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2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8A93-26BD-4B21-97DC-F7118DE24B08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08B5-F330-4B8E-8D07-B21F0A6D49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72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908B5-F330-4B8E-8D07-B21F0A6D49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34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22C823-0DCB-8E1A-0871-CED449116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292470-F263-34BD-E400-B439FB011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F03975-E6C1-261E-24FF-D95C6080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4650C1-8B77-086C-4869-1056765B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6A2742-1405-39C6-328F-6AB69738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8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C141E-5C1A-06D6-6B69-FAD826CC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ABFE9B-F43D-F2B0-9566-B168166C1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274AA1-44F1-450D-4A91-35D23122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685135-4C6E-C933-9AD5-3C26BC4C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0FC028-B4BD-451F-22EA-613A515D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52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6102A7-1006-A156-8701-342DF7703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EC1359-E36F-CC8E-B875-759A7AAC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330360-3B2C-580E-FC50-AB05E1E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83097-C40D-C94D-E53A-EFF18065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FE3FC-A471-C2C2-58AE-656DF837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85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BAED8-7B34-8962-54B9-9480821A6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1C8294-8D50-B3BF-379D-F83FE3534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60A41F-6148-B519-2BC2-1238DB34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182B78-45EC-5EFE-3D82-D432A518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AC7F81-CEE6-9407-84E5-4CA9502C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25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CA601-D1F9-2913-E351-40B1AB3A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40DA1-6CD9-5AA3-F244-990142B0F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6F48E9-E0F1-2DB8-AD08-37099EAD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940F6-61E4-C32E-24BE-B72C840A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4C39A8-45D5-68AE-B5F4-565D6AE2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35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B54D6-301B-260B-8EF3-8780FD5F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35477C-8BD3-D161-9473-4EBB7F143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E25A3-6BA5-2E85-0FAB-C4D76FDA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324BB-1B14-EB66-073C-D725882A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25CCB-FFD2-C41E-814B-2664EE15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47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27F73-F167-AF61-DBCE-212B9183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9D70-F559-A6ED-153E-1D83EDEBB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923B85-F3B3-BFF3-01E5-FC4CD8081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8112C5-D78E-E513-58D3-12B2C1A8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042C3A-6ABF-EC05-8DF8-B1C4278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CF5E6E-C35C-D226-C053-2AA4A5E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54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C1842-D093-1DE8-BD4B-BDA5C68C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9376D5-380B-9656-8B10-F9F77FCF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928FA2-864E-AE53-7258-BCB1F2E8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EC1A7D-E168-8AD1-6AA5-125B0CEDA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E80BBD-613E-5713-B6AC-AE115CFB1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96F1CC-3865-D2E1-A212-E1CE23F3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E82316-2B60-8CA1-6180-AEA24CB4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333BF9-4811-33C4-8AB4-5D490226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2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6B5F0-327E-DF13-1BD8-F338D8DF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E80AAD6-34F2-4BC8-ACF9-C2AD7A4D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1EB4BE-9F18-5F31-9069-A3956073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333249-6B2D-E5F3-6317-BE2CBAEF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88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143CB3-6D80-E254-93BE-4F288A71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28EC07-99FE-2942-4547-1BCD769C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C09FB8-9A9B-C22F-1438-36D99EF3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5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8446B-A8EC-9DB7-A593-C232DD28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6E476-DFF9-606A-0CC1-C100D576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B93103-14E4-ED97-7BF1-24D4EF549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E03C72-AE2E-7141-5F89-6FFC9EE6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FFAB59-3332-2CC5-68C3-3350DEC8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54B740-4857-16A0-F79F-0499ACD5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0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537CF-1A3B-3FF0-2425-F2670CC2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F0CD4-1176-4DEF-B675-60994E76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DFDEBC-E3B3-D52C-8A8D-DB254770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EFA00-126C-356C-C611-01FB37C0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7BFB6-7DE4-95A0-9329-1896BD69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13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59D778-0435-32D1-A274-49E8778A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9F0124-0D00-B008-FA86-D87D31D5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AB9FEC-98B1-BCFC-394F-BDD3143A3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7D171A-A92A-F3E2-FB3E-DDCA7ADC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35BE18-E9B0-4FCB-D128-722E1ECC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E9ABBA-A398-B04D-9EB8-CFC7A85D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14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6DD27-F095-7CE2-C62D-AE53522D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056277-C987-0559-AE6B-EAB34E76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85F6A-82E5-2A6D-EB69-CCC9A81D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18D5A-A456-4695-CE2B-DF732F4C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CB79B-1666-3561-8F3E-586C046A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030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9A14C8-C250-3D4B-E151-D480FE90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22DEE5-D18B-FBF7-556E-CE5274C39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755D91-FC0D-7754-AE2A-0E23638E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7AB20-2F4D-1A96-DF1A-07E6136C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CB5C5-9D77-4B2F-2268-CDECC430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09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34974-7577-F39F-6426-521F91D4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D53F16-C129-CF63-F06F-DF3D3A93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55B7A-2A56-CDCA-B660-5B3A9C2A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D42F21-54EA-8F5C-6F40-B8F99294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F8AB6B-1E46-661E-2B64-95B78B5E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A0590-B0D3-E2E7-8A68-3970F292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88A48D-6124-48A4-4E34-5FA85B186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7B454B-5D8F-6B17-28A8-F56FB14AE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53F77D-5283-3273-B9A0-1EF94BE4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1581AA-A255-8BF8-8633-F3A60385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116990-58BC-388B-BEE3-7BB99F6E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5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88EA15-EF2B-512A-186C-235C92DF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B08511-6A98-7E05-1F88-A1873B297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4478C1-35D1-DF1D-1A64-530C1C4C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BD3FC5-519F-B8F8-20F0-442BC7C9C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4BF89B-DF6D-A2EB-751E-827347EB4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2ED57D-B014-76F9-C71F-666D84DC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480D5D-5286-AB1D-B8C4-CD46FE8E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D0EDB2-0D31-809B-4AAB-64A66CC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0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C9C89-8A75-160A-9AAA-69CFAA3D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982D03-4960-91C2-563B-FC1A62A4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CA8A13-8805-159F-9C69-AB37AE6F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558FA1-69C6-20A8-BBFD-62528ECD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83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3D5326-E345-8F0C-B29B-E4F98844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8AC20A-37E6-9684-1A50-ECC2D824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0CCBF5-4B2C-4A2A-61C9-75146CBB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4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58FCE-0BDF-BBDA-30FD-511B1FFB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BEAD63-F921-EA2C-3576-51AD0684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447858-7E48-7C94-AA49-487B67ABD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3DC30E-2AC5-4CBB-1245-072844B4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E63C26-8D20-CF5E-B956-31295ECF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91B899-B2E5-2A99-B34B-55D4CE9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3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19B4C-186B-D718-F45F-C70C0B42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CC503A-D017-695C-8847-9FD3C7510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0CE0A5-A3A6-7A81-E929-B6CA0465B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BB0D48-0042-E75F-E71A-7F3A623E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01806D-2A5B-7F9E-D471-94DDD290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7E608F-CFB1-4E15-48C4-5A32C49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00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5FD773-FB61-4962-1DEF-14D5986F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281D89-29F4-C6EC-5686-B6A4967FB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CEBDDB-D54A-76F2-4154-95497E8E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CF5B-390D-4505-98E0-26684E9D0B0C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D9BFFB-88DD-A5D7-B140-9F370D5A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F8B4C-1631-A7E5-04CF-3A168FA0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3D9A-AB32-4D84-A49F-BA27EAB3247A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1ECB674-3C64-972B-3B3C-57A8805E37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D7DB5B-0F8D-E2E7-0CCD-0DDD02C0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3157A2-6B67-BB75-8791-89E99E821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27C70-D64C-76BD-EDD8-D17C1BE80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A2E0-DDAA-4D21-9B89-6DB0E021BDD2}" type="datetimeFigureOut">
              <a:rPr lang="it-IT" smtClean="0"/>
              <a:t>25/01/2023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3A4C7E-5F32-92E4-09D7-E8A4C290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34CF0F-0DE9-2849-8F82-0A9A4D32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29A2-E6DC-45C9-85CA-C8628B78D4CD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207EF3-8C74-4078-9CAC-FD5E7BE710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29F12-E421-7837-A181-DD4A9AF6C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145" y="2095382"/>
            <a:ext cx="9144000" cy="2387600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bg1"/>
                </a:solidFill>
              </a:rPr>
              <a:t>Il modello SAPE </a:t>
            </a:r>
            <a:br>
              <a:rPr lang="it-IT" sz="4400" dirty="0">
                <a:solidFill>
                  <a:schemeClr val="bg1"/>
                </a:solidFill>
              </a:rPr>
            </a:br>
            <a:r>
              <a:rPr lang="it-IT" sz="4400" dirty="0">
                <a:solidFill>
                  <a:schemeClr val="bg1"/>
                </a:solidFill>
              </a:rPr>
              <a:t>   </a:t>
            </a:r>
            <a:r>
              <a:rPr lang="it-IT" sz="4400" b="1" dirty="0">
                <a:solidFill>
                  <a:schemeClr val="bg1"/>
                </a:solidFill>
              </a:rPr>
              <a:t>S</a:t>
            </a:r>
            <a:r>
              <a:rPr lang="it-IT" sz="4400" dirty="0">
                <a:solidFill>
                  <a:schemeClr val="bg1"/>
                </a:solidFill>
              </a:rPr>
              <a:t>ervizio </a:t>
            </a:r>
            <a:r>
              <a:rPr lang="it-IT" sz="4400" b="1" dirty="0">
                <a:solidFill>
                  <a:schemeClr val="bg1"/>
                </a:solidFill>
              </a:rPr>
              <a:t>A</a:t>
            </a:r>
            <a:r>
              <a:rPr lang="it-IT" sz="4400" dirty="0">
                <a:solidFill>
                  <a:schemeClr val="bg1"/>
                </a:solidFill>
              </a:rPr>
              <a:t>ssociato </a:t>
            </a:r>
            <a:r>
              <a:rPr lang="it-IT" sz="4400" b="1" dirty="0">
                <a:solidFill>
                  <a:schemeClr val="bg1"/>
                </a:solidFill>
              </a:rPr>
              <a:t>P</a:t>
            </a:r>
            <a:r>
              <a:rPr lang="it-IT" sz="4400" dirty="0">
                <a:solidFill>
                  <a:schemeClr val="bg1"/>
                </a:solidFill>
              </a:rPr>
              <a:t>olitiche </a:t>
            </a:r>
            <a:r>
              <a:rPr lang="it-IT" sz="4400" b="1" dirty="0">
                <a:solidFill>
                  <a:schemeClr val="bg1"/>
                </a:solidFill>
              </a:rPr>
              <a:t>E</a:t>
            </a:r>
            <a:r>
              <a:rPr lang="it-IT" sz="4400" dirty="0">
                <a:solidFill>
                  <a:schemeClr val="bg1"/>
                </a:solidFill>
              </a:rPr>
              <a:t>uropee</a:t>
            </a:r>
            <a:br>
              <a:rPr lang="en-GB" sz="6000" dirty="0">
                <a:solidFill>
                  <a:srgbClr val="0070C0"/>
                </a:solidFill>
              </a:rPr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0A3E58-1108-07B2-E5D1-E9264B26CF6D}"/>
              </a:ext>
            </a:extLst>
          </p:cNvPr>
          <p:cNvSpPr txBox="1"/>
          <p:nvPr/>
        </p:nvSpPr>
        <p:spPr>
          <a:xfrm>
            <a:off x="2902391" y="4022498"/>
            <a:ext cx="6097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FF00"/>
                </a:solidFill>
              </a:rPr>
              <a:t>Barbara Cocchini</a:t>
            </a:r>
          </a:p>
          <a:p>
            <a:pPr algn="ctr"/>
            <a:r>
              <a:rPr lang="it-IT" sz="2400" dirty="0">
                <a:solidFill>
                  <a:srgbClr val="FFFF00"/>
                </a:solidFill>
              </a:rPr>
              <a:t>Provincia di Brescia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BC7B7F-7373-F36D-8EE5-88DD0A56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62" y="5897177"/>
            <a:ext cx="613320" cy="8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07593" y="1908673"/>
            <a:ext cx="10176813" cy="36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Il SAPE è un Servizio o un Ufficio Europa di Rete: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70C0"/>
                </a:solidFill>
              </a:rPr>
              <a:t>attivato</a:t>
            </a:r>
            <a:r>
              <a:rPr lang="it-IT" sz="2000" dirty="0"/>
              <a:t> per promuovere l’utilizzo efficace dei </a:t>
            </a:r>
            <a:r>
              <a:rPr lang="it-IT" sz="2000" dirty="0">
                <a:solidFill>
                  <a:srgbClr val="0070C0"/>
                </a:solidFill>
              </a:rPr>
              <a:t>fondi europei </a:t>
            </a:r>
            <a:r>
              <a:rPr lang="it-IT" sz="2000" dirty="0"/>
              <a:t>(Diretti, Indiretti, PNRR)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70C0"/>
                </a:solidFill>
              </a:rPr>
              <a:t>attraverso</a:t>
            </a:r>
            <a:r>
              <a:rPr lang="it-IT" sz="2000" dirty="0"/>
              <a:t> l’erogazione di un </a:t>
            </a:r>
            <a:r>
              <a:rPr lang="it-IT" sz="2000" dirty="0">
                <a:solidFill>
                  <a:srgbClr val="0070C0"/>
                </a:solidFill>
              </a:rPr>
              <a:t>sistema di servizi europei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70C0"/>
                </a:solidFill>
              </a:rPr>
              <a:t>gestito</a:t>
            </a:r>
            <a:r>
              <a:rPr lang="it-IT" sz="2000" dirty="0"/>
              <a:t> congiuntamente da una rete di </a:t>
            </a:r>
            <a:r>
              <a:rPr lang="it-IT" sz="2000" dirty="0">
                <a:solidFill>
                  <a:srgbClr val="0070C0"/>
                </a:solidFill>
              </a:rPr>
              <a:t>Enti locali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70C0"/>
                </a:solidFill>
              </a:rPr>
              <a:t>impegnata</a:t>
            </a:r>
            <a:r>
              <a:rPr lang="it-IT" sz="2000" dirty="0"/>
              <a:t> nella promozione dello </a:t>
            </a:r>
            <a:r>
              <a:rPr lang="it-IT" sz="2000" dirty="0">
                <a:solidFill>
                  <a:srgbClr val="0070C0"/>
                </a:solidFill>
              </a:rPr>
              <a:t>sviluppo locale in chiave europea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 definizione del SAPE</a:t>
            </a:r>
          </a:p>
        </p:txBody>
      </p:sp>
    </p:spTree>
    <p:extLst>
      <p:ext uri="{BB962C8B-B14F-4D97-AF65-F5344CB8AC3E}">
        <p14:creationId xmlns:p14="http://schemas.microsoft.com/office/powerpoint/2010/main" val="32132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 componenti del modello SAPE</a:t>
            </a:r>
          </a:p>
        </p:txBody>
      </p:sp>
      <p:pic>
        <p:nvPicPr>
          <p:cNvPr id="2" name="Segnaposto contenuto 3">
            <a:extLst>
              <a:ext uri="{FF2B5EF4-FFF2-40B4-BE49-F238E27FC236}">
                <a16:creationId xmlns:a16="http://schemas.microsoft.com/office/drawing/2014/main" id="{8B81F12A-3397-A23A-70AD-4118F2A9B55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2271" t="1802" r="23219" b="-1802"/>
          <a:stretch/>
        </p:blipFill>
        <p:spPr>
          <a:xfrm>
            <a:off x="2957804" y="1600763"/>
            <a:ext cx="6430549" cy="47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Gli ATTI AMMINISTRATIVI per la gestion</a:t>
            </a:r>
            <a:r>
              <a:rPr lang="it-IT" sz="3600" b="1" dirty="0">
                <a:solidFill>
                  <a:srgbClr val="0070C0"/>
                </a:solidFill>
              </a:rPr>
              <a:t>e del </a:t>
            </a: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SAPE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6F08268-A169-001B-9DFB-A32D353A8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55884"/>
              </p:ext>
            </p:extLst>
          </p:nvPr>
        </p:nvGraphicFramePr>
        <p:xfrm>
          <a:off x="1601744" y="2036192"/>
          <a:ext cx="8596312" cy="2785615"/>
        </p:xfrm>
        <a:graphic>
          <a:graphicData uri="http://schemas.openxmlformats.org/drawingml/2006/table">
            <a:tbl>
              <a:tblPr/>
              <a:tblGrid>
                <a:gridCol w="12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Protocollo di Avvio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Progetto</a:t>
                      </a:r>
                      <a:r>
                        <a:rPr lang="en-GB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2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Servizio</a:t>
                      </a:r>
                      <a:endParaRPr lang="en-GB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CONVENZIONE SAPE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Regolamenti degli Organi di indirizzo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1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Accordi con gli Stakeholder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Accordi Integrativi con singoli Comuni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52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Gli ORGANI della Governance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F3451D-D61D-8CF6-B8A6-89C45220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07" y="1751288"/>
            <a:ext cx="6491985" cy="38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 STRUTTURA del servizio SAPE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F2A2572-1B17-0721-354B-FC61644FA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11587"/>
              </p:ext>
            </p:extLst>
          </p:nvPr>
        </p:nvGraphicFramePr>
        <p:xfrm>
          <a:off x="773792" y="1871911"/>
          <a:ext cx="9855525" cy="3542920"/>
        </p:xfrm>
        <a:graphic>
          <a:graphicData uri="http://schemas.openxmlformats.org/drawingml/2006/table">
            <a:tbl>
              <a:tblPr/>
              <a:tblGrid>
                <a:gridCol w="128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82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STRUTTURA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- Organi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-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Strumenti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Servizi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Staff 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Modello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B.1 - Programmazione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Informativi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Dirigente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Piano di Sviluppo (triennale)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Formativi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Funzionario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Assemblea  SAPE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Piano Attuativo (annuale)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Networking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Amministrativo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Coordinamento territoriale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B.2 – Comunicazione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Orientamento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Orientatore europeo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Intermedio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Referenti Enti aderenti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Piattaforma Collaborativa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Ricerca partner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Europrogettista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Commissioni tematiche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Piano di Comunicazione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Progettazione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Long List di esperti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B.3 – Sviluppo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Rendicontazione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Esperto Rendicontazione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Avanzato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Report Valutazione Impatto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Assistenza tecnica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Seav-Coach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Strategia di Advocay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Servizi di Advocacy (Lobby)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Project Manager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47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 RISORSE ECONOMICHE per la sostenibilità del SAPE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1752086-B491-5887-3B9A-9FDFFE84E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27359"/>
              </p:ext>
            </p:extLst>
          </p:nvPr>
        </p:nvGraphicFramePr>
        <p:xfrm>
          <a:off x="1494578" y="2036192"/>
          <a:ext cx="8867729" cy="2785615"/>
        </p:xfrm>
        <a:graphic>
          <a:graphicData uri="http://schemas.openxmlformats.org/drawingml/2006/table">
            <a:tbl>
              <a:tblPr/>
              <a:tblGrid>
                <a:gridCol w="177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0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3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RISORSE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Autofinanziamento della Provincia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Piano di </a:t>
                      </a:r>
                      <a:r>
                        <a:rPr lang="en-GB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Sostenibilità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Autofinanziamento della Rete SAPE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Servizi a “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mercato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calmierato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”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regionali / nazionali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europei</a:t>
                      </a:r>
                    </a:p>
                  </a:txBody>
                  <a:tcPr marL="8483" marR="8483" marT="8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7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1574413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Grazie per l’attenzione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E3BCA3-AE79-2603-7D79-4684705848EE}"/>
              </a:ext>
            </a:extLst>
          </p:cNvPr>
          <p:cNvSpPr txBox="1"/>
          <p:nvPr/>
        </p:nvSpPr>
        <p:spPr>
          <a:xfrm>
            <a:off x="3047246" y="2590314"/>
            <a:ext cx="60975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it-IT" sz="2000" dirty="0"/>
              <a:t>Barbara Cocchini</a:t>
            </a:r>
          </a:p>
          <a:p>
            <a:pPr algn="ctr">
              <a:buSzPct val="100000"/>
              <a:defRPr/>
            </a:pPr>
            <a:endParaRPr lang="it-IT" sz="2000" dirty="0"/>
          </a:p>
          <a:p>
            <a:pPr algn="ctr">
              <a:buSzPct val="100000"/>
              <a:defRPr/>
            </a:pPr>
            <a:r>
              <a:rPr lang="it-IT" sz="2000" dirty="0">
                <a:solidFill>
                  <a:srgbClr val="0070C0"/>
                </a:solidFill>
                <a:cs typeface="Myriad Arabic" panose="01010101010101010101" pitchFamily="50" charset="-78"/>
              </a:rPr>
              <a:t>Consulente</a:t>
            </a:r>
          </a:p>
          <a:p>
            <a:pPr algn="ctr">
              <a:buSzPct val="100000"/>
              <a:defRPr/>
            </a:pPr>
            <a:r>
              <a:rPr lang="it-IT" sz="2000" dirty="0"/>
              <a:t>Ufficio di Progettazione Europea e Pianificazione Strategica Territoriale - Provincia di Brescia</a:t>
            </a:r>
          </a:p>
          <a:p>
            <a:pPr algn="ctr">
              <a:buSzPct val="100000"/>
              <a:defRPr/>
            </a:pPr>
            <a:endParaRPr lang="it-IT" sz="2000" dirty="0"/>
          </a:p>
          <a:p>
            <a:pPr algn="ctr">
              <a:buSzPct val="100000"/>
              <a:defRPr/>
            </a:pPr>
            <a:r>
              <a:rPr lang="it-IT" sz="2000" dirty="0">
                <a:solidFill>
                  <a:srgbClr val="0070C0"/>
                </a:solidFill>
                <a:cs typeface="Myriad Arabic" panose="01010101010101010101" pitchFamily="50" charset="-78"/>
              </a:rPr>
              <a:t>      bcocchini@provincia.brescia.it</a:t>
            </a:r>
          </a:p>
        </p:txBody>
      </p:sp>
    </p:spTree>
    <p:extLst>
      <p:ext uri="{BB962C8B-B14F-4D97-AF65-F5344CB8AC3E}">
        <p14:creationId xmlns:p14="http://schemas.microsoft.com/office/powerpoint/2010/main" val="392395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13269" y="1564641"/>
            <a:ext cx="1017681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  Il Seav (Servizio Europa di Area Vasta) della Provincia di Brescia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it-IT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  Il modello SAPE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dirty="0"/>
              <a:t>I riferimenti metodologici del SAPE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dirty="0"/>
              <a:t>La definizione di SAPE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dirty="0"/>
              <a:t>Le componenti del modello:</a:t>
            </a:r>
            <a:r>
              <a:rPr lang="it-IT" b="1" dirty="0"/>
              <a:t> </a:t>
            </a:r>
            <a:r>
              <a:rPr lang="it-IT" dirty="0"/>
              <a:t>Atti Amministrativi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dirty="0"/>
              <a:t>			     Organi della Governance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dirty="0"/>
              <a:t>			     Struttura del Servizio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dirty="0"/>
              <a:t>                                                         Risorse economiche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184424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13269" y="1564641"/>
            <a:ext cx="101768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dirty="0"/>
              <a:t>È un modello territoriale di rete che favorisce la collaborazione e la gestione associata delle politiche Europee favorendo la capacità di spesa delle risorse messe a disposizione dall’Europa in qualità e quantità.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Cosa è il Seav Brescia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C7BE99-5941-BBD6-D2BE-E4D646CF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90" y="2439388"/>
            <a:ext cx="6447619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Alcuni dati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D05145-930C-DCC9-64A1-43E981999A35}"/>
              </a:ext>
            </a:extLst>
          </p:cNvPr>
          <p:cNvSpPr txBox="1"/>
          <p:nvPr/>
        </p:nvSpPr>
        <p:spPr>
          <a:xfrm>
            <a:off x="1073459" y="1846926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defRPr/>
            </a:pPr>
            <a:r>
              <a:rPr lang="it-IT" altLang="it-IT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Quando siamo partiti</a:t>
            </a:r>
          </a:p>
          <a:p>
            <a:pPr eaLnBrk="1" hangingPunct="1">
              <a:buSzPct val="100000"/>
              <a:defRPr/>
            </a:pPr>
            <a:r>
              <a:rPr lang="it-IT" altLang="it-IT" dirty="0"/>
              <a:t>2015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CFF559-073C-59CA-CDA1-822D2F66D669}"/>
              </a:ext>
            </a:extLst>
          </p:cNvPr>
          <p:cNvSpPr txBox="1"/>
          <p:nvPr/>
        </p:nvSpPr>
        <p:spPr>
          <a:xfrm>
            <a:off x="1053911" y="2890391"/>
            <a:ext cx="5636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it-IT" altLang="it-IT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Perché e con quale finalità</a:t>
            </a:r>
          </a:p>
          <a:p>
            <a:pPr>
              <a:buSzPct val="100000"/>
              <a:defRPr/>
            </a:pPr>
            <a:r>
              <a:rPr lang="it-IT" altLang="it-IT" dirty="0"/>
              <a:t>Sostenere il modello Provincia come "Casa dei Comuni”</a:t>
            </a:r>
          </a:p>
        </p:txBody>
      </p:sp>
      <p:pic>
        <p:nvPicPr>
          <p:cNvPr id="5" name="Picture 2" descr="I fondi europei: tipologie e meccanismo | Starting Finance">
            <a:extLst>
              <a:ext uri="{FF2B5EF4-FFF2-40B4-BE49-F238E27FC236}">
                <a16:creationId xmlns:a16="http://schemas.microsoft.com/office/drawing/2014/main" id="{9655CC7B-078F-5F55-A24C-D1FFE4DE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199" y="2400486"/>
            <a:ext cx="3167801" cy="16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A6E0714-AFC1-2D2B-2495-26EE1252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912" y="4395439"/>
            <a:ext cx="1688931" cy="77151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15875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150 </a:t>
            </a:r>
            <a:br>
              <a:rPr lang="it-IT" altLang="it-IT" sz="1400" b="1" dirty="0">
                <a:solidFill>
                  <a:schemeClr val="tx1"/>
                </a:solidFill>
                <a:latin typeface="+mn-lt"/>
              </a:rPr>
            </a:b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Comuni aderenti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49E1699-7B01-3A5F-F807-EACCD9A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913" y="4395439"/>
            <a:ext cx="1688931" cy="77151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15875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endParaRPr lang="it-IT" altLang="it-IT" sz="1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55</a:t>
            </a: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Progetti presentati</a:t>
            </a:r>
            <a:br>
              <a:rPr lang="it-IT" altLang="it-IT" sz="1400" b="1" dirty="0">
                <a:solidFill>
                  <a:schemeClr val="tx1"/>
                </a:solidFill>
                <a:latin typeface="+mn-lt"/>
              </a:rPr>
            </a:br>
            <a:endParaRPr lang="it-IT" altLang="it-IT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BEED207-E8F1-ED58-CEF1-1737D417B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914" y="4395439"/>
            <a:ext cx="1688931" cy="771511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15875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endParaRPr lang="it-IT" altLang="it-IT" sz="1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45</a:t>
            </a: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Progetti finanziati</a:t>
            </a:r>
            <a:br>
              <a:rPr lang="it-IT" altLang="it-IT" sz="1400" b="1" dirty="0">
                <a:solidFill>
                  <a:schemeClr val="tx1"/>
                </a:solidFill>
                <a:latin typeface="+mn-lt"/>
              </a:rPr>
            </a:br>
            <a:endParaRPr lang="it-IT" altLang="it-IT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A5109C7-2025-2C97-E19F-09A0B5F1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818" y="4375777"/>
            <a:ext cx="1688931" cy="791172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 w="15875" cap="sq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SzPct val="100000"/>
              <a:defRPr/>
            </a:pPr>
            <a:endParaRPr lang="it-IT" altLang="it-IT" sz="1400" b="1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60 Mio Euro </a:t>
            </a:r>
          </a:p>
          <a:p>
            <a:pPr algn="ctr" eaLnBrk="1" hangingPunct="1">
              <a:buSzPct val="100000"/>
              <a:defRPr/>
            </a:pPr>
            <a:r>
              <a:rPr lang="it-IT" altLang="it-IT" sz="1400" b="1" dirty="0">
                <a:solidFill>
                  <a:schemeClr val="tx1"/>
                </a:solidFill>
                <a:latin typeface="+mn-lt"/>
              </a:rPr>
              <a:t>totale budget </a:t>
            </a:r>
            <a:br>
              <a:rPr lang="it-IT" altLang="it-IT" sz="1400" b="1" dirty="0">
                <a:solidFill>
                  <a:schemeClr val="tx1"/>
                </a:solidFill>
                <a:latin typeface="+mn-lt"/>
              </a:rPr>
            </a:br>
            <a:endParaRPr lang="it-IT" altLang="it-IT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31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Cosa fa il Seav Brescia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76B86A5-92DB-AE78-BD2E-2515E1BA20CC}"/>
              </a:ext>
            </a:extLst>
          </p:cNvPr>
          <p:cNvSpPr txBox="1"/>
          <p:nvPr/>
        </p:nvSpPr>
        <p:spPr>
          <a:xfrm>
            <a:off x="1015057" y="1504441"/>
            <a:ext cx="9677085" cy="486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it-IT" sz="1500" dirty="0"/>
              <a:t>Gestisce in modo integrato le attività legate alla progettazione nazionale ed europea, assicurando servizi concreti e continui nel tempo, sia per gli uffici interni all’Ente che per gli Enti del territorio.</a:t>
            </a:r>
          </a:p>
          <a:p>
            <a:pPr algn="just"/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it-IT" sz="1500" dirty="0"/>
              <a:t>In particolare fornisce i seguenti servizi: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Informazione</a:t>
            </a:r>
          </a:p>
          <a:p>
            <a:pPr algn="just"/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it-IT" sz="1500" dirty="0"/>
              <a:t>-  supporta gli amministratori e i tecnici comunali affinché riescano a cogliere le 	opportunità messe a disposizione  </a:t>
            </a:r>
          </a:p>
          <a:p>
            <a:pPr algn="just"/>
            <a:r>
              <a:rPr lang="it-IT" sz="1500" dirty="0"/>
              <a:t>        dall’Unione europea nell’ambito della programmazione europea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Formazione</a:t>
            </a:r>
          </a:p>
          <a:p>
            <a:pPr algn="just"/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it-IT" sz="1500" dirty="0"/>
              <a:t>-  qualifica le competenze pubbliche presenti sul territorio; </a:t>
            </a:r>
          </a:p>
          <a:p>
            <a:pPr algn="just"/>
            <a:r>
              <a:rPr lang="it-IT" sz="1500" dirty="0"/>
              <a:t>     -  valorizza le opportunità di finanziamento messe a disposizione dall’UE;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Progettazione</a:t>
            </a:r>
          </a:p>
          <a:p>
            <a:pPr algn="just"/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-  </a:t>
            </a:r>
            <a:r>
              <a:rPr lang="it-IT" sz="1500" dirty="0"/>
              <a:t>presenta, gestisce e rendiconta i progetti;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500" b="1" dirty="0">
                <a:solidFill>
                  <a:srgbClr val="0070C0"/>
                </a:solidFill>
              </a:rPr>
              <a:t>Networking</a:t>
            </a:r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-  promuove nuove forme di cooperazione amministrativa;</a:t>
            </a:r>
          </a:p>
          <a:p>
            <a:pPr algn="just"/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-  </a:t>
            </a:r>
            <a:r>
              <a:rPr lang="it-IT" sz="1500" dirty="0"/>
              <a:t>innova le politiche locali avvicinandole sempre di più ai bisogni dei territori;</a:t>
            </a:r>
          </a:p>
          <a:p>
            <a:pPr algn="just"/>
            <a:r>
              <a:rPr lang="it-IT" sz="1500" dirty="0"/>
              <a:t>     -  gestisce il coordinamento e la concertazione territoriale relativamente alla progettazione strategica nazionale </a:t>
            </a:r>
          </a:p>
          <a:p>
            <a:pPr algn="just"/>
            <a:r>
              <a:rPr lang="it-IT" sz="1500" dirty="0"/>
              <a:t>        ed europea.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7000"/>
              </a:lnSpc>
              <a:spcBef>
                <a:spcPts val="601"/>
              </a:spcBef>
            </a:pPr>
            <a:endParaRPr lang="it-IT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47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07593" y="1809085"/>
            <a:ext cx="10176813" cy="4328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Provincia di Brescia, grazie alle partecipazione al progetto «Lombardia Europa 2020» in qualità di partner in rappresentanza delle province lombarde, ha potuto ulteriormente sviluppare e potenziare il proprio SEAV, grazie alle attività messe in campo.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algn="ctr" defTabSz="457200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solidFill>
                  <a:srgbClr val="0070C0"/>
                </a:solidFill>
                <a:ea typeface="+mj-ea"/>
                <a:cs typeface="+mj-cs"/>
              </a:rPr>
              <a:t>Il SEAV Brescia è stato ufficialmente formalizzato con </a:t>
            </a:r>
          </a:p>
          <a:p>
            <a:pPr algn="ctr" defTabSz="457200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solidFill>
                  <a:srgbClr val="0070C0"/>
                </a:solidFill>
                <a:ea typeface="+mj-ea"/>
                <a:cs typeface="+mj-cs"/>
              </a:rPr>
              <a:t>la Convenzione siglata il 31 luglio 2021</a:t>
            </a:r>
          </a:p>
          <a:p>
            <a:pPr algn="ctr" defTabSz="457200">
              <a:lnSpc>
                <a:spcPct val="107000"/>
              </a:lnSpc>
              <a:spcBef>
                <a:spcPts val="601"/>
              </a:spcBef>
              <a:defRPr/>
            </a:pPr>
            <a:endParaRPr lang="it-IT" dirty="0">
              <a:cs typeface="Calibri" panose="020F0502020204030204" pitchFamily="34" charset="0"/>
            </a:endParaRPr>
          </a:p>
          <a:p>
            <a:pPr algn="ctr" defTabSz="457200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cs typeface="Calibri" panose="020F0502020204030204" pitchFamily="34" charset="0"/>
              </a:rPr>
              <a:t>99 Enti aderenti</a:t>
            </a:r>
          </a:p>
          <a:p>
            <a:pPr algn="ctr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solidFill>
                  <a:srgbClr val="0070C0"/>
                </a:solidFill>
                <a:ea typeface="+mj-ea"/>
                <a:cs typeface="+mj-cs"/>
              </a:rPr>
              <a:t>    87 Enti di cui 5 Comunità Montane, 2 Unioni di Comuni e 80 Comuni</a:t>
            </a:r>
          </a:p>
          <a:p>
            <a:pPr algn="ctr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cs typeface="Calibri" panose="020F0502020204030204" pitchFamily="34" charset="0"/>
              </a:rPr>
              <a:t>+</a:t>
            </a:r>
          </a:p>
          <a:p>
            <a:pPr algn="ctr">
              <a:lnSpc>
                <a:spcPct val="107000"/>
              </a:lnSpc>
              <a:spcBef>
                <a:spcPts val="601"/>
              </a:spcBef>
              <a:defRPr/>
            </a:pPr>
            <a:r>
              <a:rPr lang="it-IT" dirty="0">
                <a:solidFill>
                  <a:srgbClr val="0070C0"/>
                </a:solidFill>
                <a:ea typeface="+mj-ea"/>
                <a:cs typeface="+mj-cs"/>
              </a:rPr>
              <a:t>12 Enti terzi </a:t>
            </a:r>
          </a:p>
          <a:p>
            <a:pPr algn="just" defTabSz="457200">
              <a:lnSpc>
                <a:spcPct val="107000"/>
              </a:lnSpc>
              <a:spcBef>
                <a:spcPts val="601"/>
              </a:spcBef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Formalizzazione e sviluppo del Seav Brescia</a:t>
            </a:r>
          </a:p>
        </p:txBody>
      </p:sp>
    </p:spTree>
    <p:extLst>
      <p:ext uri="{BB962C8B-B14F-4D97-AF65-F5344CB8AC3E}">
        <p14:creationId xmlns:p14="http://schemas.microsoft.com/office/powerpoint/2010/main" val="198364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13269" y="1564641"/>
            <a:ext cx="101768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it-IT" sz="1800" dirty="0"/>
              <a:t>Servizi erogati nel 2021 e 2022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 servizi per gli enti aderenti alla Convenzione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606BB53-8C4E-400E-7C23-E38FE334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62" y="1964750"/>
            <a:ext cx="4132456" cy="237437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B56E46-3FA1-E8B7-2697-742B5E8C1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52" y="4323052"/>
            <a:ext cx="3923787" cy="16325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9E9647-D402-5BEE-D713-BD28DAD4930B}"/>
              </a:ext>
            </a:extLst>
          </p:cNvPr>
          <p:cNvSpPr txBox="1"/>
          <p:nvPr/>
        </p:nvSpPr>
        <p:spPr>
          <a:xfrm>
            <a:off x="8573839" y="2076073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6 tavoli attivati con 28 progetti elaborati</a:t>
            </a:r>
            <a:endParaRPr lang="it-IT" sz="1200" b="1" i="1" u="sng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EED644-DB33-CEAA-5544-1085E167081F}"/>
              </a:ext>
            </a:extLst>
          </p:cNvPr>
          <p:cNvSpPr txBox="1"/>
          <p:nvPr/>
        </p:nvSpPr>
        <p:spPr>
          <a:xfrm>
            <a:off x="8573839" y="2587505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Erogati 4 moduli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BA9BE1-B80C-7A2F-7910-371BA729107D}"/>
              </a:ext>
            </a:extLst>
          </p:cNvPr>
          <p:cNvSpPr txBox="1"/>
          <p:nvPr/>
        </p:nvSpPr>
        <p:spPr>
          <a:xfrm>
            <a:off x="8573839" y="3118150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Effettuati 17 webinar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8186FF-135F-3E98-AF50-CC581A16E78B}"/>
              </a:ext>
            </a:extLst>
          </p:cNvPr>
          <p:cNvSpPr txBox="1"/>
          <p:nvPr/>
        </p:nvSpPr>
        <p:spPr>
          <a:xfrm>
            <a:off x="8573839" y="3716498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Pubblicate 27 NL e 150 schede bandi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26D223C-5047-A6B5-9193-491B1096A2D9}"/>
              </a:ext>
            </a:extLst>
          </p:cNvPr>
          <p:cNvSpPr/>
          <p:nvPr/>
        </p:nvSpPr>
        <p:spPr>
          <a:xfrm>
            <a:off x="8038262" y="2078405"/>
            <a:ext cx="535577" cy="2612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B46CFB-D37A-E5F7-AE05-30618483C2DB}"/>
              </a:ext>
            </a:extLst>
          </p:cNvPr>
          <p:cNvSpPr/>
          <p:nvPr/>
        </p:nvSpPr>
        <p:spPr>
          <a:xfrm>
            <a:off x="8038261" y="2599443"/>
            <a:ext cx="535577" cy="2612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9FED6895-957D-D849-759C-92F4D71E1C04}"/>
              </a:ext>
            </a:extLst>
          </p:cNvPr>
          <p:cNvSpPr/>
          <p:nvPr/>
        </p:nvSpPr>
        <p:spPr>
          <a:xfrm>
            <a:off x="8038261" y="3126021"/>
            <a:ext cx="535577" cy="2612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8F55896-5D53-CB72-EE27-DCED70B638E4}"/>
              </a:ext>
            </a:extLst>
          </p:cNvPr>
          <p:cNvSpPr/>
          <p:nvPr/>
        </p:nvSpPr>
        <p:spPr>
          <a:xfrm>
            <a:off x="8038260" y="3724369"/>
            <a:ext cx="535577" cy="2612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60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13269" y="1564641"/>
            <a:ext cx="10176813" cy="74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1"/>
              </a:spcBef>
            </a:pPr>
            <a:r>
              <a:rPr lang="it-IT" sz="1800" dirty="0"/>
              <a:t>Per l’erogazione dei servizi previsti è presente un pool di professionisti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it-IT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</a:rPr>
              <a:t>La task force a supporto del Seav Brescia </a:t>
            </a:r>
            <a:endParaRPr lang="it-IT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8C3616-79D8-A653-85B6-03E2ECF6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336" y="2050500"/>
            <a:ext cx="5068568" cy="169763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24F707-8618-AF81-FB27-21708E0DC3B1}"/>
              </a:ext>
            </a:extLst>
          </p:cNvPr>
          <p:cNvSpPr txBox="1"/>
          <p:nvPr/>
        </p:nvSpPr>
        <p:spPr>
          <a:xfrm>
            <a:off x="1007593" y="3714494"/>
            <a:ext cx="10176813" cy="103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1"/>
              </a:spcBef>
            </a:pPr>
            <a:r>
              <a:rPr lang="it-IT" sz="1800" dirty="0"/>
              <a:t>L’operatività del Seav è garantita anche grazie al coinvolgimento dei referenti delle amministrazioni pubbliche aderenti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it-IT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753E114D-A8B3-0AD5-363D-76127C68039E}"/>
              </a:ext>
            </a:extLst>
          </p:cNvPr>
          <p:cNvSpPr/>
          <p:nvPr/>
        </p:nvSpPr>
        <p:spPr>
          <a:xfrm>
            <a:off x="8800622" y="2631814"/>
            <a:ext cx="535577" cy="2612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274E7A5-7816-6982-07AE-6DD61507F6CD}"/>
              </a:ext>
            </a:extLst>
          </p:cNvPr>
          <p:cNvSpPr txBox="1"/>
          <p:nvPr/>
        </p:nvSpPr>
        <p:spPr>
          <a:xfrm>
            <a:off x="9336199" y="2623942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Selezionati tramite Long List </a:t>
            </a:r>
            <a:endParaRPr lang="it-IT" sz="1200" b="1" i="1" u="sng" dirty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09058C7-600E-CA68-7F96-26E36A173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68" y="4306038"/>
            <a:ext cx="6018877" cy="1670696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90BACA9-B003-F1EF-76B1-52DAF529D0EE}"/>
              </a:ext>
            </a:extLst>
          </p:cNvPr>
          <p:cNvSpPr/>
          <p:nvPr/>
        </p:nvSpPr>
        <p:spPr>
          <a:xfrm>
            <a:off x="8800622" y="4987195"/>
            <a:ext cx="535577" cy="2612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FBCB186-C2CE-6DF5-049C-DD08DDDC16FC}"/>
              </a:ext>
            </a:extLst>
          </p:cNvPr>
          <p:cNvSpPr txBox="1"/>
          <p:nvPr/>
        </p:nvSpPr>
        <p:spPr>
          <a:xfrm>
            <a:off x="9336199" y="4968294"/>
            <a:ext cx="39086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latin typeface="+mj-lt"/>
                <a:ea typeface="+mj-ea"/>
                <a:cs typeface="+mj-cs"/>
                <a:sym typeface="Calibri"/>
              </a:rPr>
              <a:t>Organi della Governance</a:t>
            </a:r>
            <a:endParaRPr lang="it-IT" sz="1200" b="1" i="1" u="sng" dirty="0"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6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48A94-EA70-15D8-01F0-28C8F7F05622}"/>
              </a:ext>
            </a:extLst>
          </p:cNvPr>
          <p:cNvSpPr txBox="1"/>
          <p:nvPr/>
        </p:nvSpPr>
        <p:spPr>
          <a:xfrm>
            <a:off x="1007593" y="1908673"/>
            <a:ext cx="10176813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SEAV– Servizio Europa d’Area Vasta </a:t>
            </a:r>
            <a:r>
              <a:rPr lang="it-IT" sz="2000" dirty="0">
                <a:solidFill>
                  <a:srgbClr val="0070C0"/>
                </a:solidFill>
              </a:rPr>
              <a:t>Provincia di BRESCIA</a:t>
            </a:r>
            <a:endParaRPr lang="en-GB" sz="2000" dirty="0">
              <a:solidFill>
                <a:srgbClr val="0070C0"/>
              </a:solidFill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Buone prassi di </a:t>
            </a:r>
            <a:r>
              <a:rPr lang="it-IT" sz="2000" dirty="0">
                <a:solidFill>
                  <a:srgbClr val="0070C0"/>
                </a:solidFill>
              </a:rPr>
              <a:t>Uffici Europa </a:t>
            </a:r>
            <a:r>
              <a:rPr lang="it-IT" sz="2000" dirty="0"/>
              <a:t>delle Province italiane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Ricerche realizzate progetto </a:t>
            </a:r>
            <a:r>
              <a:rPr lang="it-IT" sz="2000" dirty="0" err="1">
                <a:solidFill>
                  <a:srgbClr val="0070C0"/>
                </a:solidFill>
              </a:rPr>
              <a:t>Province&amp;Comuni</a:t>
            </a:r>
            <a:endParaRPr lang="en-GB" sz="2000" dirty="0"/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/>
              <a:t>Percorso partecipativo con </a:t>
            </a:r>
            <a:r>
              <a:rPr lang="it-IT" sz="2000" dirty="0">
                <a:solidFill>
                  <a:srgbClr val="0070C0"/>
                </a:solidFill>
              </a:rPr>
              <a:t>20 Province italiane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53836C6-767A-D9ED-44B2-089B0A65C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643" y="913510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it-IT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 riferimenti metodologici del SAPE</a:t>
            </a:r>
          </a:p>
        </p:txBody>
      </p:sp>
    </p:spTree>
    <p:extLst>
      <p:ext uri="{BB962C8B-B14F-4D97-AF65-F5344CB8AC3E}">
        <p14:creationId xmlns:p14="http://schemas.microsoft.com/office/powerpoint/2010/main" val="2065248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791</Words>
  <Application>Microsoft Office PowerPoint</Application>
  <PresentationFormat>Widescreen</PresentationFormat>
  <Paragraphs>152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di Office</vt:lpstr>
      <vt:lpstr>Personalizza struttura</vt:lpstr>
      <vt:lpstr>Il modello SAPE     Servizio Associato Politiche Europee </vt:lpstr>
      <vt:lpstr>Indice</vt:lpstr>
      <vt:lpstr>Cosa è il Seav Brescia</vt:lpstr>
      <vt:lpstr>Alcuni dati</vt:lpstr>
      <vt:lpstr>Cosa fa il Seav Brescia</vt:lpstr>
      <vt:lpstr>Formalizzazione e sviluppo del Seav Brescia</vt:lpstr>
      <vt:lpstr>I servizi per gli enti aderenti alla Convenzione</vt:lpstr>
      <vt:lpstr>La task force a supporto del Seav Brescia </vt:lpstr>
      <vt:lpstr>I riferimenti metodologici del SAPE</vt:lpstr>
      <vt:lpstr>La definizione del SAPE</vt:lpstr>
      <vt:lpstr>Le componenti del modello SAPE</vt:lpstr>
      <vt:lpstr>Gli ATTI AMMINISTRATIVI per la gestione del SAPE</vt:lpstr>
      <vt:lpstr>Gli ORGANI della Governance</vt:lpstr>
      <vt:lpstr>La STRUTTURA del servizio SAPE</vt:lpstr>
      <vt:lpstr>Le RISORSE ECONOMICHE per la sostenibilità del SAPE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Promopa Fondazione</dc:creator>
  <cp:lastModifiedBy>Barbara Cocchini</cp:lastModifiedBy>
  <cp:revision>16</cp:revision>
  <dcterms:created xsi:type="dcterms:W3CDTF">2023-01-17T08:49:31Z</dcterms:created>
  <dcterms:modified xsi:type="dcterms:W3CDTF">2023-01-25T08:20:56Z</dcterms:modified>
</cp:coreProperties>
</file>