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75" r:id="rId4"/>
    <p:sldId id="276" r:id="rId5"/>
    <p:sldId id="277" r:id="rId6"/>
    <p:sldId id="278" r:id="rId7"/>
    <p:sldId id="279" r:id="rId8"/>
    <p:sldId id="280" r:id="rId9"/>
    <p:sldId id="287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4632" autoAdjust="0"/>
  </p:normalViewPr>
  <p:slideViewPr>
    <p:cSldViewPr snapToGrid="0">
      <p:cViewPr varScale="1">
        <p:scale>
          <a:sx n="108" d="100"/>
          <a:sy n="108" d="100"/>
        </p:scale>
        <p:origin x="111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D0254-8B97-4994-8FAC-80E4CC11232E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941DB-DBB3-4859-AF39-FBEBC5DC65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48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95849-63F2-497F-8A19-15118F3491B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94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22C823-0DCB-8E1A-0871-CED449116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292470-F263-34BD-E400-B439FB011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F03975-E6C1-261E-24FF-D95C6080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4650C1-8B77-086C-4869-1056765B5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6A2742-1405-39C6-328F-6AB69738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38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EC141E-5C1A-06D6-6B69-FAD826CC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0ABFE9B-F43D-F2B0-9566-B168166C1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274AA1-44F1-450D-4A91-35D23122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685135-4C6E-C933-9AD5-3C26BC4C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0FC028-B4BD-451F-22EA-613A515D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52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46102A7-1006-A156-8701-342DF7703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0EC1359-E36F-CC8E-B875-759A7AAC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330360-3B2C-580E-FC50-AB05E1EE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B83097-C40D-C94D-E53A-EFF18065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AFE3FC-A471-C2C2-58AE-656DF837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856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BAED8-7B34-8962-54B9-9480821A6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11C8294-8D50-B3BF-379D-F83FE3534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60A41F-6148-B519-2BC2-1238DB34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182B78-45EC-5EFE-3D82-D432A518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AC7F81-CEE6-9407-84E5-4CA9502C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257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7CA601-D1F9-2913-E351-40B1AB3A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C40DA1-6CD9-5AA3-F244-990142B0F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6F48E9-E0F1-2DB8-AD08-37099EAD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E940F6-61E4-C32E-24BE-B72C840A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4C39A8-45D5-68AE-B5F4-565D6AE2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350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AB54D6-301B-260B-8EF3-8780FD5F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35477C-8BD3-D161-9473-4EBB7F143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FE25A3-6BA5-2E85-0FAB-C4D76FDA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E324BB-1B14-EB66-073C-D725882A7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025CCB-FFD2-C41E-814B-2664EE15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473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C27F73-F167-AF61-DBCE-212B9183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569D70-F559-A6ED-153E-1D83EDEBB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923B85-F3B3-BFF3-01E5-FC4CD8081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8112C5-D78E-E513-58D3-12B2C1A8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042C3A-6ABF-EC05-8DF8-B1C42788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CF5E6E-C35C-D226-C053-2AA4A5EF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547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5C1842-D093-1DE8-BD4B-BDA5C68C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9376D5-380B-9656-8B10-F9F77FCF5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928FA2-864E-AE53-7258-BCB1F2E8F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EC1A7D-E168-8AD1-6AA5-125B0CEDA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E80BBD-613E-5713-B6AC-AE115CFB1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396F1CC-3865-D2E1-A212-E1CE23F3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6E82316-2B60-8CA1-6180-AEA24CB4A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9333BF9-4811-33C4-8AB4-5D490226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620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6B5F0-327E-DF13-1BD8-F338D8DF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E80AAD6-34F2-4BC8-ACF9-C2AD7A4D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31EB4BE-9F18-5F31-9069-A3956073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1333249-6B2D-E5F3-6317-BE2CBAEF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886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F143CB3-6D80-E254-93BE-4F288A71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28EC07-99FE-2942-4547-1BCD769C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09FB8-9A9B-C22F-1438-36D99EF3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552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C8446B-A8EC-9DB7-A593-C232DD28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F6E476-DFF9-606A-0CC1-C100D576B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FB93103-14E4-ED97-7BF1-24D4EF549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E03C72-AE2E-7141-5F89-6FFC9EE6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FFAB59-3332-2CC5-68C3-3350DEC8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54B740-4857-16A0-F79F-0499ACD5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0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537CF-1A3B-3FF0-2425-F2670CC2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3F0CD4-1176-4DEF-B675-60994E765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DFDEBC-E3B3-D52C-8A8D-DB254770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CEFA00-126C-356C-C611-01FB37C0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07BFB6-7DE4-95A0-9329-1896BD69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138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59D778-0435-32D1-A274-49E8778A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9F0124-0D00-B008-FA86-D87D31D52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AB9FEC-98B1-BCFC-394F-BDD3143A3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7D171A-A92A-F3E2-FB3E-DDCA7ADCB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35BE18-E9B0-4FCB-D128-722E1ECC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E9ABBA-A398-B04D-9EB8-CFC7A85D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145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56DD27-F095-7CE2-C62D-AE53522D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056277-C987-0559-AE6B-EAB34E76C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885F6A-82E5-2A6D-EB69-CCC9A81D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618D5A-A456-4695-CE2B-DF732F4C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6CB79B-1666-3561-8F3E-586C046A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030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89A14C8-C250-3D4B-E151-D480FE90A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22DEE5-D18B-FBF7-556E-CE5274C39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755D91-FC0D-7754-AE2A-0E23638E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07AB20-2F4D-1A96-DF1A-07E6136C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7CB5C5-9D77-4B2F-2268-CDECC430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09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334974-7577-F39F-6426-521F91D4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D53F16-C129-CF63-F06F-DF3D3A93C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355B7A-2A56-CDCA-B660-5B3A9C2A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D42F21-54EA-8F5C-6F40-B8F99294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F8AB6B-1E46-661E-2B64-95B78B5E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10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BA0590-B0D3-E2E7-8A68-3970F2928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88A48D-6124-48A4-4E34-5FA85B186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7B454B-5D8F-6B17-28A8-F56FB14AE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53F77D-5283-3273-B9A0-1EF94BE4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51581AA-A255-8BF8-8633-F3A60385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116990-58BC-388B-BEE3-7BB99F6E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58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88EA15-EF2B-512A-186C-235C92DF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B08511-6A98-7E05-1F88-A1873B297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4478C1-35D1-DF1D-1A64-530C1C4CE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9BD3FC5-519F-B8F8-20F0-442BC7C9C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24BF89B-DF6D-A2EB-751E-827347EB4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A2ED57D-B014-76F9-C71F-666D84DC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0480D5D-5286-AB1D-B8C4-CD46FE8E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1D0EDB2-0D31-809B-4AAB-64A66CCC1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03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9C9C89-8A75-160A-9AAA-69CFAA3D4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D982D03-4960-91C2-563B-FC1A62A4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CA8A13-8805-159F-9C69-AB37AE6F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558FA1-69C6-20A8-BBFD-62528ECD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83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B3D5326-E345-8F0C-B29B-E4F988446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98AC20A-37E6-9684-1A50-ECC2D824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0CCBF5-4B2C-4A2A-61C9-75146CBB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46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F58FCE-0BDF-BBDA-30FD-511B1FFB3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BEAD63-F921-EA2C-3576-51AD06844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447858-7E48-7C94-AA49-487B67ABD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3DC30E-2AC5-4CBB-1245-072844B4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E63C26-8D20-CF5E-B956-31295ECF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91B899-B2E5-2A99-B34B-55D4CE92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83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19B4C-186B-D718-F45F-C70C0B42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0CC503A-D017-695C-8847-9FD3C7510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0CE0A5-A3A6-7A81-E929-B6CA0465B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BB0D48-0042-E75F-E71A-7F3A623E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01806D-2A5B-7F9E-D471-94DDD290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7E608F-CFB1-4E15-48C4-5A32C497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00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E5FD773-FB61-4962-1DEF-14D5986F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281D89-29F4-C6EC-5686-B6A4967FB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CEBDDB-D54A-76F2-4154-95497E8EF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D9BFFB-88DD-A5D7-B140-9F370D5A7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3F8B4C-1631-A7E5-04CF-3A168FA01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1ECB674-3C64-972B-3B3C-57A8805E371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8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2D7DB5B-0F8D-E2E7-0CCD-0DDD02C0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3157A2-6B67-BB75-8791-89E99E821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E27C70-D64C-76BD-EDD8-D17C1BE80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3A4C7E-5F32-92E4-09D7-E8A4C290C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34CF0F-0DE9-2849-8F82-0A9A4D32B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B207EF3-8C74-4078-9CAC-FD5E7BE7104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9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sm.it/blog/bando-upi-lotto-2-progettazione-e-start-up-del-servizio-associatopolitiche-europe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qsm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29F12-E421-7837-A181-DD4A9AF6C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8093"/>
            <a:ext cx="9144000" cy="216945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it-I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it-I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800" b="1" dirty="0">
                <a:solidFill>
                  <a:srgbClr val="D9CF5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LOTTO 2 </a:t>
            </a:r>
            <a:b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PROGETTAZIONE E START UP DEL SERVIZIO ASSOCIATO </a:t>
            </a:r>
            <a:br>
              <a:rPr lang="it-IT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POLITICHE EUROPEE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3100" dirty="0"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0A6AC7-1F85-6C60-79E2-D41509DE8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1388"/>
            <a:ext cx="9144000" cy="1546412"/>
          </a:xfrm>
        </p:spPr>
        <p:txBody>
          <a:bodyPr/>
          <a:lstStyle/>
          <a:p>
            <a:endParaRPr lang="it-I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500" b="1" dirty="0">
                <a:solidFill>
                  <a:srgbClr val="D9CF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Modalità di adesione al corso</a:t>
            </a:r>
          </a:p>
        </p:txBody>
      </p:sp>
    </p:spTree>
    <p:extLst>
      <p:ext uri="{BB962C8B-B14F-4D97-AF65-F5344CB8AC3E}">
        <p14:creationId xmlns:p14="http://schemas.microsoft.com/office/powerpoint/2010/main" val="268459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4F6DF-45DD-76EF-E55A-D14F182B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589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2F66B2"/>
                </a:solidFill>
                <a:latin typeface="+mn-lt"/>
                <a:ea typeface="+mn-ea"/>
                <a:cs typeface="+mn-cs"/>
              </a:rPr>
              <a:t>Come iscriversi al 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944C1E-2ED4-6086-8133-9E60F18DC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60" y="1949875"/>
            <a:ext cx="4808946" cy="135852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2F66B2"/>
                </a:solidFill>
              </a:rPr>
              <a:t>vai al link: </a:t>
            </a:r>
            <a:r>
              <a:rPr lang="it-IT" sz="2000" b="1" u="sng" dirty="0">
                <a:solidFill>
                  <a:srgbClr val="D9CF5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https://www.qsm.it/blog/bando-upi-lotto-2-progettazione-e-start-up-del-servizio-associatopolitiche-europee/</a:t>
            </a:r>
            <a:endParaRPr lang="it-IT" sz="2000" b="1" dirty="0">
              <a:solidFill>
                <a:srgbClr val="D9CF56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014292E-578D-4BF0-ACE7-0492AD18CD17}"/>
              </a:ext>
            </a:extLst>
          </p:cNvPr>
          <p:cNvSpPr txBox="1">
            <a:spLocks/>
          </p:cNvSpPr>
          <p:nvPr/>
        </p:nvSpPr>
        <p:spPr>
          <a:xfrm>
            <a:off x="838200" y="3823306"/>
            <a:ext cx="4808946" cy="9025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>
                <a:solidFill>
                  <a:srgbClr val="2F66B2"/>
                </a:solidFill>
              </a:rPr>
              <a:t>In alternativa collegarsi al sito </a:t>
            </a:r>
            <a:r>
              <a:rPr lang="it-IT" sz="2100" b="1" dirty="0">
                <a:solidFill>
                  <a:srgbClr val="DED35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www.qsm.it</a:t>
            </a:r>
            <a:r>
              <a:rPr lang="it-IT" sz="2100" b="1" dirty="0">
                <a:solidFill>
                  <a:srgbClr val="DED356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sz="2400" i="0" u="none" strike="noStrike" dirty="0">
                <a:solidFill>
                  <a:srgbClr val="2F66B2"/>
                </a:solidFill>
                <a:effectLst/>
              </a:rPr>
              <a:t>Cliccare nella sezione </a:t>
            </a:r>
            <a:r>
              <a:rPr lang="it-IT" sz="2400" b="1" i="0" u="none" strike="noStrike" dirty="0">
                <a:solidFill>
                  <a:srgbClr val="DED356"/>
                </a:solidFill>
                <a:effectLst/>
              </a:rPr>
              <a:t>Blog</a:t>
            </a:r>
            <a:r>
              <a:rPr lang="it-IT" sz="2400" i="0" u="none" strike="noStrike" dirty="0">
                <a:solidFill>
                  <a:srgbClr val="2F66B2"/>
                </a:solidFill>
                <a:effectLst/>
              </a:rPr>
              <a:t> del sito</a:t>
            </a:r>
            <a:endParaRPr lang="it-IT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7B10CBE-7CAA-48BB-90DE-EA6738A1A82C}"/>
              </a:ext>
            </a:extLst>
          </p:cNvPr>
          <p:cNvSpPr txBox="1">
            <a:spLocks/>
          </p:cNvSpPr>
          <p:nvPr/>
        </p:nvSpPr>
        <p:spPr>
          <a:xfrm>
            <a:off x="621437" y="3752284"/>
            <a:ext cx="5025709" cy="1831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it-IT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529C4C7-150A-4A9D-A865-69449C1EC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93" y="120594"/>
            <a:ext cx="1023213" cy="557704"/>
          </a:xfrm>
          <a:prstGeom prst="rect">
            <a:avLst/>
          </a:prstGeom>
        </p:spPr>
      </p:pic>
      <p:pic>
        <p:nvPicPr>
          <p:cNvPr id="6" name="Immagine 5" descr="Immagine che contiene testo, computer, portatile, tastiera&#10;&#10;Descrizione generata automaticamente">
            <a:extLst>
              <a:ext uri="{FF2B5EF4-FFF2-40B4-BE49-F238E27FC236}">
                <a16:creationId xmlns:a16="http://schemas.microsoft.com/office/drawing/2014/main" id="{3C3EE9A5-33C1-FEA9-A64B-C48D92DBC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06" y="2132152"/>
            <a:ext cx="5381194" cy="304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50D869B-163B-430E-BCF0-74D9141C8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41" y="1003225"/>
            <a:ext cx="7386918" cy="5042209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96598B4-D5E4-4D44-8181-CAB022436D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865" y="1067433"/>
            <a:ext cx="1001539" cy="100153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F8A5DE1-5B64-472D-B0F7-81A2E2696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93" y="120594"/>
            <a:ext cx="1023213" cy="5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DD89E-7588-4FC1-8F97-03C9BF38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9576"/>
            <a:ext cx="10515600" cy="582706"/>
          </a:xfrm>
        </p:spPr>
        <p:txBody>
          <a:bodyPr>
            <a:normAutofit/>
          </a:bodyPr>
          <a:lstStyle/>
          <a:p>
            <a:pPr algn="ctr"/>
            <a:r>
              <a:rPr lang="it-IT" sz="2000" b="1" i="0" u="none" strike="noStrike" dirty="0">
                <a:solidFill>
                  <a:srgbClr val="2F66B2"/>
                </a:solidFill>
                <a:effectLst/>
              </a:rPr>
              <a:t>All'interno della sezione </a:t>
            </a:r>
            <a:r>
              <a:rPr lang="it-IT" sz="2000" b="1" i="0" u="none" strike="noStrike" dirty="0">
                <a:solidFill>
                  <a:srgbClr val="DED356"/>
                </a:solidFill>
                <a:effectLst/>
              </a:rPr>
              <a:t>Blog e News</a:t>
            </a:r>
            <a:r>
              <a:rPr lang="it-IT" sz="2000" b="1" i="0" u="none" strike="noStrike" dirty="0">
                <a:solidFill>
                  <a:srgbClr val="2F66B2"/>
                </a:solidFill>
                <a:effectLst/>
              </a:rPr>
              <a:t> si troveranno gli articoli per ogni singolo Lotto del bando UPI</a:t>
            </a:r>
            <a:endParaRPr lang="it-IT" sz="2000" b="1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331F412-BD1A-4F3C-B046-E1EF3C7D6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11" y="1452282"/>
            <a:ext cx="6678778" cy="4572281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3A37D07-DE03-4AF8-88FE-406569B8A6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75" y="5131931"/>
            <a:ext cx="1001539" cy="100153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CDEC883-544E-4BEE-9144-D8F1AAF89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93" y="120594"/>
            <a:ext cx="1023213" cy="5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4F6DF-45DD-76EF-E55A-D14F182B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1055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i="0" u="none" strike="noStrike" dirty="0">
                <a:solidFill>
                  <a:srgbClr val="2F66B2"/>
                </a:solidFill>
                <a:effectLst/>
                <a:latin typeface="+mn-lt"/>
              </a:rPr>
              <a:t>Cliccando nell'articolo di interesse sarà possibile consultare:</a:t>
            </a:r>
            <a:endParaRPr lang="it-IT" sz="3600" dirty="0">
              <a:solidFill>
                <a:srgbClr val="2F66B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944C1E-2ED4-6086-8133-9E60F18DC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47" y="2528326"/>
            <a:ext cx="6016963" cy="2835743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3200" b="0" i="0" u="none" strike="noStrike" dirty="0">
                <a:solidFill>
                  <a:srgbClr val="2F66B2"/>
                </a:solidFill>
                <a:effectLst/>
              </a:rPr>
              <a:t>La finalità generale del progetto “Province &amp; Comuni”</a:t>
            </a:r>
            <a:endParaRPr lang="it-IT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3200" b="0" i="0" u="none" strike="noStrike" dirty="0">
                <a:solidFill>
                  <a:srgbClr val="2F66B2"/>
                </a:solidFill>
                <a:effectLst/>
              </a:rPr>
              <a:t>Gli </a:t>
            </a:r>
            <a:r>
              <a:rPr lang="it-IT" sz="3200" dirty="0">
                <a:solidFill>
                  <a:srgbClr val="2F66B2"/>
                </a:solidFill>
              </a:rPr>
              <a:t>o</a:t>
            </a:r>
            <a:r>
              <a:rPr lang="it-IT" sz="3200" b="0" i="0" u="none" strike="noStrike" dirty="0">
                <a:solidFill>
                  <a:srgbClr val="2F66B2"/>
                </a:solidFill>
                <a:effectLst/>
              </a:rPr>
              <a:t>biettivi formativi</a:t>
            </a:r>
            <a:endParaRPr lang="it-IT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3200" b="0" i="0" u="none" strike="noStrike" dirty="0">
                <a:solidFill>
                  <a:srgbClr val="2F66B2"/>
                </a:solidFill>
                <a:effectLst/>
              </a:rPr>
              <a:t>I destinatari</a:t>
            </a:r>
            <a:endParaRPr lang="it-IT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3200" b="0" i="0" u="none" strike="noStrike" dirty="0">
                <a:solidFill>
                  <a:srgbClr val="2F66B2"/>
                </a:solidFill>
                <a:effectLst/>
              </a:rPr>
              <a:t>La durata</a:t>
            </a:r>
            <a:endParaRPr lang="it-IT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3200" b="0" i="0" u="none" strike="noStrike" dirty="0">
                <a:solidFill>
                  <a:srgbClr val="2F66B2"/>
                </a:solidFill>
                <a:effectLst/>
              </a:rPr>
              <a:t>Le metodologie</a:t>
            </a:r>
            <a:endParaRPr lang="it-IT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3200" b="0" i="0" u="none" strike="noStrike" dirty="0">
                <a:solidFill>
                  <a:srgbClr val="2F66B2"/>
                </a:solidFill>
                <a:effectLst/>
              </a:rPr>
              <a:t>Frequenza e attestazione finale</a:t>
            </a:r>
            <a:endParaRPr lang="it-IT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3200" b="0" i="0" u="none" strike="noStrike" dirty="0">
                <a:solidFill>
                  <a:srgbClr val="2F66B2"/>
                </a:solidFill>
                <a:effectLst/>
              </a:rPr>
              <a:t>Link ai programmi didattici previsti</a:t>
            </a:r>
            <a:endParaRPr lang="it-IT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3200" b="0" i="0" u="none" strike="noStrike" dirty="0">
                <a:solidFill>
                  <a:srgbClr val="2F66B2"/>
                </a:solidFill>
                <a:effectLst/>
              </a:rPr>
              <a:t>Link - </a:t>
            </a:r>
            <a:r>
              <a:rPr lang="it-IT" sz="3200" b="1" i="0" u="none" strike="noStrike" dirty="0">
                <a:solidFill>
                  <a:srgbClr val="DED356"/>
                </a:solidFill>
                <a:effectLst/>
              </a:rPr>
              <a:t>Compila il form di adesione</a:t>
            </a:r>
            <a:endParaRPr lang="it-IT" sz="3200" dirty="0"/>
          </a:p>
          <a:p>
            <a:pPr marL="0" indent="0">
              <a:buNone/>
            </a:pPr>
            <a:endParaRPr lang="it-IT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014292E-578D-4BF0-ACE7-0492AD18CD17}"/>
              </a:ext>
            </a:extLst>
          </p:cNvPr>
          <p:cNvSpPr txBox="1">
            <a:spLocks/>
          </p:cNvSpPr>
          <p:nvPr/>
        </p:nvSpPr>
        <p:spPr>
          <a:xfrm>
            <a:off x="838200" y="3779931"/>
            <a:ext cx="10515600" cy="167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7B10CBE-7CAA-48BB-90DE-EA6738A1A82C}"/>
              </a:ext>
            </a:extLst>
          </p:cNvPr>
          <p:cNvSpPr txBox="1">
            <a:spLocks/>
          </p:cNvSpPr>
          <p:nvPr/>
        </p:nvSpPr>
        <p:spPr>
          <a:xfrm>
            <a:off x="847165" y="3684494"/>
            <a:ext cx="10515600" cy="167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it-IT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8190FA6-0A5A-46ED-9F20-23D520208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93" y="120594"/>
            <a:ext cx="1023213" cy="557704"/>
          </a:xfrm>
          <a:prstGeom prst="rect">
            <a:avLst/>
          </a:prstGeom>
        </p:spPr>
      </p:pic>
      <p:pic>
        <p:nvPicPr>
          <p:cNvPr id="1026" name="Picture 2" descr="Stupore - Foto e Immagini Stock - iStock">
            <a:extLst>
              <a:ext uri="{FF2B5EF4-FFF2-40B4-BE49-F238E27FC236}">
                <a16:creationId xmlns:a16="http://schemas.microsoft.com/office/drawing/2014/main" id="{3514BC12-83AA-7D9B-8DE3-BD4520EC8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154" y="2322927"/>
            <a:ext cx="4704868" cy="31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524C9-8FEC-41DB-AA22-4E52F355F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753"/>
            <a:ext cx="10515600" cy="555812"/>
          </a:xfrm>
        </p:spPr>
        <p:txBody>
          <a:bodyPr>
            <a:normAutofit/>
          </a:bodyPr>
          <a:lstStyle/>
          <a:p>
            <a:r>
              <a:rPr lang="it-IT" sz="2000" b="1" i="0" u="none" strike="noStrike" dirty="0">
                <a:solidFill>
                  <a:srgbClr val="2F66B2"/>
                </a:solidFill>
                <a:effectLst/>
              </a:rPr>
              <a:t>Dettaglio articolo:</a:t>
            </a:r>
            <a:endParaRPr lang="it-IT" sz="20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D1C5698-C483-4B28-AA6D-8E6AFD3DF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93" y="120594"/>
            <a:ext cx="1023213" cy="557704"/>
          </a:xfrm>
          <a:prstGeom prst="rect">
            <a:avLst/>
          </a:prstGeom>
        </p:spPr>
      </p:pic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711D09A-7887-4505-BD20-5682623CF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4" y="1245319"/>
            <a:ext cx="5133369" cy="4931644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9756650-BCD1-4CAA-9250-A76D2A818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30" y="4374103"/>
            <a:ext cx="3030070" cy="18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9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EAE16933-CED7-4B29-A68E-46845AC93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93" y="120594"/>
            <a:ext cx="1023213" cy="557704"/>
          </a:xfrm>
          <a:prstGeom prst="rect">
            <a:avLst/>
          </a:prstGeom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08435A7-D474-49EC-8039-980128A89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04" y="952934"/>
            <a:ext cx="2940050" cy="1749299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5E645A5F-40BB-491F-B2E0-F8E4B3C9068B}"/>
              </a:ext>
            </a:extLst>
          </p:cNvPr>
          <p:cNvSpPr/>
          <p:nvPr/>
        </p:nvSpPr>
        <p:spPr>
          <a:xfrm>
            <a:off x="6255945" y="2036533"/>
            <a:ext cx="1644377" cy="243267"/>
          </a:xfrm>
          <a:prstGeom prst="rightArrow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ngolare in su 15">
            <a:extLst>
              <a:ext uri="{FF2B5EF4-FFF2-40B4-BE49-F238E27FC236}">
                <a16:creationId xmlns:a16="http://schemas.microsoft.com/office/drawing/2014/main" id="{746084A6-2683-4DC3-B2BE-525857CB31D9}"/>
              </a:ext>
            </a:extLst>
          </p:cNvPr>
          <p:cNvSpPr/>
          <p:nvPr/>
        </p:nvSpPr>
        <p:spPr>
          <a:xfrm rot="10800000">
            <a:off x="4481853" y="1748117"/>
            <a:ext cx="257778" cy="1227919"/>
          </a:xfrm>
          <a:prstGeom prst="bentUpArrow">
            <a:avLst>
              <a:gd name="adj1" fmla="val 25000"/>
              <a:gd name="adj2" fmla="val 20254"/>
              <a:gd name="adj3" fmla="val 25000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D1C00CD-0007-47D1-B568-91C865DB9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8" y="1564940"/>
            <a:ext cx="4148235" cy="419519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4554EA1-44FB-4C42-B25C-471601305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19" y="3003764"/>
            <a:ext cx="5307933" cy="3137277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33BA672-550D-4E0A-B61B-B0B895E8B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17" y="1298907"/>
            <a:ext cx="4014286" cy="484213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3" name="Freccia angolare in su 22">
            <a:extLst>
              <a:ext uri="{FF2B5EF4-FFF2-40B4-BE49-F238E27FC236}">
                <a16:creationId xmlns:a16="http://schemas.microsoft.com/office/drawing/2014/main" id="{FD5E286B-C057-4C5A-A7AD-BAABC0993F81}"/>
              </a:ext>
            </a:extLst>
          </p:cNvPr>
          <p:cNvSpPr/>
          <p:nvPr/>
        </p:nvSpPr>
        <p:spPr>
          <a:xfrm rot="10800000">
            <a:off x="3790760" y="1076477"/>
            <a:ext cx="931376" cy="481965"/>
          </a:xfrm>
          <a:prstGeom prst="bentUp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5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29F12-E421-7837-A181-DD4A9AF6C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670" y="2725271"/>
            <a:ext cx="9484659" cy="1515035"/>
          </a:xfrm>
        </p:spPr>
        <p:txBody>
          <a:bodyPr>
            <a:normAutofit fontScale="90000"/>
          </a:bodyPr>
          <a:lstStyle/>
          <a:p>
            <a:r>
              <a:rPr lang="it-IT" sz="7300" b="1" i="0" u="none" strike="noStrike" dirty="0">
                <a:solidFill>
                  <a:srgbClr val="DED356"/>
                </a:solidFill>
                <a:effectLst/>
              </a:rPr>
              <a:t>GRAZIE</a:t>
            </a:r>
            <a:br>
              <a:rPr lang="it-IT" sz="4400" b="1" i="0" u="none" strike="noStrike" dirty="0">
                <a:solidFill>
                  <a:srgbClr val="DED356"/>
                </a:solidFill>
                <a:effectLst/>
              </a:rPr>
            </a:br>
            <a:r>
              <a:rPr lang="it-IT" sz="4400" b="1" i="0" dirty="0">
                <a:solidFill>
                  <a:srgbClr val="DED356"/>
                </a:solidFill>
              </a:rPr>
              <a:t>per l’attenzione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37954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125</Words>
  <Application>Microsoft Office PowerPoint</Application>
  <PresentationFormat>Widescreen</PresentationFormat>
  <Paragraphs>21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di Office</vt:lpstr>
      <vt:lpstr>Personalizza struttura</vt:lpstr>
      <vt:lpstr>  LOTTO 2  PROGETTAZIONE E START UP DEL SERVIZIO ASSOCIATO  POLITICHE EUROPEE </vt:lpstr>
      <vt:lpstr>Come iscriversi al corso</vt:lpstr>
      <vt:lpstr>Presentazione standard di PowerPoint</vt:lpstr>
      <vt:lpstr>All'interno della sezione Blog e News si troveranno gli articoli per ogni singolo Lotto del bando UPI</vt:lpstr>
      <vt:lpstr>Cliccando nell'articolo di interesse sarà possibile consultare:</vt:lpstr>
      <vt:lpstr>Dettaglio articolo:</vt:lpstr>
      <vt:lpstr>Presentazione standard di PowerPoint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Promopa Fondazione</dc:creator>
  <cp:lastModifiedBy>Formazione UPI</cp:lastModifiedBy>
  <cp:revision>17</cp:revision>
  <dcterms:created xsi:type="dcterms:W3CDTF">2023-01-17T08:49:31Z</dcterms:created>
  <dcterms:modified xsi:type="dcterms:W3CDTF">2023-01-25T15:12:06Z</dcterms:modified>
</cp:coreProperties>
</file>