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4"/>
  </p:sldMasterIdLst>
  <p:notesMasterIdLst>
    <p:notesMasterId r:id="rId15"/>
  </p:notesMasterIdLst>
  <p:handoutMasterIdLst>
    <p:handoutMasterId r:id="rId16"/>
  </p:handoutMasterIdLst>
  <p:sldIdLst>
    <p:sldId id="350" r:id="rId5"/>
    <p:sldId id="258" r:id="rId6"/>
    <p:sldId id="383" r:id="rId7"/>
    <p:sldId id="382" r:id="rId8"/>
    <p:sldId id="388" r:id="rId9"/>
    <p:sldId id="375" r:id="rId10"/>
    <p:sldId id="378" r:id="rId11"/>
    <p:sldId id="400" r:id="rId12"/>
    <p:sldId id="401" r:id="rId13"/>
    <p:sldId id="343" r:id="rId1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93" d="100"/>
          <a:sy n="93" d="100"/>
        </p:scale>
        <p:origin x="21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D5349E3-2257-46A2-87AA-98208788B886}" type="datetime1">
              <a:rPr lang="it-IT" noProof="0" smtClean="0"/>
              <a:t>21/03/2024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59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2789048e8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2789048e8_0_164:notes"/>
          <p:cNvSpPr txBox="1">
            <a:spLocks noGrp="1"/>
          </p:cNvSpPr>
          <p:nvPr>
            <p:ph type="body" idx="1"/>
          </p:nvPr>
        </p:nvSpPr>
        <p:spPr>
          <a:xfrm>
            <a:off x="685800" y="4342705"/>
            <a:ext cx="5486400" cy="41141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2789048e8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2789048e8_0_164:notes"/>
          <p:cNvSpPr txBox="1">
            <a:spLocks noGrp="1"/>
          </p:cNvSpPr>
          <p:nvPr>
            <p:ph type="body" idx="1"/>
          </p:nvPr>
        </p:nvSpPr>
        <p:spPr>
          <a:xfrm>
            <a:off x="685800" y="4342705"/>
            <a:ext cx="5486400" cy="41141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8944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89C7E07-3C67-C64C-8DA0-0404F630397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it-IT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b="0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34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uenza temporal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784469" y="2213783"/>
            <a:ext cx="16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4635370" y="2213783"/>
            <a:ext cx="8327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6559217" y="3904712"/>
            <a:ext cx="16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2708317" y="3895941"/>
            <a:ext cx="16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o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8" y="879064"/>
            <a:ext cx="37061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6" name="Segnaposto tes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2716" y="2934856"/>
            <a:ext cx="16002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7" name="Segnaposto tes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2716" y="2568687"/>
            <a:ext cx="16002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sz="135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2" name="Segnaposto tes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923349" y="5087328"/>
            <a:ext cx="16002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3" name="Segnaposto tes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923349" y="4701909"/>
            <a:ext cx="16002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350" spc="0" baseline="0" dirty="0"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lvl="0" indent="0" rtl="0">
              <a:spcBef>
                <a:spcPts val="300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106" name="Segnaposto tes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751283" y="5087328"/>
            <a:ext cx="16002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7" name="Segnaposto tes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751283" y="4701909"/>
            <a:ext cx="16002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350" spc="0" baseline="0" dirty="0"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lvl="0" indent="0" rtl="0">
              <a:spcBef>
                <a:spcPts val="300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108" name="Segnaposto tes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828607" y="2934856"/>
            <a:ext cx="16002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9" name="Segnaposto tes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828607" y="2568687"/>
            <a:ext cx="16002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sz="135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725767" y="3968780"/>
            <a:ext cx="7706608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723243" y="3883242"/>
            <a:ext cx="122453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350" noProof="0"/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2648693" y="3892013"/>
            <a:ext cx="122453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350" noProof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4574143" y="3883242"/>
            <a:ext cx="122453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350" noProof="0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6499594" y="3892013"/>
            <a:ext cx="122453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350" noProof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0" userDrawn="1">
          <p15:clr>
            <a:srgbClr val="FBAE40"/>
          </p15:clr>
        </p15:guide>
        <p15:guide id="2" pos="5310" userDrawn="1">
          <p15:clr>
            <a:srgbClr val="FBAE40"/>
          </p15:clr>
        </p15:guide>
        <p15:guide id="3" pos="2160" userDrawn="1">
          <p15:clr>
            <a:srgbClr val="FBAE40"/>
          </p15:clr>
        </p15:guide>
        <p15:guide id="4" pos="3870" userDrawn="1">
          <p15:clr>
            <a:srgbClr val="FBAE40"/>
          </p15:clr>
        </p15:guide>
        <p15:guide id="5" pos="1890" userDrawn="1">
          <p15:clr>
            <a:srgbClr val="FBAE40"/>
          </p15:clr>
        </p15:guide>
        <p15:guide id="6" pos="36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-369903" y="4270035"/>
            <a:ext cx="2959226" cy="2219420"/>
            <a:chOff x="0" y="12289"/>
            <a:chExt cx="3550" cy="3551"/>
          </a:xfrm>
        </p:grpSpPr>
        <p:sp>
          <p:nvSpPr>
            <p:cNvPr id="20" name="Figura a mano libera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8" y="879064"/>
            <a:ext cx="37061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714375" y="1939108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017" y="2300984"/>
            <a:ext cx="3620384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350" b="0" i="0" spc="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5" name="Segnaposto tes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772025" y="2300984"/>
            <a:ext cx="3573622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350" b="0" i="0" spc="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7" name="Segnaposto contenut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3017" y="2799146"/>
            <a:ext cx="3620384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14313" indent="-214313">
              <a:lnSpc>
                <a:spcPct val="100000"/>
              </a:lnSpc>
              <a:buFont typeface="Wingdings" pitchFamily="2" charset="2"/>
              <a:buChar char="§"/>
              <a:defRPr sz="1200"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8" name="Segnaposto contenut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72025" y="2799146"/>
            <a:ext cx="356718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14313" indent="-214313">
              <a:lnSpc>
                <a:spcPct val="100000"/>
              </a:lnSpc>
              <a:buFont typeface="Wingdings" pitchFamily="2" charset="2"/>
              <a:buChar char="§"/>
              <a:defRPr sz="1200"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4772025" y="1939108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endParaRPr lang="it-IT" b="0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0" userDrawn="1">
          <p15:clr>
            <a:srgbClr val="FBAE40"/>
          </p15:clr>
        </p15:guide>
        <p15:guide id="2" pos="5310" userDrawn="1">
          <p15:clr>
            <a:srgbClr val="FBAE40"/>
          </p15:clr>
        </p15:guide>
        <p15:guide id="3" pos="1728" userDrawn="1">
          <p15:clr>
            <a:srgbClr val="FBAE40"/>
          </p15:clr>
        </p15:guide>
        <p15:guide id="4" pos="4302" userDrawn="1">
          <p15:clr>
            <a:srgbClr val="FBAE40"/>
          </p15:clr>
        </p15:guide>
        <p15:guide id="5" pos="1458" userDrawn="1">
          <p15:clr>
            <a:srgbClr val="FBAE40"/>
          </p15:clr>
        </p15:guide>
        <p15:guide id="6" pos="3006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440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pos="4014" userDrawn="1">
          <p15:clr>
            <a:srgbClr val="FBAE40"/>
          </p15:clr>
        </p15:guide>
        <p15:guide id="11" pos="27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epilog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8" y="879064"/>
            <a:ext cx="37061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714375" y="1939108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375" y="2656904"/>
            <a:ext cx="3629025" cy="574318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6652530" y="0"/>
            <a:ext cx="2493906" cy="3325208"/>
            <a:chOff x="0" y="12289"/>
            <a:chExt cx="3550" cy="3551"/>
          </a:xfrm>
        </p:grpSpPr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4375" y="2286001"/>
            <a:ext cx="3629025" cy="315915"/>
          </a:xfrm>
        </p:spPr>
        <p:txBody>
          <a:bodyPr rtlCol="0">
            <a:noAutofit/>
          </a:bodyPr>
          <a:lstStyle>
            <a:lvl1pPr>
              <a:buNone/>
              <a:defRPr sz="135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1" name="Segnaposto tes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241" y="3841846"/>
            <a:ext cx="3629025" cy="636754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241" y="3470943"/>
            <a:ext cx="3629025" cy="315915"/>
          </a:xfrm>
        </p:spPr>
        <p:txBody>
          <a:bodyPr rtlCol="0">
            <a:noAutofit/>
          </a:bodyPr>
          <a:lstStyle>
            <a:lvl1pPr>
              <a:buNone/>
              <a:defRPr sz="135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4375" y="5017901"/>
            <a:ext cx="3629025" cy="90834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4375" y="4646998"/>
            <a:ext cx="3629025" cy="315915"/>
          </a:xfrm>
        </p:spPr>
        <p:txBody>
          <a:bodyPr rtlCol="0">
            <a:noAutofit/>
          </a:bodyPr>
          <a:lstStyle>
            <a:lvl1pPr>
              <a:buNone/>
              <a:defRPr sz="135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5" name="Segnaposto tes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99735" y="2656904"/>
            <a:ext cx="3629025" cy="574318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9735" y="2286001"/>
            <a:ext cx="3629025" cy="315915"/>
          </a:xfrm>
        </p:spPr>
        <p:txBody>
          <a:bodyPr rtlCol="0">
            <a:noAutofit/>
          </a:bodyPr>
          <a:lstStyle>
            <a:lvl1pPr>
              <a:buNone/>
              <a:defRPr sz="135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7" name="Segnaposto tes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99735" y="3841846"/>
            <a:ext cx="3629025" cy="90834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8" name="Segnaposto tes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799735" y="3470943"/>
            <a:ext cx="3629025" cy="315915"/>
          </a:xfrm>
        </p:spPr>
        <p:txBody>
          <a:bodyPr rtlCol="0">
            <a:noAutofit/>
          </a:bodyPr>
          <a:lstStyle>
            <a:lvl1pPr>
              <a:buNone/>
              <a:defRPr sz="135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endParaRPr lang="it-IT" noProof="0" dirty="0">
              <a:latin typeface="+mn-lt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endParaRPr lang="it-IT" b="0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0" userDrawn="1">
          <p15:clr>
            <a:srgbClr val="FBAE40"/>
          </p15:clr>
        </p15:guide>
        <p15:guide id="2" pos="5310" userDrawn="1">
          <p15:clr>
            <a:srgbClr val="FBAE40"/>
          </p15:clr>
        </p15:guide>
        <p15:guide id="3" pos="1728" userDrawn="1">
          <p15:clr>
            <a:srgbClr val="FBAE40"/>
          </p15:clr>
        </p15:guide>
        <p15:guide id="4" pos="4302" userDrawn="1">
          <p15:clr>
            <a:srgbClr val="FBAE40"/>
          </p15:clr>
        </p15:guide>
        <p15:guide id="5" pos="1458" userDrawn="1">
          <p15:clr>
            <a:srgbClr val="FBAE40"/>
          </p15:clr>
        </p15:guide>
        <p15:guide id="6" pos="3006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440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pos="4014" userDrawn="1">
          <p15:clr>
            <a:srgbClr val="FBAE40"/>
          </p15:clr>
        </p15:guide>
        <p15:guide id="11" pos="27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5291" y="2116183"/>
            <a:ext cx="4118678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4500" b="1" i="0" spc="75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4574436" cy="6099248"/>
            <a:chOff x="0" y="12289"/>
            <a:chExt cx="3550" cy="3551"/>
          </a:xfrm>
        </p:grpSpPr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75291" y="4549554"/>
            <a:ext cx="4118678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350" b="0" i="0">
                <a:solidFill>
                  <a:schemeClr val="tx2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4775291" y="4252111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57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37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z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tes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72075" y="5102064"/>
            <a:ext cx="3686175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200" b="0" i="0">
                <a:solidFill>
                  <a:schemeClr val="tx2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7" name="Sottotito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0718" y="3591099"/>
            <a:ext cx="3677533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200" b="0" i="0">
                <a:solidFill>
                  <a:schemeClr val="bg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6" name="Tito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718" y="2173659"/>
            <a:ext cx="3677533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5172075" y="3233703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egnaposto immagine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6652530" y="0"/>
            <a:ext cx="2493906" cy="3325208"/>
            <a:chOff x="0" y="12289"/>
            <a:chExt cx="3550" cy="3551"/>
          </a:xfrm>
        </p:grpSpPr>
        <p:sp>
          <p:nvSpPr>
            <p:cNvPr id="31" name="Figura a mano libera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32" name="Figura a mano libera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33" name="Figura a mano libera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8316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ine del gio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4772025" y="0"/>
            <a:ext cx="4371974" cy="3235602"/>
            <a:chOff x="5612972" y="1"/>
            <a:chExt cx="6615961" cy="3672246"/>
          </a:xfrm>
        </p:grpSpPr>
        <p:sp>
          <p:nvSpPr>
            <p:cNvPr id="7" name="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8" name="Figura a mano libera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9" name="Figura a mano libera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8" y="879064"/>
            <a:ext cx="37061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 spc="38" baseline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714375" y="1934655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egnaposto tes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4375" y="2818296"/>
            <a:ext cx="16002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5" name="Segnaposto tes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4375" y="2209801"/>
            <a:ext cx="16002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350" b="0" i="0">
                <a:solidFill>
                  <a:schemeClr val="tx2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2747282" y="1939108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egnaposto tes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47282" y="2818296"/>
            <a:ext cx="1596118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47282" y="2209801"/>
            <a:ext cx="1596118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350" b="0" i="0">
                <a:solidFill>
                  <a:schemeClr val="tx2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714375" y="4248119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Segnaposto tes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4375" y="5131299"/>
            <a:ext cx="16002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2" name="Segnaposto tes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4375" y="4522804"/>
            <a:ext cx="16002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350" b="0" i="0">
                <a:solidFill>
                  <a:schemeClr val="tx2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2747282" y="4252111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Segnaposto tes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747282" y="5131299"/>
            <a:ext cx="1596118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5" name="Segnaposto tes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747282" y="4522804"/>
            <a:ext cx="1596118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350" b="0" i="0">
                <a:solidFill>
                  <a:schemeClr val="tx2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4775291" y="4252111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egnaposto tes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75291" y="5131299"/>
            <a:ext cx="1596934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8" name="Segnaposto tes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75291" y="4522804"/>
            <a:ext cx="1596934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350" b="0" i="0">
                <a:solidFill>
                  <a:schemeClr val="tx2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endParaRPr lang="it-IT" b="0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immagine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3999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458" y="3045438"/>
            <a:ext cx="37061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075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5366041" y="4003877"/>
            <a:ext cx="16002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7132320" y="-3"/>
            <a:ext cx="2011679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igura a mano libera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24" name="Figura a mano libera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25" name="Figura a mano libera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328" userDrawn="1">
          <p15:clr>
            <a:srgbClr val="FBAE40"/>
          </p15:clr>
        </p15:guide>
        <p15:guide id="3" pos="3258" userDrawn="1">
          <p15:clr>
            <a:srgbClr val="FBAE40"/>
          </p15:clr>
        </p15:guide>
        <p15:guide id="4" pos="342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gra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14375" y="1939108"/>
            <a:ext cx="7764608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sull'icona per inserire un grafico</a:t>
            </a:r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8" y="879064"/>
            <a:ext cx="37061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0" userDrawn="1">
          <p15:clr>
            <a:srgbClr val="FBAE40"/>
          </p15:clr>
        </p15:guide>
        <p15:guide id="2" pos="5310" userDrawn="1">
          <p15:clr>
            <a:srgbClr val="FBAE40"/>
          </p15:clr>
        </p15:guide>
        <p15:guide id="3" pos="2160" userDrawn="1">
          <p15:clr>
            <a:srgbClr val="FBAE40"/>
          </p15:clr>
        </p15:guide>
        <p15:guide id="4" pos="3870" userDrawn="1">
          <p15:clr>
            <a:srgbClr val="FBAE40"/>
          </p15:clr>
        </p15:guide>
        <p15:guide id="5" pos="1890" userDrawn="1">
          <p15:clr>
            <a:srgbClr val="FBAE40"/>
          </p15:clr>
        </p15:guide>
        <p15:guide id="6" pos="36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8" y="879064"/>
            <a:ext cx="37061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abel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714375" y="2209801"/>
            <a:ext cx="7715250" cy="2593109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una tabella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0" userDrawn="1">
          <p15:clr>
            <a:srgbClr val="FBAE40"/>
          </p15:clr>
        </p15:guide>
        <p15:guide id="2" pos="5310" userDrawn="1">
          <p15:clr>
            <a:srgbClr val="FBAE40"/>
          </p15:clr>
        </p15:guide>
        <p15:guide id="3" pos="2160" userDrawn="1">
          <p15:clr>
            <a:srgbClr val="FBAE40"/>
          </p15:clr>
        </p15:guide>
        <p15:guide id="4" pos="3870" userDrawn="1">
          <p15:clr>
            <a:srgbClr val="FBAE40"/>
          </p15:clr>
        </p15:guide>
        <p15:guide id="5" pos="1890" userDrawn="1">
          <p15:clr>
            <a:srgbClr val="FBAE40"/>
          </p15:clr>
        </p15:guide>
        <p15:guide id="6" pos="36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-369903" y="4270035"/>
            <a:ext cx="2959226" cy="2219420"/>
            <a:chOff x="0" y="12289"/>
            <a:chExt cx="3550" cy="3551"/>
          </a:xfrm>
        </p:grpSpPr>
        <p:sp>
          <p:nvSpPr>
            <p:cNvPr id="26" name="Figura a mano libera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27" name="Figura a mano libera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36" name="Figura a mano libera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  <p:sp>
        <p:nvSpPr>
          <p:cNvPr id="38" name="Segnaposto immagine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5701" y="2572883"/>
            <a:ext cx="1588684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61" name="Tito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7" y="879064"/>
            <a:ext cx="5649208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33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714375" y="1939108"/>
            <a:ext cx="16002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Segnaposto immagine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743710" y="2572883"/>
            <a:ext cx="1588684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72" name="Segnaposto tes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4375" y="5393169"/>
            <a:ext cx="16002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3" name="Segnaposto tes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4375" y="4986746"/>
            <a:ext cx="16002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sz="135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4" name="Segnaposto tes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47282" y="5393169"/>
            <a:ext cx="1596118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5" name="Segnaposto tes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47282" y="4986746"/>
            <a:ext cx="1596118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sz="135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6" name="Segnaposto tes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75291" y="5393169"/>
            <a:ext cx="1596934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7" name="Segnaposto tes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75291" y="4986746"/>
            <a:ext cx="1596934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sz="135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8" name="Segnaposto tes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32691" y="5393169"/>
            <a:ext cx="1596934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050" b="0" i="0">
                <a:solidFill>
                  <a:schemeClr val="bg1"/>
                </a:solidFill>
                <a:latin typeface="+mn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9" name="Segnaposto tes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32691" y="4986746"/>
            <a:ext cx="1596934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300"/>
              </a:spcBef>
              <a:buNone/>
              <a:defRPr sz="135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4772025" y="0"/>
            <a:ext cx="4371974" cy="3235602"/>
            <a:chOff x="5612972" y="1"/>
            <a:chExt cx="6615961" cy="3672246"/>
          </a:xfrm>
        </p:grpSpPr>
        <p:sp>
          <p:nvSpPr>
            <p:cNvPr id="28" name="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29" name="Figura a mano libera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30" name="Figura a mano libera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31" name="Figura a mano libera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  <p:sp>
          <p:nvSpPr>
            <p:cNvPr id="32" name="Figura a mano libera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350" noProof="0" dirty="0"/>
            </a:p>
          </p:txBody>
        </p:sp>
      </p:grpSp>
      <p:sp>
        <p:nvSpPr>
          <p:cNvPr id="66" name="Segnaposto immagine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771719" y="2572883"/>
            <a:ext cx="1588684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69" name="Segnaposto immagine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834018" y="2572883"/>
            <a:ext cx="1588684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endParaRPr lang="it-IT" b="0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0" userDrawn="1">
          <p15:clr>
            <a:srgbClr val="FBAE40"/>
          </p15:clr>
        </p15:guide>
        <p15:guide id="2" pos="5310" userDrawn="1">
          <p15:clr>
            <a:srgbClr val="FBAE40"/>
          </p15:clr>
        </p15:guide>
        <p15:guide id="3" pos="1728" userDrawn="1">
          <p15:clr>
            <a:srgbClr val="FBAE40"/>
          </p15:clr>
        </p15:guide>
        <p15:guide id="4" pos="3006" userDrawn="1">
          <p15:clr>
            <a:srgbClr val="FBAE40"/>
          </p15:clr>
        </p15:guide>
        <p15:guide id="5" pos="1458" userDrawn="1">
          <p15:clr>
            <a:srgbClr val="FBAE40"/>
          </p15:clr>
        </p15:guide>
        <p15:guide id="6" pos="2736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4014" userDrawn="1">
          <p15:clr>
            <a:srgbClr val="FBAE40"/>
          </p15:clr>
        </p15:guide>
        <p15:guide id="11" pos="4302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b="0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0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50" r:id="rId4"/>
    <p:sldLayoutId id="2147483693" r:id="rId5"/>
    <p:sldLayoutId id="2147483672" r:id="rId6"/>
    <p:sldLayoutId id="2147483673" r:id="rId7"/>
    <p:sldLayoutId id="2147483684" r:id="rId8"/>
    <p:sldLayoutId id="2147483676" r:id="rId9"/>
    <p:sldLayoutId id="2147483677" r:id="rId10"/>
    <p:sldLayoutId id="2147483685" r:id="rId11"/>
    <p:sldLayoutId id="2147483692" r:id="rId12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50">
          <p15:clr>
            <a:srgbClr val="547EBF"/>
          </p15:clr>
        </p15:guide>
        <p15:guide id="2" pos="29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vinceditalia.i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8963" y="1156391"/>
            <a:ext cx="4479239" cy="2184399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4950" dirty="0">
                <a:solidFill>
                  <a:schemeClr val="accent2">
                    <a:lumMod val="75000"/>
                  </a:schemeClr>
                </a:solidFill>
              </a:rPr>
              <a:t>LE PROVINCE PER FARE SEMPLICE L’ITALIA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40349" y="3321049"/>
            <a:ext cx="4673446" cy="626431"/>
          </a:xfrm>
        </p:spPr>
        <p:txBody>
          <a:bodyPr vert="horz" lIns="34290" tIns="34290" rIns="34290" bIns="34290" rtlCol="0">
            <a:normAutofit fontScale="70000" lnSpcReduction="20000"/>
          </a:bodyPr>
          <a:lstStyle/>
          <a:p>
            <a:r>
              <a:rPr lang="en-US" sz="2250" dirty="0">
                <a:solidFill>
                  <a:schemeClr val="tx1"/>
                </a:solidFill>
              </a:rPr>
              <a:t>Piero Antonelli </a:t>
            </a:r>
          </a:p>
          <a:p>
            <a:r>
              <a:rPr lang="en-US" sz="2250" dirty="0" err="1">
                <a:solidFill>
                  <a:schemeClr val="tx1"/>
                </a:solidFill>
              </a:rPr>
              <a:t>Direttore</a:t>
            </a:r>
            <a:r>
              <a:rPr lang="en-US" sz="2250" dirty="0">
                <a:solidFill>
                  <a:schemeClr val="tx1"/>
                </a:solidFill>
              </a:rPr>
              <a:t> </a:t>
            </a:r>
            <a:r>
              <a:rPr lang="en-US" sz="2250" dirty="0" err="1">
                <a:solidFill>
                  <a:schemeClr val="tx1"/>
                </a:solidFill>
              </a:rPr>
              <a:t>Generale</a:t>
            </a:r>
            <a:r>
              <a:rPr lang="en-US" sz="2250" dirty="0">
                <a:solidFill>
                  <a:schemeClr val="tx1"/>
                </a:solidFill>
              </a:rPr>
              <a:t> UPI 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41C1E8C-4DAF-60E4-BB69-68C7B0334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261" y="1558827"/>
            <a:ext cx="1677239" cy="1379530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3A910B4A-208D-E8C9-9725-A89E925A230F}"/>
              </a:ext>
            </a:extLst>
          </p:cNvPr>
          <p:cNvSpPr txBox="1">
            <a:spLocks/>
          </p:cNvSpPr>
          <p:nvPr/>
        </p:nvSpPr>
        <p:spPr>
          <a:xfrm>
            <a:off x="4470555" y="4795111"/>
            <a:ext cx="2057246" cy="1008126"/>
          </a:xfrm>
          <a:prstGeom prst="rect">
            <a:avLst/>
          </a:prstGeom>
        </p:spPr>
        <p:txBody>
          <a:bodyPr vert="horz" lIns="34290" tIns="34290" rIns="3429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Monza, 25 </a:t>
            </a:r>
            <a:r>
              <a:rPr lang="en-US" sz="1200" dirty="0" err="1">
                <a:solidFill>
                  <a:schemeClr val="tx1"/>
                </a:solidFill>
              </a:rPr>
              <a:t>marzo</a:t>
            </a:r>
            <a:r>
              <a:rPr lang="en-US" sz="1200" dirty="0">
                <a:solidFill>
                  <a:schemeClr val="tx1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ttotitolo 10">
            <a:extLst>
              <a:ext uri="{FF2B5EF4-FFF2-40B4-BE49-F238E27FC236}">
                <a16:creationId xmlns:a16="http://schemas.microsoft.com/office/drawing/2014/main" id="{F0F25866-5DB1-334A-8037-692579FBD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0740" y="5155244"/>
            <a:ext cx="5588730" cy="1497958"/>
          </a:xfrm>
        </p:spPr>
        <p:txBody>
          <a:bodyPr vert="horz" lIns="34290" tIns="34290" rIns="34290" bIns="34290" rtlCol="0" anchor="ctr">
            <a:normAutofit/>
          </a:bodyPr>
          <a:lstStyle/>
          <a:p>
            <a:r>
              <a:rPr lang="en-US" sz="1700" b="1" dirty="0" err="1">
                <a:solidFill>
                  <a:schemeClr val="tx1"/>
                </a:solidFill>
              </a:rPr>
              <a:t>Unione</a:t>
            </a:r>
            <a:r>
              <a:rPr lang="en-US" sz="1700" b="1" dirty="0">
                <a:solidFill>
                  <a:schemeClr val="tx1"/>
                </a:solidFill>
              </a:rPr>
              <a:t> Province </a:t>
            </a:r>
            <a:r>
              <a:rPr lang="en-US" sz="1700" b="1" dirty="0" err="1">
                <a:solidFill>
                  <a:schemeClr val="tx1"/>
                </a:solidFill>
              </a:rPr>
              <a:t>d’Italia</a:t>
            </a:r>
            <a:endParaRPr lang="en-US" sz="1700" b="1" dirty="0">
              <a:solidFill>
                <a:schemeClr val="tx1"/>
              </a:solidFill>
            </a:endParaRPr>
          </a:p>
          <a:p>
            <a:r>
              <a:rPr lang="en-US" sz="1700" b="1" dirty="0">
                <a:solidFill>
                  <a:schemeClr val="tx1"/>
                </a:solidFill>
                <a:hlinkClick r:id="rId3"/>
              </a:rPr>
              <a:t>www.provinceditalia.it</a:t>
            </a:r>
            <a:endParaRPr lang="en-US" sz="1700" b="1" dirty="0">
              <a:solidFill>
                <a:schemeClr val="tx1"/>
              </a:solidFill>
            </a:endParaRPr>
          </a:p>
          <a:p>
            <a:r>
              <a:rPr lang="en-US" sz="1700" b="1" dirty="0">
                <a:solidFill>
                  <a:schemeClr val="tx1"/>
                </a:solidFill>
              </a:rPr>
              <a:t>FB: @Unione.province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759" y="1779998"/>
            <a:ext cx="5014130" cy="1304106"/>
          </a:xfrm>
        </p:spPr>
        <p:txBody>
          <a:bodyPr vert="horz" lIns="68580" tIns="34290" rIns="68580" bIns="34290" rtlCol="0" anchor="ctr" anchorCtr="0">
            <a:normAutofit/>
          </a:bodyPr>
          <a:lstStyle/>
          <a:p>
            <a:pPr algn="ctr"/>
            <a:r>
              <a:rPr lang="en-US" sz="3750" dirty="0" err="1">
                <a:solidFill>
                  <a:schemeClr val="tx1"/>
                </a:solidFill>
              </a:rPr>
              <a:t>Grazie</a:t>
            </a:r>
            <a:endParaRPr lang="en-US" sz="3750" dirty="0">
              <a:solidFill>
                <a:schemeClr val="tx1"/>
              </a:solidFill>
            </a:endParaRPr>
          </a:p>
        </p:txBody>
      </p:sp>
      <p:pic>
        <p:nvPicPr>
          <p:cNvPr id="7" name="Immagine 6" descr="Immagine che contiene testo, poster, Elementi grafici, logo&#10;&#10;Descrizione generata automaticamente">
            <a:extLst>
              <a:ext uri="{FF2B5EF4-FFF2-40B4-BE49-F238E27FC236}">
                <a16:creationId xmlns:a16="http://schemas.microsoft.com/office/drawing/2014/main" id="{0512D8B7-4B93-A5BE-4117-239E8123C3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2432051"/>
            <a:ext cx="2169419" cy="17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9DA545-5FB8-6901-9FDD-3A84AB1C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35144"/>
            <a:ext cx="2789194" cy="2179707"/>
          </a:xfrm>
        </p:spPr>
        <p:txBody>
          <a:bodyPr anchor="t">
            <a:normAutofit fontScale="90000"/>
          </a:bodyPr>
          <a:lstStyle/>
          <a:p>
            <a:r>
              <a:rPr lang="it-IT" dirty="0"/>
              <a:t>il ruolo delle province per una nuova </a:t>
            </a:r>
            <a:r>
              <a:rPr lang="it-IT" dirty="0" err="1"/>
              <a:t>pa</a:t>
            </a:r>
            <a:endParaRPr lang="it-IT" dirty="0"/>
          </a:p>
        </p:txBody>
      </p:sp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D9E9B5B8-58A9-97A8-1F3C-E9216EF1E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7188" y="503435"/>
            <a:ext cx="5145023" cy="57432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it-IT" sz="2400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fare semplice l’Italia è essenziale innovare tutte le Pubbliche Amministrazioni</a:t>
            </a:r>
          </a:p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it-IT" sz="2400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Province sono le istituzioni che più hanno bisogno di un nuovo modello che ne valorizzi il ruolo strategico sui territori. </a:t>
            </a:r>
          </a:p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it-IT" sz="2400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Occorre costruire </a:t>
            </a:r>
            <a:r>
              <a:rPr lang="it-IT" sz="2400" b="1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nuove Province </a:t>
            </a:r>
            <a:r>
              <a:rPr lang="it-IT" sz="2400" dirty="0">
                <a:latin typeface="Tw Cen MT" panose="020B0602020104020603" pitchFamily="34" charset="0"/>
                <a:cs typeface="Times New Roman" panose="02020603050405020304" pitchFamily="18" charset="0"/>
              </a:rPr>
              <a:t>la cui missione è contribuire:</a:t>
            </a:r>
          </a:p>
          <a:p>
            <a:pPr algn="just">
              <a:lnSpc>
                <a:spcPct val="100000"/>
              </a:lnSpc>
              <a:spcAft>
                <a:spcPts val="450"/>
              </a:spcAft>
              <a:buFontTx/>
              <a:buChar char="-"/>
            </a:pPr>
            <a:r>
              <a:rPr lang="it-IT" sz="2400" dirty="0">
                <a:latin typeface="Tw Cen MT" panose="020B0602020104020603" pitchFamily="34" charset="0"/>
                <a:cs typeface="Times New Roman" panose="02020603050405020304" pitchFamily="18" charset="0"/>
              </a:rPr>
              <a:t>alla </a:t>
            </a:r>
            <a:r>
              <a:rPr lang="it-IT" sz="24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semplificazione amministrativa del governo locale; </a:t>
            </a:r>
          </a:p>
          <a:p>
            <a:pPr algn="just">
              <a:lnSpc>
                <a:spcPct val="100000"/>
              </a:lnSpc>
              <a:spcAft>
                <a:spcPts val="450"/>
              </a:spcAft>
              <a:buFontTx/>
              <a:buChar char="-"/>
            </a:pPr>
            <a:r>
              <a:rPr lang="it-IT" sz="24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 a garantire l’assistenza tecnica per supportare gli enti locali di</a:t>
            </a:r>
            <a:r>
              <a:rPr lang="it-IT" sz="2400" dirty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piccole dimensioni.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D8B7B2B-1FAD-2EB6-EF11-4924A8A75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2" y="794829"/>
            <a:ext cx="1194708" cy="98281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5DE879-AD41-6DA3-84DD-131DBB045F3B}"/>
              </a:ext>
            </a:extLst>
          </p:cNvPr>
          <p:cNvSpPr txBox="1"/>
          <p:nvPr/>
        </p:nvSpPr>
        <p:spPr>
          <a:xfrm>
            <a:off x="685800" y="6246688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5110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08E2AF-801B-A2BD-4FFD-86A5B409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UN NUOVO MODELLO ORGANIZZATIVO PER UNA NUOVA PROVINCIA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80E4467-401B-DF1D-9395-EA2799360464}"/>
              </a:ext>
            </a:extLst>
          </p:cNvPr>
          <p:cNvSpPr txBox="1"/>
          <p:nvPr/>
        </p:nvSpPr>
        <p:spPr>
          <a:xfrm>
            <a:off x="666588" y="2167983"/>
            <a:ext cx="7810824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it-IT" sz="3200" dirty="0"/>
              <a:t>uffici di </a:t>
            </a:r>
            <a:r>
              <a:rPr lang="it-IT" sz="3200" dirty="0">
                <a:solidFill>
                  <a:srgbClr val="FF0000"/>
                </a:solidFill>
              </a:rPr>
              <a:t>progettazione </a:t>
            </a:r>
            <a:r>
              <a:rPr lang="it-IT" sz="3200" dirty="0"/>
              <a:t>degli investimenti territoriali;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3200" dirty="0">
                <a:solidFill>
                  <a:srgbClr val="FF0000"/>
                </a:solidFill>
              </a:rPr>
              <a:t>stazioni uniche appaltanti </a:t>
            </a:r>
            <a:r>
              <a:rPr lang="it-IT" sz="3200" dirty="0"/>
              <a:t>e di aggregazione degli acquisti per </a:t>
            </a:r>
            <a:r>
              <a:rPr lang="it-IT" sz="3200" dirty="0">
                <a:solidFill>
                  <a:srgbClr val="FF0000"/>
                </a:solidFill>
              </a:rPr>
              <a:t>la trasformazione digitale </a:t>
            </a:r>
            <a:r>
              <a:rPr lang="it-IT" sz="3200" dirty="0"/>
              <a:t>della PA;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3200" dirty="0"/>
              <a:t> centri di competenza per il </a:t>
            </a:r>
            <a:r>
              <a:rPr lang="it-IT" sz="3200" dirty="0">
                <a:solidFill>
                  <a:srgbClr val="FF0000"/>
                </a:solidFill>
              </a:rPr>
              <a:t>reclutamento e la gestione del personale </a:t>
            </a:r>
            <a:r>
              <a:rPr lang="it-IT" sz="3200" dirty="0"/>
              <a:t>in forma associata.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8AA0DEA-185E-ACCF-8D57-64522A6E9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646" y="659180"/>
            <a:ext cx="1194708" cy="98281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CDE96F4-2EA1-0995-D9DD-000C210F9030}"/>
              </a:ext>
            </a:extLst>
          </p:cNvPr>
          <p:cNvSpPr txBox="1"/>
          <p:nvPr/>
        </p:nvSpPr>
        <p:spPr>
          <a:xfrm>
            <a:off x="685800" y="6246688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53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0C990-7E38-6346-6BCC-01C7338D2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collaborazione tra UPI e </a:t>
            </a:r>
            <a:r>
              <a:rPr lang="it-IT" dirty="0" err="1"/>
              <a:t>dfp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FF78F5-3567-D46B-18EA-BA03426DB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72637"/>
            <a:ext cx="7893019" cy="248918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Il consolidamento di questo modello di Provincia a servizio dei Comuni è stato sostenuto anche dall’importante lavoro realizzato da UPI grazie DFP con il progetto </a:t>
            </a:r>
            <a:r>
              <a:rPr lang="it-IT" sz="1800" dirty="0" err="1"/>
              <a:t>Province&amp;Comuni</a:t>
            </a:r>
            <a:r>
              <a:rPr lang="it-IT" sz="1800" dirty="0"/>
              <a:t>, avviato nel maggio 2020 su Stazioni Uniche Appaltanti - SUA, </a:t>
            </a:r>
            <a:r>
              <a:rPr lang="it-IT" sz="1800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Servizio Associato Politiche Europee - SAPE, Servizi Innovativi Territoriali - SIT</a:t>
            </a:r>
            <a:r>
              <a:rPr lang="it-IT" sz="1800" dirty="0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8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1800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Il Progetto </a:t>
            </a:r>
            <a:r>
              <a:rPr lang="it-IT" sz="1800" kern="100" dirty="0">
                <a:ea typeface="Century Gothic" panose="020B0502020202020204" pitchFamily="34" charset="0"/>
                <a:cs typeface="Times New Roman" panose="02020603050405020304" pitchFamily="18" charset="0"/>
              </a:rPr>
              <a:t>ha permesso, dopo la realizzazione di una mappatura delle esperienze e buone pratiche con la quale sono state individuate le tre Province capofila (Treviso, Brescia, Pesaro Urbino), la definizione di modelli organizzativi su questi tre settori.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2A0DD27-5B1D-0020-03E1-383142B1EA94}"/>
              </a:ext>
            </a:extLst>
          </p:cNvPr>
          <p:cNvSpPr txBox="1"/>
          <p:nvPr/>
        </p:nvSpPr>
        <p:spPr>
          <a:xfrm>
            <a:off x="768096" y="4804542"/>
            <a:ext cx="7893019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it-IT" kern="100" dirty="0">
                <a:ea typeface="Century Gothic" panose="020B0502020202020204" pitchFamily="34" charset="0"/>
                <a:cs typeface="Times New Roman" panose="02020603050405020304" pitchFamily="18" charset="0"/>
              </a:rPr>
              <a:t>Un know </a:t>
            </a:r>
            <a:r>
              <a:rPr lang="it-IT" kern="100" dirty="0" err="1">
                <a:ea typeface="Century Gothic" panose="020B0502020202020204" pitchFamily="34" charset="0"/>
                <a:cs typeface="Times New Roman" panose="02020603050405020304" pitchFamily="18" charset="0"/>
              </a:rPr>
              <a:t>how</a:t>
            </a:r>
            <a:r>
              <a:rPr lang="it-IT" kern="100" dirty="0">
                <a:ea typeface="Century Gothic" panose="020B0502020202020204" pitchFamily="34" charset="0"/>
                <a:cs typeface="Times New Roman" panose="02020603050405020304" pitchFamily="18" charset="0"/>
              </a:rPr>
              <a:t> che è stato promosso attraverso: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b="1" kern="100" dirty="0">
                <a:ea typeface="Century Gothic" panose="020B0502020202020204" pitchFamily="34" charset="0"/>
                <a:cs typeface="Times New Roman" panose="02020603050405020304" pitchFamily="18" charset="0"/>
              </a:rPr>
              <a:t>decine di workshop </a:t>
            </a:r>
            <a:r>
              <a:rPr lang="it-IT" kern="100" dirty="0">
                <a:ea typeface="Century Gothic" panose="020B0502020202020204" pitchFamily="34" charset="0"/>
                <a:cs typeface="Times New Roman" panose="02020603050405020304" pitchFamily="18" charset="0"/>
              </a:rPr>
              <a:t>in tutte le Province;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Oltre </a:t>
            </a:r>
            <a:r>
              <a:rPr lang="it-IT" b="1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2.000</a:t>
            </a:r>
            <a:r>
              <a:rPr lang="it-IT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it-IT" b="1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ore di formazione e aggiornamento</a:t>
            </a:r>
            <a:r>
              <a:rPr lang="it-IT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, con </a:t>
            </a:r>
            <a:r>
              <a:rPr lang="it-IT" b="1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webinar mirati </a:t>
            </a:r>
            <a:r>
              <a:rPr lang="it-IT" kern="100" dirty="0"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al personale per </a:t>
            </a:r>
            <a:r>
              <a:rPr lang="it-IT" b="1" dirty="0"/>
              <a:t>un totale di 1.991 persone formate</a:t>
            </a:r>
            <a:endParaRPr lang="it-IT" kern="100" dirty="0">
              <a:effectLst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563E7D2-C0DC-819F-C929-4652BE62C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646" y="659180"/>
            <a:ext cx="1194708" cy="98281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C06E9EE-8916-4048-352B-688B0D7849A2}"/>
              </a:ext>
            </a:extLst>
          </p:cNvPr>
          <p:cNvSpPr txBox="1"/>
          <p:nvPr/>
        </p:nvSpPr>
        <p:spPr>
          <a:xfrm>
            <a:off x="685800" y="6246688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299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9DA545-5FB8-6901-9FDD-3A84AB1C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095" y="2339146"/>
            <a:ext cx="2825154" cy="2179707"/>
          </a:xfrm>
        </p:spPr>
        <p:txBody>
          <a:bodyPr anchor="t">
            <a:normAutofit fontScale="90000"/>
          </a:bodyPr>
          <a:lstStyle/>
          <a:p>
            <a:r>
              <a:rPr lang="it-IT" dirty="0"/>
              <a:t>PI.CO La piattaforma collaborativa delle province</a:t>
            </a:r>
          </a:p>
        </p:txBody>
      </p:sp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D9E9B5B8-58A9-97A8-1F3C-E9216EF1E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49" y="671539"/>
            <a:ext cx="5619964" cy="59347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it-IT" dirty="0"/>
              <a:t>Attraverso il Progetto si è realizzata una piattaforma collaborativa (PI.CO), uno spazio condiviso di conoscenza, confronto e scambio di buone pratiche, nonché di gestione associata delle funzioni e dei servizi relativi ai tre ambiti progettuali di intervento.  </a:t>
            </a: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it-IT" dirty="0"/>
              <a:t>Grazie a PI.CO. le Province avranno: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r>
              <a:rPr lang="it-IT" dirty="0"/>
              <a:t>supporto alla riorganizzazione degli enti sui tre settori;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r>
              <a:rPr lang="it-IT" dirty="0"/>
              <a:t>rafforzamento delle funzioni provinciali di assistenza tecnica ai Comuni;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r>
              <a:rPr lang="it-IT" dirty="0"/>
              <a:t>potenziamento delle competenze del personale delle Province nella gestione degli appalti, nella realizzazione di progetti europei, nei servizi di innovazione tecnologica.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D8B7B2B-1FAD-2EB6-EF11-4924A8A75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2" y="794829"/>
            <a:ext cx="1194708" cy="98281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553B09-AEB6-EC67-A81F-8CF0447BCEF2}"/>
              </a:ext>
            </a:extLst>
          </p:cNvPr>
          <p:cNvSpPr txBox="1"/>
          <p:nvPr/>
        </p:nvSpPr>
        <p:spPr>
          <a:xfrm>
            <a:off x="685800" y="6246688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9223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2301411" y="688938"/>
            <a:ext cx="6616557" cy="136769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it-IT" dirty="0"/>
              <a:t>Le stazioni appaltanti delle province</a:t>
            </a:r>
            <a:endParaRPr dirty="0"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844780" y="2117419"/>
            <a:ext cx="7454440" cy="3929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just">
              <a:buNone/>
            </a:pPr>
            <a:r>
              <a:rPr lang="it-IT" sz="2000" dirty="0"/>
              <a:t>Il Progetto ci ha permesso anche di realizzare un quadro sull’operatività delle Stazioni Uniche Appaltanti provinciali a seguito dell’avvio del sistema di qualificazione previsto nel nuovo Codice dei contratti pubblici. I dati emersi sono estremamente positivi: </a:t>
            </a:r>
          </a:p>
          <a:p>
            <a:pPr marL="0" indent="0" algn="just">
              <a:buNone/>
            </a:pPr>
            <a:r>
              <a:rPr lang="it-IT" sz="2000" dirty="0"/>
              <a:t>- a fronte di circa </a:t>
            </a:r>
            <a:r>
              <a:rPr lang="it-IT" sz="2000" b="1" dirty="0"/>
              <a:t>40 mila Stazioni Appaltanti </a:t>
            </a:r>
            <a:r>
              <a:rPr lang="it-IT" sz="2000" dirty="0"/>
              <a:t>censite in Italia, le Stazioni Appaltanti qualificate sono circa </a:t>
            </a:r>
            <a:r>
              <a:rPr lang="it-IT" sz="2000" b="1" dirty="0"/>
              <a:t>4.000: tra queste, si sono qualificate tutte le Stazioni Appaltanti delle 86 Province italiane.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Alle 86 Stazioni Appaltanti delle Province hanno aderito in convenzione oltre 2.100 Comuni.</a:t>
            </a:r>
          </a:p>
          <a:p>
            <a:pPr marL="0" indent="0" algn="just">
              <a:buNone/>
            </a:pP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C4DE22B-23D1-FD9B-3CBC-B82AEBE43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98" y="810602"/>
            <a:ext cx="1145819" cy="942595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B40D224-344A-EFAD-04B6-E3953E3E04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7F705A-EA19-69A6-AA68-359CBA217DE1}"/>
              </a:ext>
            </a:extLst>
          </p:cNvPr>
          <p:cNvSpPr txBox="1"/>
          <p:nvPr/>
        </p:nvSpPr>
        <p:spPr>
          <a:xfrm>
            <a:off x="685800" y="6246688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685209" y="447721"/>
            <a:ext cx="7016749" cy="136769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it-IT" dirty="0"/>
              <a:t>i dati delle sua provinciali</a:t>
            </a:r>
            <a:endParaRPr dirty="0"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587694" y="2110465"/>
            <a:ext cx="7722171" cy="8952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buNone/>
            </a:pPr>
            <a:r>
              <a:rPr lang="en" sz="2000" b="1" dirty="0">
                <a:solidFill>
                  <a:srgbClr val="000000"/>
                </a:solidFill>
              </a:rPr>
              <a:t>Negli ultimi 3 anni, </a:t>
            </a:r>
            <a:r>
              <a:rPr lang="en" sz="2000" b="1" dirty="0"/>
              <a:t>le SA delle Province hanno RADDOPPIATO la quantità di appalti espletati.</a:t>
            </a:r>
          </a:p>
        </p:txBody>
      </p:sp>
      <p:sp>
        <p:nvSpPr>
          <p:cNvPr id="14" name="Google Shape;96;p15">
            <a:extLst>
              <a:ext uri="{FF2B5EF4-FFF2-40B4-BE49-F238E27FC236}">
                <a16:creationId xmlns:a16="http://schemas.microsoft.com/office/drawing/2014/main" id="{183A121A-1DA7-9944-B8FE-2548CD03D814}"/>
              </a:ext>
            </a:extLst>
          </p:cNvPr>
          <p:cNvSpPr txBox="1">
            <a:spLocks/>
          </p:cNvSpPr>
          <p:nvPr/>
        </p:nvSpPr>
        <p:spPr>
          <a:xfrm>
            <a:off x="587694" y="4516247"/>
            <a:ext cx="7795945" cy="173208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175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w Cen MT" panose="020B06020201040206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200"/>
              <a:buFont typeface="Wingdings 3" pitchFamily="18" charset="2"/>
              <a:buChar char="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Tw Cen MT" panose="020B0602020104020603" pitchFamily="34" charset="0"/>
              <a:buNone/>
            </a:pPr>
            <a:r>
              <a:rPr lang="en" sz="1800" dirty="0"/>
              <a:t>NB. Secondo una prima valutazione effettuata tra le Province, l’entrata in vigore delle norme sulla digitalizzazione e sulla gestione degli appalti attraverso le piattaforme certificate ha rallentato le aggiudicazioni nel primo bimestre 2024. Questo potrebbe essere un fenomeno meramente temporaneo, legato al cambiamento delle procedure.</a:t>
            </a:r>
          </a:p>
          <a:p>
            <a:pPr marL="0" indent="0" algn="ctr">
              <a:lnSpc>
                <a:spcPct val="100000"/>
              </a:lnSpc>
              <a:buFont typeface="Tw Cen MT" panose="020B0602020104020603" pitchFamily="34" charset="0"/>
              <a:buNone/>
            </a:pPr>
            <a:r>
              <a:rPr lang="en" sz="1800" b="1" dirty="0"/>
              <a:t>OCCORRE TUTTAVIA MONITORARE ATTENTAMENTE IL FENOMENO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5A18D2-C15E-B79C-54C9-3DAA7286B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396" y="609671"/>
            <a:ext cx="1145819" cy="942595"/>
          </a:xfrm>
          <a:prstGeom prst="rect">
            <a:avLst/>
          </a:prstGeom>
        </p:spPr>
      </p:pic>
      <p:sp>
        <p:nvSpPr>
          <p:cNvPr id="11" name="Google Shape;95;p15">
            <a:extLst>
              <a:ext uri="{FF2B5EF4-FFF2-40B4-BE49-F238E27FC236}">
                <a16:creationId xmlns:a16="http://schemas.microsoft.com/office/drawing/2014/main" id="{B0BC8D07-2873-00D6-77AE-5D0E82D155E7}"/>
              </a:ext>
            </a:extLst>
          </p:cNvPr>
          <p:cNvSpPr txBox="1">
            <a:spLocks/>
          </p:cNvSpPr>
          <p:nvPr/>
        </p:nvSpPr>
        <p:spPr>
          <a:xfrm>
            <a:off x="587694" y="3324811"/>
            <a:ext cx="7759056" cy="8952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175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w Cen MT" panose="020B0602020104020603" pitchFamily="34" charset="0"/>
              <a:buChar char="●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lvl="1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○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lvl="2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■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lvl="3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●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lvl="4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○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lvl="5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■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lvl="6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●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lvl="7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Wingdings 3" pitchFamily="18" charset="2"/>
              <a:buChar char="○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lvl="8" indent="-304800" algn="l" defTabSz="914400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200"/>
              <a:buFont typeface="Wingdings 3" pitchFamily="18" charset="2"/>
              <a:buChar char="■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r>
              <a:rPr lang="en" sz="2000" dirty="0">
                <a:solidFill>
                  <a:srgbClr val="000000"/>
                </a:solidFill>
              </a:rPr>
              <a:t>Nel 2023 sono state aggiudicate gare per </a:t>
            </a: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en" sz="2000" b="1" dirty="0">
                <a:solidFill>
                  <a:srgbClr val="000000"/>
                </a:solidFill>
              </a:rPr>
              <a:t>9,4 miliardi, di cui circa 3 miliardi per conto dei Comuni e altri enti.</a:t>
            </a:r>
            <a:endParaRPr lang="en" sz="2000" b="1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21AE29-CA28-6B0A-2BDE-13FCDB89D3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3C48A0A-29F6-4D65-71B7-B3E9B935D4BD}"/>
              </a:ext>
            </a:extLst>
          </p:cNvPr>
          <p:cNvSpPr txBox="1"/>
          <p:nvPr/>
        </p:nvSpPr>
        <p:spPr>
          <a:xfrm>
            <a:off x="685800" y="6246688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896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9DA545-5FB8-6901-9FDD-3A84AB1C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83" y="2339145"/>
            <a:ext cx="2871388" cy="4410975"/>
          </a:xfrm>
        </p:spPr>
        <p:txBody>
          <a:bodyPr anchor="t"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Come sviluppare il progetto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D8B7B2B-1FAD-2EB6-EF11-4924A8A75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2" y="794829"/>
            <a:ext cx="1194708" cy="982813"/>
          </a:xfrm>
          <a:prstGeom prst="rect">
            <a:avLst/>
          </a:prstGeo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4D72167D-A35D-581B-2088-61E986C27D53}"/>
              </a:ext>
            </a:extLst>
          </p:cNvPr>
          <p:cNvSpPr txBox="1">
            <a:spLocks/>
          </p:cNvSpPr>
          <p:nvPr/>
        </p:nvSpPr>
        <p:spPr>
          <a:xfrm>
            <a:off x="3638366" y="2147299"/>
            <a:ext cx="5258872" cy="12817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spcAft>
                <a:spcPts val="600"/>
              </a:spcAft>
              <a:buFont typeface="Tw Cen MT" panose="020B0602020104020603" pitchFamily="34" charset="0"/>
              <a:buNone/>
            </a:pPr>
            <a:r>
              <a:rPr lang="it-IT" sz="1600" b="1" kern="100" dirty="0">
                <a:latin typeface="Aptos" panose="020B00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Estensione</a:t>
            </a:r>
            <a:r>
              <a:rPr lang="it-IT" sz="1600" kern="100" dirty="0">
                <a:latin typeface="Aptos" panose="020B00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 alle dieci Province delle Regioni a Statuto Speciale di Sicilia e Sardegna che non erano comprese nella prima fase del progetto.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0B6CBF7-6C6B-5868-4F10-E8E47C541C90}"/>
              </a:ext>
            </a:extLst>
          </p:cNvPr>
          <p:cNvSpPr txBox="1">
            <a:spLocks/>
          </p:cNvSpPr>
          <p:nvPr/>
        </p:nvSpPr>
        <p:spPr>
          <a:xfrm>
            <a:off x="3638366" y="3698220"/>
            <a:ext cx="5258873" cy="1418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it-IT" sz="16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Consolidamento</a:t>
            </a:r>
            <a:r>
              <a:rPr lang="it-IT" sz="16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 della piattaforma collaborativa per l’implementazione dei modelli di servizio elaborati e nei processi cooperativi tra Province e Comuni del territorio.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0D5781E-B100-B6FD-579B-A41722695387}"/>
              </a:ext>
            </a:extLst>
          </p:cNvPr>
          <p:cNvSpPr txBox="1"/>
          <p:nvPr/>
        </p:nvSpPr>
        <p:spPr>
          <a:xfrm>
            <a:off x="3638366" y="5315446"/>
            <a:ext cx="529763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600"/>
              </a:spcAft>
            </a:pPr>
            <a:r>
              <a:rPr lang="it-IT" sz="1600" b="1" kern="100" dirty="0">
                <a:latin typeface="Aptos" panose="020B00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Evoluzione</a:t>
            </a:r>
            <a:r>
              <a:rPr lang="it-IT" sz="1600" kern="100" dirty="0">
                <a:latin typeface="Aptos" panose="020B00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 rafforzando la componente amministrativa delle Province attraverso il miglioramento della loro capacità di aggregazione territoriale.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89D6A783-0589-7A10-14DC-48F696E8C90D}"/>
              </a:ext>
            </a:extLst>
          </p:cNvPr>
          <p:cNvSpPr txBox="1">
            <a:spLocks/>
          </p:cNvSpPr>
          <p:nvPr/>
        </p:nvSpPr>
        <p:spPr>
          <a:xfrm>
            <a:off x="3638366" y="596378"/>
            <a:ext cx="5258872" cy="128170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spcAft>
                <a:spcPts val="600"/>
              </a:spcAft>
              <a:buFont typeface="Tw Cen MT" panose="020B0602020104020603" pitchFamily="34" charset="0"/>
              <a:buNone/>
            </a:pPr>
            <a:r>
              <a:rPr lang="it-IT" sz="1600" b="1" kern="100" dirty="0">
                <a:latin typeface="Aptos" panose="020B00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Nel biennio 2024 – 2026 occorrerà proseguire questo percorso virtuoso attraverso:</a:t>
            </a:r>
            <a:endParaRPr lang="it-IT" sz="1600" kern="100" dirty="0">
              <a:latin typeface="Aptos" panose="020B0004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7772902-AE15-FF97-0E34-4D3795F21E96}"/>
              </a:ext>
            </a:extLst>
          </p:cNvPr>
          <p:cNvSpPr txBox="1"/>
          <p:nvPr/>
        </p:nvSpPr>
        <p:spPr>
          <a:xfrm>
            <a:off x="685800" y="6246688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1511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9DA545-5FB8-6901-9FDD-3A84AB1C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08" y="2369969"/>
            <a:ext cx="2871388" cy="2397241"/>
          </a:xfrm>
        </p:spPr>
        <p:txBody>
          <a:bodyPr anchor="t">
            <a:normAutofit/>
          </a:bodyPr>
          <a:lstStyle/>
          <a:p>
            <a:r>
              <a:rPr lang="it-IT" sz="3600" dirty="0"/>
              <a:t>centri di competenza SULLE POLITICHE DEL PERSONALE</a:t>
            </a:r>
          </a:p>
        </p:txBody>
      </p:sp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D9E9B5B8-58A9-97A8-1F3C-E9216EF1E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8135" y="353040"/>
            <a:ext cx="5835482" cy="59347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Nella sua evoluzione il progetto dovrà supportare la riorganizzazione dell’ente con specifico riferimento all’attuazione dei PIAO, al monitoraggio delle performance organizzative delle Province e alla gestione delle procedure di selezione e formazione del personale.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progetto dovrà essere lo strumento per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creare Centri di Competenza a livello provinciale dedicati al rafforzamento delle politiche del personale.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Centri di Competenza saranno un hub provinciale con la finalità di gestire in modo integrato una serie di attività tra Province e Comuni del territorio.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tratta di costruire un “Sistema territoriale delle competenze per la transizione amministrativa, valorizzando come leva strategica la crescita del capitale umano” e del «valore pubblico territoriale» rafforzando lo sviluppo delle politiche del personale nei rapporti con i Comuni.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D8B7B2B-1FAD-2EB6-EF11-4924A8A75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2" y="794829"/>
            <a:ext cx="1194708" cy="98281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4C9E327-0D08-4EC9-7761-D7FAF316F8B1}"/>
              </a:ext>
            </a:extLst>
          </p:cNvPr>
          <p:cNvSpPr txBox="1"/>
          <p:nvPr/>
        </p:nvSpPr>
        <p:spPr>
          <a:xfrm>
            <a:off x="622784" y="6287784"/>
            <a:ext cx="108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34393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815</Words>
  <Application>Microsoft Office PowerPoint</Application>
  <PresentationFormat>Presentazione su schermo (4:3)</PresentationFormat>
  <Paragraphs>71</Paragraphs>
  <Slides>10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Century Gothic</vt:lpstr>
      <vt:lpstr>Tw Cen MT</vt:lpstr>
      <vt:lpstr>Tw Cen MT Condensed</vt:lpstr>
      <vt:lpstr>Wingdings</vt:lpstr>
      <vt:lpstr>Wingdings 3</vt:lpstr>
      <vt:lpstr>Integrale</vt:lpstr>
      <vt:lpstr>LE PROVINCE PER FARE SEMPLICE L’ITALIA</vt:lpstr>
      <vt:lpstr>il ruolo delle province per una nuova pa</vt:lpstr>
      <vt:lpstr>UN NUOVO MODELLO ORGANIZZATIVO PER UNA NUOVA PROVINCIA </vt:lpstr>
      <vt:lpstr>La collaborazione tra UPI e dfp</vt:lpstr>
      <vt:lpstr>PI.CO La piattaforma collaborativa delle province</vt:lpstr>
      <vt:lpstr>Le stazioni appaltanti delle province</vt:lpstr>
      <vt:lpstr>i dati delle sua provinciali</vt:lpstr>
      <vt:lpstr>Come sviluppare il progetto</vt:lpstr>
      <vt:lpstr>centri di competenza SULLE POLITICHE DEL PERSONALE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Piero Antonelli Direttore Generale UPI</dc:title>
  <dc:creator>Barbara Perluigi</dc:creator>
  <cp:lastModifiedBy>upi2</cp:lastModifiedBy>
  <cp:revision>33</cp:revision>
  <cp:lastPrinted>2024-03-21T14:26:23Z</cp:lastPrinted>
  <dcterms:created xsi:type="dcterms:W3CDTF">2023-02-14T11:33:04Z</dcterms:created>
  <dcterms:modified xsi:type="dcterms:W3CDTF">2024-03-21T14:26:39Z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