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5"/>
  </p:notesMasterIdLst>
  <p:handoutMasterIdLst>
    <p:handoutMasterId r:id="rId26"/>
  </p:handoutMasterIdLst>
  <p:sldIdLst>
    <p:sldId id="279" r:id="rId3"/>
    <p:sldId id="284" r:id="rId4"/>
    <p:sldId id="288" r:id="rId5"/>
    <p:sldId id="280" r:id="rId6"/>
    <p:sldId id="267" r:id="rId7"/>
    <p:sldId id="264" r:id="rId8"/>
    <p:sldId id="257" r:id="rId9"/>
    <p:sldId id="258" r:id="rId10"/>
    <p:sldId id="259" r:id="rId11"/>
    <p:sldId id="268" r:id="rId12"/>
    <p:sldId id="261" r:id="rId13"/>
    <p:sldId id="262" r:id="rId14"/>
    <p:sldId id="285" r:id="rId15"/>
    <p:sldId id="269" r:id="rId16"/>
    <p:sldId id="260" r:id="rId17"/>
    <p:sldId id="266" r:id="rId18"/>
    <p:sldId id="271" r:id="rId19"/>
    <p:sldId id="275" r:id="rId20"/>
    <p:sldId id="276" r:id="rId21"/>
    <p:sldId id="265" r:id="rId22"/>
    <p:sldId id="274" r:id="rId23"/>
    <p:sldId id="277" r:id="rId24"/>
  </p:sldIdLst>
  <p:sldSz cx="9144000" cy="6858000" type="screen4x3"/>
  <p:notesSz cx="6797675" cy="9929813"/>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1423" autoAdjust="0"/>
    <p:restoredTop sz="94660"/>
  </p:normalViewPr>
  <p:slideViewPr>
    <p:cSldViewPr>
      <p:cViewPr varScale="1">
        <p:scale>
          <a:sx n="102" d="100"/>
          <a:sy n="102" d="100"/>
        </p:scale>
        <p:origin x="249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2"/>
            <a:ext cx="2945660" cy="497838"/>
          </a:xfrm>
          <a:prstGeom prst="rect">
            <a:avLst/>
          </a:prstGeom>
          <a:noFill/>
          <a:ln w="9525">
            <a:noFill/>
            <a:miter lim="800000"/>
            <a:headEnd/>
            <a:tailEnd/>
          </a:ln>
        </p:spPr>
        <p:txBody>
          <a:bodyPr vert="horz" wrap="square" lIns="91430" tIns="45716" rIns="91430" bIns="45716" numCol="1" anchor="t" anchorCtr="0" compatLnSpc="1">
            <a:prstTxWarp prst="textNoShape">
              <a:avLst/>
            </a:prstTxWarp>
          </a:bodyPr>
          <a:lstStyle>
            <a:lvl1pPr defTabSz="914339">
              <a:defRPr sz="1200"/>
            </a:lvl1pPr>
          </a:lstStyle>
          <a:p>
            <a:pPr>
              <a:defRPr/>
            </a:pPr>
            <a:endParaRPr lang="it-IT"/>
          </a:p>
        </p:txBody>
      </p:sp>
      <p:sp>
        <p:nvSpPr>
          <p:cNvPr id="37891" name="Rectangle 3"/>
          <p:cNvSpPr>
            <a:spLocks noGrp="1" noChangeArrowheads="1"/>
          </p:cNvSpPr>
          <p:nvPr>
            <p:ph type="dt" sz="quarter" idx="1"/>
          </p:nvPr>
        </p:nvSpPr>
        <p:spPr bwMode="auto">
          <a:xfrm>
            <a:off x="3850432" y="2"/>
            <a:ext cx="2945660" cy="497838"/>
          </a:xfrm>
          <a:prstGeom prst="rect">
            <a:avLst/>
          </a:prstGeom>
          <a:noFill/>
          <a:ln w="9525">
            <a:noFill/>
            <a:miter lim="800000"/>
            <a:headEnd/>
            <a:tailEnd/>
          </a:ln>
        </p:spPr>
        <p:txBody>
          <a:bodyPr vert="horz" wrap="square" lIns="91430" tIns="45716" rIns="91430" bIns="45716" numCol="1" anchor="t" anchorCtr="0" compatLnSpc="1">
            <a:prstTxWarp prst="textNoShape">
              <a:avLst/>
            </a:prstTxWarp>
          </a:bodyPr>
          <a:lstStyle>
            <a:lvl1pPr algn="r" defTabSz="914339">
              <a:defRPr sz="1200"/>
            </a:lvl1pPr>
          </a:lstStyle>
          <a:p>
            <a:pPr>
              <a:defRPr/>
            </a:pPr>
            <a:fld id="{43742AA7-EFE7-4D39-8065-D3A72E995335}" type="datetimeFigureOut">
              <a:rPr lang="it-IT"/>
              <a:pPr>
                <a:defRPr/>
              </a:pPr>
              <a:t>07/08/2024</a:t>
            </a:fld>
            <a:endParaRPr lang="it-IT"/>
          </a:p>
        </p:txBody>
      </p:sp>
      <p:sp>
        <p:nvSpPr>
          <p:cNvPr id="37892" name="Rectangle 4"/>
          <p:cNvSpPr>
            <a:spLocks noGrp="1" noChangeArrowheads="1"/>
          </p:cNvSpPr>
          <p:nvPr>
            <p:ph type="ftr" sz="quarter" idx="2"/>
          </p:nvPr>
        </p:nvSpPr>
        <p:spPr bwMode="auto">
          <a:xfrm>
            <a:off x="0" y="9430390"/>
            <a:ext cx="2945660" cy="497838"/>
          </a:xfrm>
          <a:prstGeom prst="rect">
            <a:avLst/>
          </a:prstGeom>
          <a:noFill/>
          <a:ln w="9525">
            <a:noFill/>
            <a:miter lim="800000"/>
            <a:headEnd/>
            <a:tailEnd/>
          </a:ln>
        </p:spPr>
        <p:txBody>
          <a:bodyPr vert="horz" wrap="square" lIns="91430" tIns="45716" rIns="91430" bIns="45716" numCol="1" anchor="b" anchorCtr="0" compatLnSpc="1">
            <a:prstTxWarp prst="textNoShape">
              <a:avLst/>
            </a:prstTxWarp>
          </a:bodyPr>
          <a:lstStyle>
            <a:lvl1pPr defTabSz="914339">
              <a:defRPr sz="1200"/>
            </a:lvl1pPr>
          </a:lstStyle>
          <a:p>
            <a:pPr>
              <a:defRPr/>
            </a:pPr>
            <a:endParaRPr lang="it-IT"/>
          </a:p>
        </p:txBody>
      </p:sp>
      <p:sp>
        <p:nvSpPr>
          <p:cNvPr id="37893" name="Rectangle 5"/>
          <p:cNvSpPr>
            <a:spLocks noGrp="1" noChangeArrowheads="1"/>
          </p:cNvSpPr>
          <p:nvPr>
            <p:ph type="sldNum" sz="quarter" idx="3"/>
          </p:nvPr>
        </p:nvSpPr>
        <p:spPr bwMode="auto">
          <a:xfrm>
            <a:off x="3850432" y="9430390"/>
            <a:ext cx="2945660" cy="497838"/>
          </a:xfrm>
          <a:prstGeom prst="rect">
            <a:avLst/>
          </a:prstGeom>
          <a:noFill/>
          <a:ln w="9525">
            <a:noFill/>
            <a:miter lim="800000"/>
            <a:headEnd/>
            <a:tailEnd/>
          </a:ln>
        </p:spPr>
        <p:txBody>
          <a:bodyPr vert="horz" wrap="square" lIns="91430" tIns="45716" rIns="91430" bIns="45716" numCol="1" anchor="b" anchorCtr="0" compatLnSpc="1">
            <a:prstTxWarp prst="textNoShape">
              <a:avLst/>
            </a:prstTxWarp>
          </a:bodyPr>
          <a:lstStyle>
            <a:lvl1pPr algn="r" defTabSz="914339">
              <a:defRPr sz="1200"/>
            </a:lvl1pPr>
          </a:lstStyle>
          <a:p>
            <a:pPr>
              <a:defRPr/>
            </a:pPr>
            <a:fld id="{0F22C54D-B63C-4A57-9385-F3E4E63853D5}" type="slidenum">
              <a:rPr lang="it-IT"/>
              <a:pPr>
                <a:defRPr/>
              </a:pPr>
              <a:t>‹N›</a:t>
            </a:fld>
            <a:endParaRPr lang="it-IT"/>
          </a:p>
        </p:txBody>
      </p:sp>
    </p:spTree>
    <p:extLst>
      <p:ext uri="{BB962C8B-B14F-4D97-AF65-F5344CB8AC3E}">
        <p14:creationId xmlns:p14="http://schemas.microsoft.com/office/powerpoint/2010/main" val="3799216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bwMode="auto">
          <a:xfrm>
            <a:off x="0" y="2"/>
            <a:ext cx="2945660" cy="497838"/>
          </a:xfrm>
          <a:prstGeom prst="rect">
            <a:avLst/>
          </a:prstGeom>
          <a:noFill/>
          <a:ln w="9525">
            <a:noFill/>
            <a:miter lim="800000"/>
            <a:headEnd/>
            <a:tailEnd/>
          </a:ln>
        </p:spPr>
        <p:txBody>
          <a:bodyPr vert="horz" wrap="square" lIns="91430" tIns="45716" rIns="91430" bIns="45716" numCol="1" anchor="t" anchorCtr="0" compatLnSpc="1">
            <a:prstTxWarp prst="textNoShape">
              <a:avLst/>
            </a:prstTxWarp>
          </a:bodyPr>
          <a:lstStyle>
            <a:lvl1pPr defTabSz="914339">
              <a:defRPr sz="1200">
                <a:latin typeface="Calibri" pitchFamily="34" charset="0"/>
              </a:defRPr>
            </a:lvl1pPr>
          </a:lstStyle>
          <a:p>
            <a:pPr>
              <a:defRPr/>
            </a:pPr>
            <a:endParaRPr lang="it-IT"/>
          </a:p>
        </p:txBody>
      </p:sp>
      <p:sp>
        <p:nvSpPr>
          <p:cNvPr id="3" name="Segnaposto data 2"/>
          <p:cNvSpPr>
            <a:spLocks noGrp="1"/>
          </p:cNvSpPr>
          <p:nvPr>
            <p:ph type="dt" idx="1"/>
          </p:nvPr>
        </p:nvSpPr>
        <p:spPr bwMode="auto">
          <a:xfrm>
            <a:off x="3850432" y="2"/>
            <a:ext cx="2945660" cy="497838"/>
          </a:xfrm>
          <a:prstGeom prst="rect">
            <a:avLst/>
          </a:prstGeom>
          <a:noFill/>
          <a:ln w="9525">
            <a:noFill/>
            <a:miter lim="800000"/>
            <a:headEnd/>
            <a:tailEnd/>
          </a:ln>
        </p:spPr>
        <p:txBody>
          <a:bodyPr vert="horz" wrap="square" lIns="91430" tIns="45716" rIns="91430" bIns="45716" numCol="1" anchor="t" anchorCtr="0" compatLnSpc="1">
            <a:prstTxWarp prst="textNoShape">
              <a:avLst/>
            </a:prstTxWarp>
          </a:bodyPr>
          <a:lstStyle>
            <a:lvl1pPr algn="r" defTabSz="914339">
              <a:defRPr sz="1200">
                <a:latin typeface="Calibri" pitchFamily="34" charset="0"/>
              </a:defRPr>
            </a:lvl1pPr>
          </a:lstStyle>
          <a:p>
            <a:pPr>
              <a:defRPr/>
            </a:pPr>
            <a:fld id="{F98CAB99-949A-4B06-884E-8570E25DA70F}" type="datetimeFigureOut">
              <a:rPr lang="it-IT"/>
              <a:pPr>
                <a:defRPr/>
              </a:pPr>
              <a:t>07/08/2024</a:t>
            </a:fld>
            <a:endParaRPr lang="it-IT"/>
          </a:p>
        </p:txBody>
      </p:sp>
      <p:sp>
        <p:nvSpPr>
          <p:cNvPr id="4" name="Segnaposto immagine diapositiva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1275" tIns="45638" rIns="91275" bIns="45638" rtlCol="0" anchor="ctr"/>
          <a:lstStyle/>
          <a:p>
            <a:pPr lvl="0"/>
            <a:endParaRPr lang="it-IT" noProof="0"/>
          </a:p>
        </p:txBody>
      </p:sp>
      <p:sp>
        <p:nvSpPr>
          <p:cNvPr id="5" name="Segnaposto note 4"/>
          <p:cNvSpPr>
            <a:spLocks noGrp="1"/>
          </p:cNvSpPr>
          <p:nvPr>
            <p:ph type="body" sz="quarter" idx="3"/>
          </p:nvPr>
        </p:nvSpPr>
        <p:spPr bwMode="auto">
          <a:xfrm>
            <a:off x="679768" y="4716781"/>
            <a:ext cx="5438140" cy="4467861"/>
          </a:xfrm>
          <a:prstGeom prst="rect">
            <a:avLst/>
          </a:prstGeom>
          <a:noFill/>
          <a:ln w="9525">
            <a:noFill/>
            <a:miter lim="800000"/>
            <a:headEnd/>
            <a:tailEnd/>
          </a:ln>
        </p:spPr>
        <p:txBody>
          <a:bodyPr vert="horz" wrap="square" lIns="91430" tIns="45716" rIns="91430" bIns="45716" numCol="1" anchor="t" anchorCtr="0" compatLnSpc="1">
            <a:prstTxWarp prst="textNoShape">
              <a:avLst/>
            </a:prstTxWarp>
          </a:bodyPr>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bwMode="auto">
          <a:xfrm>
            <a:off x="0" y="9430390"/>
            <a:ext cx="2945660" cy="497838"/>
          </a:xfrm>
          <a:prstGeom prst="rect">
            <a:avLst/>
          </a:prstGeom>
          <a:noFill/>
          <a:ln w="9525">
            <a:noFill/>
            <a:miter lim="800000"/>
            <a:headEnd/>
            <a:tailEnd/>
          </a:ln>
        </p:spPr>
        <p:txBody>
          <a:bodyPr vert="horz" wrap="square" lIns="91430" tIns="45716" rIns="91430" bIns="45716" numCol="1" anchor="b" anchorCtr="0" compatLnSpc="1">
            <a:prstTxWarp prst="textNoShape">
              <a:avLst/>
            </a:prstTxWarp>
          </a:bodyPr>
          <a:lstStyle>
            <a:lvl1pPr defTabSz="914339">
              <a:defRPr sz="1200">
                <a:latin typeface="Calibri" pitchFamily="34" charset="0"/>
              </a:defRPr>
            </a:lvl1pPr>
          </a:lstStyle>
          <a:p>
            <a:pPr>
              <a:defRPr/>
            </a:pPr>
            <a:endParaRPr lang="it-IT"/>
          </a:p>
        </p:txBody>
      </p:sp>
      <p:sp>
        <p:nvSpPr>
          <p:cNvPr id="7" name="Segnaposto numero diapositiva 6"/>
          <p:cNvSpPr>
            <a:spLocks noGrp="1"/>
          </p:cNvSpPr>
          <p:nvPr>
            <p:ph type="sldNum" sz="quarter" idx="5"/>
          </p:nvPr>
        </p:nvSpPr>
        <p:spPr bwMode="auto">
          <a:xfrm>
            <a:off x="3850432" y="9430390"/>
            <a:ext cx="2945660" cy="497838"/>
          </a:xfrm>
          <a:prstGeom prst="rect">
            <a:avLst/>
          </a:prstGeom>
          <a:noFill/>
          <a:ln w="9525">
            <a:noFill/>
            <a:miter lim="800000"/>
            <a:headEnd/>
            <a:tailEnd/>
          </a:ln>
        </p:spPr>
        <p:txBody>
          <a:bodyPr vert="horz" wrap="square" lIns="91430" tIns="45716" rIns="91430" bIns="45716" numCol="1" anchor="b" anchorCtr="0" compatLnSpc="1">
            <a:prstTxWarp prst="textNoShape">
              <a:avLst/>
            </a:prstTxWarp>
          </a:bodyPr>
          <a:lstStyle>
            <a:lvl1pPr algn="r" defTabSz="914339">
              <a:defRPr sz="1200">
                <a:latin typeface="Calibri" pitchFamily="34" charset="0"/>
              </a:defRPr>
            </a:lvl1pPr>
          </a:lstStyle>
          <a:p>
            <a:pPr>
              <a:defRPr/>
            </a:pPr>
            <a:fld id="{DC68A3F0-77C6-4865-AE81-D3D6050D96F6}" type="slidenum">
              <a:rPr lang="it-IT"/>
              <a:pPr>
                <a:defRPr/>
              </a:pPr>
              <a:t>‹N›</a:t>
            </a:fld>
            <a:endParaRPr lang="it-IT"/>
          </a:p>
        </p:txBody>
      </p:sp>
    </p:spTree>
    <p:extLst>
      <p:ext uri="{BB962C8B-B14F-4D97-AF65-F5344CB8AC3E}">
        <p14:creationId xmlns:p14="http://schemas.microsoft.com/office/powerpoint/2010/main" val="9814577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egnaposto immagine diapositiva 1"/>
          <p:cNvSpPr>
            <a:spLocks noGrp="1" noRot="1" noChangeAspect="1"/>
          </p:cNvSpPr>
          <p:nvPr>
            <p:ph type="sldImg"/>
          </p:nvPr>
        </p:nvSpPr>
        <p:spPr bwMode="auto">
          <a:noFill/>
          <a:ln>
            <a:solidFill>
              <a:srgbClr val="000000"/>
            </a:solidFill>
            <a:miter lim="800000"/>
            <a:headEnd/>
            <a:tailEnd/>
          </a:ln>
        </p:spPr>
      </p:sp>
      <p:sp>
        <p:nvSpPr>
          <p:cNvPr id="32770" name="Segnaposto note 2"/>
          <p:cNvSpPr>
            <a:spLocks noGrp="1"/>
          </p:cNvSpPr>
          <p:nvPr>
            <p:ph type="body" idx="1"/>
          </p:nvPr>
        </p:nvSpPr>
        <p:spPr>
          <a:noFill/>
          <a:ln/>
        </p:spPr>
        <p:txBody>
          <a:bodyPr/>
          <a:lstStyle/>
          <a:p>
            <a:pPr eaLnBrk="1" hangingPunct="1"/>
            <a:endParaRPr lang="it-IT"/>
          </a:p>
        </p:txBody>
      </p:sp>
      <p:sp>
        <p:nvSpPr>
          <p:cNvPr id="32771" name="Segnaposto numero diapositiva 3"/>
          <p:cNvSpPr>
            <a:spLocks noGrp="1"/>
          </p:cNvSpPr>
          <p:nvPr>
            <p:ph type="sldNum" sz="quarter" idx="5"/>
          </p:nvPr>
        </p:nvSpPr>
        <p:spPr>
          <a:noFill/>
        </p:spPr>
        <p:txBody>
          <a:bodyPr/>
          <a:lstStyle/>
          <a:p>
            <a:fld id="{2ADD98FF-48D9-4249-9F1C-69DC57A703A5}" type="slidenum">
              <a:rPr lang="it-IT" smtClean="0"/>
              <a:pPr/>
              <a:t>18</a:t>
            </a:fld>
            <a:endParaRPr lang="it-IT"/>
          </a:p>
        </p:txBody>
      </p:sp>
    </p:spTree>
    <p:extLst>
      <p:ext uri="{BB962C8B-B14F-4D97-AF65-F5344CB8AC3E}">
        <p14:creationId xmlns:p14="http://schemas.microsoft.com/office/powerpoint/2010/main" val="1675335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egnaposto immagine diapositiva 1"/>
          <p:cNvSpPr>
            <a:spLocks noGrp="1" noRot="1" noChangeAspect="1"/>
          </p:cNvSpPr>
          <p:nvPr>
            <p:ph type="sldImg"/>
          </p:nvPr>
        </p:nvSpPr>
        <p:spPr bwMode="auto">
          <a:noFill/>
          <a:ln>
            <a:solidFill>
              <a:srgbClr val="000000"/>
            </a:solidFill>
            <a:miter lim="800000"/>
            <a:headEnd/>
            <a:tailEnd/>
          </a:ln>
        </p:spPr>
      </p:sp>
      <p:sp>
        <p:nvSpPr>
          <p:cNvPr id="34818" name="Segnaposto note 2"/>
          <p:cNvSpPr>
            <a:spLocks noGrp="1"/>
          </p:cNvSpPr>
          <p:nvPr>
            <p:ph type="body" idx="1"/>
          </p:nvPr>
        </p:nvSpPr>
        <p:spPr>
          <a:noFill/>
          <a:ln/>
        </p:spPr>
        <p:txBody>
          <a:bodyPr/>
          <a:lstStyle/>
          <a:p>
            <a:pPr eaLnBrk="1" hangingPunct="1">
              <a:spcBef>
                <a:spcPct val="0"/>
              </a:spcBef>
            </a:pPr>
            <a:endParaRPr lang="it-IT"/>
          </a:p>
        </p:txBody>
      </p:sp>
      <p:sp>
        <p:nvSpPr>
          <p:cNvPr id="34819" name="Segnaposto numero diapositiva 3"/>
          <p:cNvSpPr>
            <a:spLocks noGrp="1"/>
          </p:cNvSpPr>
          <p:nvPr>
            <p:ph type="sldNum" sz="quarter" idx="5"/>
          </p:nvPr>
        </p:nvSpPr>
        <p:spPr>
          <a:noFill/>
        </p:spPr>
        <p:txBody>
          <a:bodyPr/>
          <a:lstStyle/>
          <a:p>
            <a:fld id="{E3556927-4F1C-43D0-AA3F-2D41A6BE4184}" type="slidenum">
              <a:rPr lang="it-IT" smtClean="0"/>
              <a:pPr/>
              <a:t>19</a:t>
            </a:fld>
            <a:endParaRPr lang="it-IT"/>
          </a:p>
        </p:txBody>
      </p:sp>
    </p:spTree>
    <p:extLst>
      <p:ext uri="{BB962C8B-B14F-4D97-AF65-F5344CB8AC3E}">
        <p14:creationId xmlns:p14="http://schemas.microsoft.com/office/powerpoint/2010/main" val="2235537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C059583D-B658-452A-88BB-DA5B8AE301A7}" type="datetime1">
              <a:rPr lang="it-IT"/>
              <a:pPr>
                <a:defRPr/>
              </a:pPr>
              <a:t>07/08/2024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E2A1497E-BAD4-48DC-B08B-A0087A5EBAE7}"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C6FF13FD-E022-4BA7-AA69-30FB090F1C50}" type="datetime1">
              <a:rPr lang="it-IT"/>
              <a:pPr>
                <a:defRPr/>
              </a:pPr>
              <a:t>07/08/2024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2DAA131A-2304-4118-8034-4DC8B18CDB42}"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BEF88CD5-B0FC-4088-A917-E391A1E4FB55}" type="datetime1">
              <a:rPr lang="it-IT"/>
              <a:pPr>
                <a:defRPr/>
              </a:pPr>
              <a:t>07/08/2024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0C15C3AE-E426-4BC9-93BD-C70DEAD42A4C}" type="slidenum">
              <a:rPr lang="it-IT"/>
              <a:pPr>
                <a:defRPr/>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7"/>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C059583D-B658-452A-88BB-DA5B8AE301A7}" type="datetime1">
              <a:rPr lang="it-IT"/>
              <a:pPr>
                <a:defRPr/>
              </a:pPr>
              <a:t>07/08/2024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E2A1497E-BAD4-48DC-B08B-A0087A5EBAE7}" type="slidenum">
              <a:rPr lang="it-IT"/>
              <a:pPr>
                <a:defRPr/>
              </a:pPr>
              <a:t>‹N›</a:t>
            </a:fld>
            <a:endParaRPr lang="it-IT"/>
          </a:p>
        </p:txBody>
      </p:sp>
    </p:spTree>
    <p:extLst>
      <p:ext uri="{BB962C8B-B14F-4D97-AF65-F5344CB8AC3E}">
        <p14:creationId xmlns:p14="http://schemas.microsoft.com/office/powerpoint/2010/main" val="17087706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82E680A3-DE38-4BD4-B1B3-4685739609F0}" type="datetime1">
              <a:rPr lang="it-IT"/>
              <a:pPr>
                <a:defRPr/>
              </a:pPr>
              <a:t>07/08/2024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D5BEBDCE-CCF0-4722-ADA5-0A6D0EEE353D}" type="slidenum">
              <a:rPr lang="it-IT"/>
              <a:pPr>
                <a:defRPr/>
              </a:pPr>
              <a:t>‹N›</a:t>
            </a:fld>
            <a:endParaRPr lang="it-IT"/>
          </a:p>
        </p:txBody>
      </p:sp>
    </p:spTree>
    <p:extLst>
      <p:ext uri="{BB962C8B-B14F-4D97-AF65-F5344CB8AC3E}">
        <p14:creationId xmlns:p14="http://schemas.microsoft.com/office/powerpoint/2010/main" val="3860452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2"/>
            <a:ext cx="7772400" cy="1362075"/>
          </a:xfrm>
        </p:spPr>
        <p:txBody>
          <a:bodyPr anchor="t"/>
          <a:lstStyle>
            <a:lvl1pPr algn="l">
              <a:defRPr sz="3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E87D240C-E9E5-4224-A7C2-DE9F28EB39C6}" type="datetime1">
              <a:rPr lang="it-IT"/>
              <a:pPr>
                <a:defRPr/>
              </a:pPr>
              <a:t>07/08/2024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38294E17-2E89-4146-82FA-A16C32DC44B8}" type="slidenum">
              <a:rPr lang="it-IT"/>
              <a:pPr>
                <a:defRPr/>
              </a:pPr>
              <a:t>‹N›</a:t>
            </a:fld>
            <a:endParaRPr lang="it-IT"/>
          </a:p>
        </p:txBody>
      </p:sp>
    </p:spTree>
    <p:extLst>
      <p:ext uri="{BB962C8B-B14F-4D97-AF65-F5344CB8AC3E}">
        <p14:creationId xmlns:p14="http://schemas.microsoft.com/office/powerpoint/2010/main" val="2662627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C517DE26-8AF4-45D1-BB9B-9CBECD716E7B}" type="datetime1">
              <a:rPr lang="it-IT"/>
              <a:pPr>
                <a:defRPr/>
              </a:pPr>
              <a:t>07/08/2024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6D6F79A0-8B41-4AF2-8C66-E94E457C0AB5}" type="slidenum">
              <a:rPr lang="it-IT"/>
              <a:pPr>
                <a:defRPr/>
              </a:pPr>
              <a:t>‹N›</a:t>
            </a:fld>
            <a:endParaRPr lang="it-IT"/>
          </a:p>
        </p:txBody>
      </p:sp>
    </p:spTree>
    <p:extLst>
      <p:ext uri="{BB962C8B-B14F-4D97-AF65-F5344CB8AC3E}">
        <p14:creationId xmlns:p14="http://schemas.microsoft.com/office/powerpoint/2010/main" val="149522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stili del testo dello schema</a:t>
            </a:r>
          </a:p>
        </p:txBody>
      </p:sp>
      <p:sp>
        <p:nvSpPr>
          <p:cNvPr id="6" name="Segnaposto contenuto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E02CBEBE-909D-4C5E-9B9C-B02007C27948}" type="datetime1">
              <a:rPr lang="it-IT"/>
              <a:pPr>
                <a:defRPr/>
              </a:pPr>
              <a:t>07/08/2024</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91B6EBD0-57EB-4312-A304-C15BA6E288A4}" type="slidenum">
              <a:rPr lang="it-IT"/>
              <a:pPr>
                <a:defRPr/>
              </a:pPr>
              <a:t>‹N›</a:t>
            </a:fld>
            <a:endParaRPr lang="it-IT"/>
          </a:p>
        </p:txBody>
      </p:sp>
    </p:spTree>
    <p:extLst>
      <p:ext uri="{BB962C8B-B14F-4D97-AF65-F5344CB8AC3E}">
        <p14:creationId xmlns:p14="http://schemas.microsoft.com/office/powerpoint/2010/main" val="30201606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78B85497-66EB-465C-91FF-B8C4AF9CBB35}" type="datetime1">
              <a:rPr lang="it-IT"/>
              <a:pPr>
                <a:defRPr/>
              </a:pPr>
              <a:t>07/08/2024</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8507CA12-07CE-447C-B9DD-FDA700B15D59}" type="slidenum">
              <a:rPr lang="it-IT"/>
              <a:pPr>
                <a:defRPr/>
              </a:pPr>
              <a:t>‹N›</a:t>
            </a:fld>
            <a:endParaRPr lang="it-IT"/>
          </a:p>
        </p:txBody>
      </p:sp>
    </p:spTree>
    <p:extLst>
      <p:ext uri="{BB962C8B-B14F-4D97-AF65-F5344CB8AC3E}">
        <p14:creationId xmlns:p14="http://schemas.microsoft.com/office/powerpoint/2010/main" val="10553414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6B32C9C4-8BBA-488D-A108-2C5316A71555}" type="datetime1">
              <a:rPr lang="it-IT"/>
              <a:pPr>
                <a:defRPr/>
              </a:pPr>
              <a:t>07/08/2024</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6CD83BFB-2975-48A7-8D1C-94F50490D739}" type="slidenum">
              <a:rPr lang="it-IT"/>
              <a:pPr>
                <a:defRPr/>
              </a:pPr>
              <a:t>‹N›</a:t>
            </a:fld>
            <a:endParaRPr lang="it-IT"/>
          </a:p>
        </p:txBody>
      </p:sp>
    </p:spTree>
    <p:extLst>
      <p:ext uri="{BB962C8B-B14F-4D97-AF65-F5344CB8AC3E}">
        <p14:creationId xmlns:p14="http://schemas.microsoft.com/office/powerpoint/2010/main" val="15746522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1" y="273050"/>
            <a:ext cx="3008313" cy="1162050"/>
          </a:xfrm>
        </p:spPr>
        <p:txBody>
          <a:bodyPr anchor="b"/>
          <a:lstStyle>
            <a:lvl1pPr algn="l">
              <a:defRPr sz="1500" b="1"/>
            </a:lvl1pPr>
          </a:lstStyle>
          <a:p>
            <a:r>
              <a:rPr lang="it-IT"/>
              <a:t>Fare clic per modificare lo stile del titolo</a:t>
            </a:r>
          </a:p>
        </p:txBody>
      </p:sp>
      <p:sp>
        <p:nvSpPr>
          <p:cNvPr id="3" name="Segnaposto contenuto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4450B34C-7345-49FB-B9B9-442C193F1C6E}" type="datetime1">
              <a:rPr lang="it-IT"/>
              <a:pPr>
                <a:defRPr/>
              </a:pPr>
              <a:t>07/08/2024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D3F786C2-D3ED-4CB0-9EEA-EA59E2B7E3CF}" type="slidenum">
              <a:rPr lang="it-IT"/>
              <a:pPr>
                <a:defRPr/>
              </a:pPr>
              <a:t>‹N›</a:t>
            </a:fld>
            <a:endParaRPr lang="it-IT"/>
          </a:p>
        </p:txBody>
      </p:sp>
    </p:spTree>
    <p:extLst>
      <p:ext uri="{BB962C8B-B14F-4D97-AF65-F5344CB8AC3E}">
        <p14:creationId xmlns:p14="http://schemas.microsoft.com/office/powerpoint/2010/main" val="1226494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82E680A3-DE38-4BD4-B1B3-4685739609F0}" type="datetime1">
              <a:rPr lang="it-IT"/>
              <a:pPr>
                <a:defRPr/>
              </a:pPr>
              <a:t>07/08/2024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D5BEBDCE-CCF0-4722-ADA5-0A6D0EEE353D}" type="slidenum">
              <a:rPr lang="it-IT"/>
              <a:pPr>
                <a:defRPr/>
              </a:pPr>
              <a:t>‹N›</a:t>
            </a:fld>
            <a:endParaRPr lang="it-IT"/>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15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735F7D62-B71F-4A7D-B757-C4734A868C02}" type="datetime1">
              <a:rPr lang="it-IT"/>
              <a:pPr>
                <a:defRPr/>
              </a:pPr>
              <a:t>07/08/2024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312FA4C6-2404-41B8-8503-64A6F7FDF9F6}" type="slidenum">
              <a:rPr lang="it-IT"/>
              <a:pPr>
                <a:defRPr/>
              </a:pPr>
              <a:t>‹N›</a:t>
            </a:fld>
            <a:endParaRPr lang="it-IT"/>
          </a:p>
        </p:txBody>
      </p:sp>
    </p:spTree>
    <p:extLst>
      <p:ext uri="{BB962C8B-B14F-4D97-AF65-F5344CB8AC3E}">
        <p14:creationId xmlns:p14="http://schemas.microsoft.com/office/powerpoint/2010/main" val="23619720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C6FF13FD-E022-4BA7-AA69-30FB090F1C50}" type="datetime1">
              <a:rPr lang="it-IT"/>
              <a:pPr>
                <a:defRPr/>
              </a:pPr>
              <a:t>07/08/2024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2DAA131A-2304-4118-8034-4DC8B18CDB42}" type="slidenum">
              <a:rPr lang="it-IT"/>
              <a:pPr>
                <a:defRPr/>
              </a:pPr>
              <a:t>‹N›</a:t>
            </a:fld>
            <a:endParaRPr lang="it-IT"/>
          </a:p>
        </p:txBody>
      </p:sp>
    </p:spTree>
    <p:extLst>
      <p:ext uri="{BB962C8B-B14F-4D97-AF65-F5344CB8AC3E}">
        <p14:creationId xmlns:p14="http://schemas.microsoft.com/office/powerpoint/2010/main" val="8801004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40"/>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40"/>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BEF88CD5-B0FC-4088-A917-E391A1E4FB55}" type="datetime1">
              <a:rPr lang="it-IT"/>
              <a:pPr>
                <a:defRPr/>
              </a:pPr>
              <a:t>07/08/2024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0C15C3AE-E426-4BC9-93BD-C70DEAD42A4C}" type="slidenum">
              <a:rPr lang="it-IT"/>
              <a:pPr>
                <a:defRPr/>
              </a:pPr>
              <a:t>‹N›</a:t>
            </a:fld>
            <a:endParaRPr lang="it-IT"/>
          </a:p>
        </p:txBody>
      </p:sp>
    </p:spTree>
    <p:extLst>
      <p:ext uri="{BB962C8B-B14F-4D97-AF65-F5344CB8AC3E}">
        <p14:creationId xmlns:p14="http://schemas.microsoft.com/office/powerpoint/2010/main" val="3621215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E87D240C-E9E5-4224-A7C2-DE9F28EB39C6}" type="datetime1">
              <a:rPr lang="it-IT"/>
              <a:pPr>
                <a:defRPr/>
              </a:pPr>
              <a:t>07/08/2024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38294E17-2E89-4146-82FA-A16C32DC44B8}"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C517DE26-8AF4-45D1-BB9B-9CBECD716E7B}" type="datetime1">
              <a:rPr lang="it-IT"/>
              <a:pPr>
                <a:defRPr/>
              </a:pPr>
              <a:t>07/08/2024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6D6F79A0-8B41-4AF2-8C66-E94E457C0AB5}"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E02CBEBE-909D-4C5E-9B9C-B02007C27948}" type="datetime1">
              <a:rPr lang="it-IT"/>
              <a:pPr>
                <a:defRPr/>
              </a:pPr>
              <a:t>07/08/2024</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91B6EBD0-57EB-4312-A304-C15BA6E288A4}"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78B85497-66EB-465C-91FF-B8C4AF9CBB35}" type="datetime1">
              <a:rPr lang="it-IT"/>
              <a:pPr>
                <a:defRPr/>
              </a:pPr>
              <a:t>07/08/2024</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8507CA12-07CE-447C-B9DD-FDA700B15D59}"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6B32C9C4-8BBA-488D-A108-2C5316A71555}" type="datetime1">
              <a:rPr lang="it-IT"/>
              <a:pPr>
                <a:defRPr/>
              </a:pPr>
              <a:t>07/08/2024</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6CD83BFB-2975-48A7-8D1C-94F50490D739}"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4450B34C-7345-49FB-B9B9-442C193F1C6E}" type="datetime1">
              <a:rPr lang="it-IT"/>
              <a:pPr>
                <a:defRPr/>
              </a:pPr>
              <a:t>07/08/2024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D3F786C2-D3ED-4CB0-9EEA-EA59E2B7E3CF}"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735F7D62-B71F-4A7D-B757-C4734A868C02}" type="datetime1">
              <a:rPr lang="it-IT"/>
              <a:pPr>
                <a:defRPr/>
              </a:pPr>
              <a:t>07/08/2024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312FA4C6-2404-41B8-8503-64A6F7FDF9F6}"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5E8FA20-617B-4317-B4E1-AA4091C2F6C2}" type="datetime1">
              <a:rPr lang="it-IT"/>
              <a:pPr>
                <a:defRPr/>
              </a:pPr>
              <a:t>07/08/2024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8347325-DB0E-4E72-82A5-5DE3228CB0DA}"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t>Fare clic per modificare lo stile del titolo</a:t>
            </a:r>
          </a:p>
        </p:txBody>
      </p:sp>
      <p:sp>
        <p:nvSpPr>
          <p:cNvPr id="1027" name="Segnaposto testo 2"/>
          <p:cNvSpPr>
            <a:spLocks noGrp="1"/>
          </p:cNvSpPr>
          <p:nvPr>
            <p:ph type="body" idx="1"/>
          </p:nvPr>
        </p:nvSpPr>
        <p:spPr bwMode="auto">
          <a:xfrm>
            <a:off x="457200" y="1600202"/>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fontAlgn="auto">
              <a:spcBef>
                <a:spcPts val="0"/>
              </a:spcBef>
              <a:spcAft>
                <a:spcPts val="0"/>
              </a:spcAft>
              <a:defRPr sz="900">
                <a:solidFill>
                  <a:schemeClr val="tx1">
                    <a:tint val="75000"/>
                  </a:schemeClr>
                </a:solidFill>
                <a:latin typeface="+mn-lt"/>
              </a:defRPr>
            </a:lvl1pPr>
          </a:lstStyle>
          <a:p>
            <a:pPr>
              <a:defRPr/>
            </a:pPr>
            <a:fld id="{C5E8FA20-617B-4317-B4E1-AA4091C2F6C2}" type="datetime1">
              <a:rPr lang="it-IT"/>
              <a:pPr>
                <a:defRPr/>
              </a:pPr>
              <a:t>07/08/2024</a:t>
            </a:fld>
            <a:endParaRPr lang="it-IT"/>
          </a:p>
        </p:txBody>
      </p:sp>
      <p:sp>
        <p:nvSpPr>
          <p:cNvPr id="5" name="Segnaposto piè di pagina 4"/>
          <p:cNvSpPr>
            <a:spLocks noGrp="1"/>
          </p:cNvSpPr>
          <p:nvPr>
            <p:ph type="ftr" sz="quarter" idx="3"/>
          </p:nvPr>
        </p:nvSpPr>
        <p:spPr>
          <a:xfrm>
            <a:off x="3124200" y="6356352"/>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900">
                <a:solidFill>
                  <a:srgbClr val="898989"/>
                </a:solidFill>
                <a:latin typeface="Calibri" pitchFamily="34" charset="0"/>
              </a:defRPr>
            </a:lvl1pPr>
          </a:lstStyle>
          <a:p>
            <a:pPr>
              <a:defRPr/>
            </a:pPr>
            <a:endParaRPr lang="it-IT"/>
          </a:p>
        </p:txBody>
      </p:sp>
      <p:sp>
        <p:nvSpPr>
          <p:cNvPr id="6" name="Segnaposto numero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fontAlgn="auto">
              <a:spcBef>
                <a:spcPts val="0"/>
              </a:spcBef>
              <a:spcAft>
                <a:spcPts val="0"/>
              </a:spcAft>
              <a:defRPr sz="900">
                <a:solidFill>
                  <a:schemeClr val="tx1">
                    <a:tint val="75000"/>
                  </a:schemeClr>
                </a:solidFill>
                <a:latin typeface="+mn-lt"/>
              </a:defRPr>
            </a:lvl1pPr>
          </a:lstStyle>
          <a:p>
            <a:pPr>
              <a:defRPr/>
            </a:pPr>
            <a:fld id="{A8347325-DB0E-4E72-82A5-5DE3228CB0DA}" type="slidenum">
              <a:rPr lang="it-IT"/>
              <a:pPr>
                <a:defRPr/>
              </a:pPr>
              <a:t>‹N›</a:t>
            </a:fld>
            <a:endParaRPr lang="it-IT"/>
          </a:p>
        </p:txBody>
      </p:sp>
    </p:spTree>
    <p:extLst>
      <p:ext uri="{BB962C8B-B14F-4D97-AF65-F5344CB8AC3E}">
        <p14:creationId xmlns:p14="http://schemas.microsoft.com/office/powerpoint/2010/main" val="20677155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sz="3300" kern="1200">
          <a:solidFill>
            <a:schemeClr val="tx1"/>
          </a:solidFill>
          <a:latin typeface="+mj-lt"/>
          <a:ea typeface="+mj-ea"/>
          <a:cs typeface="+mj-cs"/>
        </a:defRPr>
      </a:lvl1pPr>
      <a:lvl2pPr algn="ctr" rtl="0" eaLnBrk="0" fontAlgn="base" hangingPunct="0">
        <a:spcBef>
          <a:spcPct val="0"/>
        </a:spcBef>
        <a:spcAft>
          <a:spcPct val="0"/>
        </a:spcAft>
        <a:defRPr sz="3300">
          <a:solidFill>
            <a:schemeClr val="tx1"/>
          </a:solidFill>
          <a:latin typeface="Calibri" pitchFamily="34" charset="0"/>
        </a:defRPr>
      </a:lvl2pPr>
      <a:lvl3pPr algn="ctr" rtl="0" eaLnBrk="0" fontAlgn="base" hangingPunct="0">
        <a:spcBef>
          <a:spcPct val="0"/>
        </a:spcBef>
        <a:spcAft>
          <a:spcPct val="0"/>
        </a:spcAft>
        <a:defRPr sz="3300">
          <a:solidFill>
            <a:schemeClr val="tx1"/>
          </a:solidFill>
          <a:latin typeface="Calibri" pitchFamily="34" charset="0"/>
        </a:defRPr>
      </a:lvl3pPr>
      <a:lvl4pPr algn="ctr" rtl="0" eaLnBrk="0" fontAlgn="base" hangingPunct="0">
        <a:spcBef>
          <a:spcPct val="0"/>
        </a:spcBef>
        <a:spcAft>
          <a:spcPct val="0"/>
        </a:spcAft>
        <a:defRPr sz="3300">
          <a:solidFill>
            <a:schemeClr val="tx1"/>
          </a:solidFill>
          <a:latin typeface="Calibri" pitchFamily="34" charset="0"/>
        </a:defRPr>
      </a:lvl4pPr>
      <a:lvl5pPr algn="ctr" rtl="0" eaLnBrk="0" fontAlgn="base" hangingPunct="0">
        <a:spcBef>
          <a:spcPct val="0"/>
        </a:spcBef>
        <a:spcAft>
          <a:spcPct val="0"/>
        </a:spcAft>
        <a:defRPr sz="3300">
          <a:solidFill>
            <a:schemeClr val="tx1"/>
          </a:solidFill>
          <a:latin typeface="Calibri" pitchFamily="34" charset="0"/>
        </a:defRPr>
      </a:lvl5pPr>
      <a:lvl6pPr marL="342900" algn="ctr" rtl="0" fontAlgn="base">
        <a:spcBef>
          <a:spcPct val="0"/>
        </a:spcBef>
        <a:spcAft>
          <a:spcPct val="0"/>
        </a:spcAft>
        <a:defRPr sz="3300">
          <a:solidFill>
            <a:schemeClr val="tx1"/>
          </a:solidFill>
          <a:latin typeface="Calibri" pitchFamily="34" charset="0"/>
        </a:defRPr>
      </a:lvl6pPr>
      <a:lvl7pPr marL="685800" algn="ctr" rtl="0" fontAlgn="base">
        <a:spcBef>
          <a:spcPct val="0"/>
        </a:spcBef>
        <a:spcAft>
          <a:spcPct val="0"/>
        </a:spcAft>
        <a:defRPr sz="3300">
          <a:solidFill>
            <a:schemeClr val="tx1"/>
          </a:solidFill>
          <a:latin typeface="Calibri" pitchFamily="34" charset="0"/>
        </a:defRPr>
      </a:lvl7pPr>
      <a:lvl8pPr marL="1028700" algn="ctr" rtl="0" fontAlgn="base">
        <a:spcBef>
          <a:spcPct val="0"/>
        </a:spcBef>
        <a:spcAft>
          <a:spcPct val="0"/>
        </a:spcAft>
        <a:defRPr sz="3300">
          <a:solidFill>
            <a:schemeClr val="tx1"/>
          </a:solidFill>
          <a:latin typeface="Calibri" pitchFamily="34" charset="0"/>
        </a:defRPr>
      </a:lvl8pPr>
      <a:lvl9pPr marL="1371600" algn="ctr" rtl="0" fontAlgn="base">
        <a:spcBef>
          <a:spcPct val="0"/>
        </a:spcBef>
        <a:spcAft>
          <a:spcPct val="0"/>
        </a:spcAft>
        <a:defRPr sz="3300">
          <a:solidFill>
            <a:schemeClr val="tx1"/>
          </a:solidFill>
          <a:latin typeface="Calibri" pitchFamily="34" charset="0"/>
        </a:defRPr>
      </a:lvl9pPr>
    </p:titleStyle>
    <p:bodyStyle>
      <a:lvl1pPr marL="257175" indent="-257175"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557213" indent="-214313" algn="l" rtl="0" eaLnBrk="0" fontAlgn="base" hangingPunct="0">
        <a:spcBef>
          <a:spcPct val="20000"/>
        </a:spcBef>
        <a:spcAft>
          <a:spcPct val="0"/>
        </a:spcAft>
        <a:buFont typeface="Arial" charset="0"/>
        <a:buChar char="–"/>
        <a:defRPr sz="2100" kern="1200">
          <a:solidFill>
            <a:schemeClr val="tx1"/>
          </a:solidFill>
          <a:latin typeface="+mn-lt"/>
          <a:ea typeface="+mn-ea"/>
          <a:cs typeface="+mn-cs"/>
        </a:defRPr>
      </a:lvl2pPr>
      <a:lvl3pPr marL="857250" indent="-171450" algn="l" rtl="0" eaLnBrk="0" fontAlgn="base" hangingPunct="0">
        <a:spcBef>
          <a:spcPct val="20000"/>
        </a:spcBef>
        <a:spcAft>
          <a:spcPct val="0"/>
        </a:spcAft>
        <a:buFont typeface="Arial" charset="0"/>
        <a:buChar char="•"/>
        <a:defRPr sz="1800" kern="1200">
          <a:solidFill>
            <a:schemeClr val="tx1"/>
          </a:solidFill>
          <a:latin typeface="+mn-lt"/>
          <a:ea typeface="+mn-ea"/>
          <a:cs typeface="+mn-cs"/>
        </a:defRPr>
      </a:lvl3pPr>
      <a:lvl4pPr marL="1200150" indent="-171450" algn="l" rtl="0" eaLnBrk="0" fontAlgn="base" hangingPunct="0">
        <a:spcBef>
          <a:spcPct val="20000"/>
        </a:spcBef>
        <a:spcAft>
          <a:spcPct val="0"/>
        </a:spcAft>
        <a:buFont typeface="Arial" charset="0"/>
        <a:buChar char="–"/>
        <a:defRPr sz="1500" kern="1200">
          <a:solidFill>
            <a:schemeClr val="tx1"/>
          </a:solidFill>
          <a:latin typeface="+mn-lt"/>
          <a:ea typeface="+mn-ea"/>
          <a:cs typeface="+mn-cs"/>
        </a:defRPr>
      </a:lvl4pPr>
      <a:lvl5pPr marL="1543050" indent="-171450" algn="l" rtl="0" eaLnBrk="0" fontAlgn="base" hangingPunct="0">
        <a:spcBef>
          <a:spcPct val="20000"/>
        </a:spcBef>
        <a:spcAft>
          <a:spcPct val="0"/>
        </a:spcAft>
        <a:buFont typeface="Arial"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provinceditalia.i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D4AFE1E4-8ECA-4807-B98B-A3D139EFB6AD}" type="slidenum">
              <a:rPr lang="it-IT"/>
              <a:pPr>
                <a:defRPr/>
              </a:pPr>
              <a:t>1</a:t>
            </a:fld>
            <a:endParaRPr lang="it-IT"/>
          </a:p>
        </p:txBody>
      </p:sp>
      <p:sp>
        <p:nvSpPr>
          <p:cNvPr id="15362" name="Titolo 1"/>
          <p:cNvSpPr>
            <a:spLocks noGrp="1"/>
          </p:cNvSpPr>
          <p:nvPr>
            <p:ph type="ctrTitle"/>
          </p:nvPr>
        </p:nvSpPr>
        <p:spPr>
          <a:xfrm>
            <a:off x="740569" y="2564904"/>
            <a:ext cx="7772400" cy="1470025"/>
          </a:xfrm>
          <a:ln w="12700"/>
        </p:spPr>
        <p:txBody>
          <a:bodyPr/>
          <a:lstStyle/>
          <a:p>
            <a:pPr eaLnBrk="1" hangingPunct="1"/>
            <a:br>
              <a:rPr lang="it-IT" sz="2400" b="1" dirty="0"/>
            </a:br>
            <a:r>
              <a:rPr lang="it-IT" sz="2400" b="1" dirty="0"/>
              <a:t>Legge 7 aprile 2014, n. 56 e successive modificazioni</a:t>
            </a:r>
            <a:br>
              <a:rPr lang="it-IT" sz="2400" dirty="0"/>
            </a:br>
            <a:r>
              <a:rPr lang="it-IT" sz="2400" b="1" dirty="0"/>
              <a:t>Elezioni di secondo grado dei </a:t>
            </a:r>
            <a:br>
              <a:rPr lang="it-IT" sz="2400" b="1" dirty="0"/>
            </a:br>
            <a:r>
              <a:rPr lang="it-IT" sz="2400" b="1" dirty="0"/>
              <a:t>Presidenti delle Province e dei Consigli provinciali </a:t>
            </a:r>
            <a:br>
              <a:rPr lang="it-IT" b="1" dirty="0"/>
            </a:br>
            <a:r>
              <a:rPr lang="it-IT" dirty="0"/>
              <a:t> </a:t>
            </a:r>
          </a:p>
        </p:txBody>
      </p:sp>
      <p:sp>
        <p:nvSpPr>
          <p:cNvPr id="3" name="Sottotitolo 2"/>
          <p:cNvSpPr>
            <a:spLocks noGrp="1"/>
          </p:cNvSpPr>
          <p:nvPr>
            <p:ph type="subTitle" idx="1"/>
          </p:nvPr>
        </p:nvSpPr>
        <p:spPr>
          <a:xfrm>
            <a:off x="1331639" y="4365104"/>
            <a:ext cx="7181329" cy="1296144"/>
          </a:xfrm>
          <a:solidFill>
            <a:schemeClr val="tx2">
              <a:lumMod val="20000"/>
              <a:lumOff val="80000"/>
            </a:schemeClr>
          </a:solidFill>
          <a:ln>
            <a:solidFill>
              <a:schemeClr val="tx2">
                <a:lumMod val="60000"/>
                <a:lumOff val="40000"/>
              </a:schemeClr>
            </a:solidFill>
          </a:ln>
        </p:spPr>
        <p:txBody>
          <a:bodyPr rtlCol="0">
            <a:normAutofit fontScale="85000" lnSpcReduction="20000"/>
          </a:bodyPr>
          <a:lstStyle/>
          <a:p>
            <a:pPr eaLnBrk="1" fontAlgn="auto" hangingPunct="1">
              <a:spcAft>
                <a:spcPts val="0"/>
              </a:spcAft>
              <a:buFont typeface="Arial" pitchFamily="34" charset="0"/>
              <a:buNone/>
              <a:defRPr/>
            </a:pPr>
            <a:r>
              <a:rPr lang="it-IT" dirty="0">
                <a:solidFill>
                  <a:schemeClr val="tx1"/>
                </a:solidFill>
              </a:rPr>
              <a:t>Scadenze e adempimenti </a:t>
            </a:r>
          </a:p>
          <a:p>
            <a:pPr eaLnBrk="1" fontAlgn="auto" hangingPunct="1">
              <a:spcAft>
                <a:spcPts val="0"/>
              </a:spcAft>
              <a:buFont typeface="Arial" pitchFamily="34" charset="0"/>
              <a:buNone/>
              <a:defRPr/>
            </a:pPr>
            <a:r>
              <a:rPr lang="it-IT" dirty="0">
                <a:solidFill>
                  <a:schemeClr val="tx1"/>
                </a:solidFill>
              </a:rPr>
              <a:t>per le elezioni del </a:t>
            </a:r>
          </a:p>
          <a:p>
            <a:pPr eaLnBrk="1" fontAlgn="auto" hangingPunct="1">
              <a:spcAft>
                <a:spcPts val="0"/>
              </a:spcAft>
              <a:buFont typeface="Arial" pitchFamily="34" charset="0"/>
              <a:buNone/>
              <a:defRPr/>
            </a:pPr>
            <a:r>
              <a:rPr lang="it-IT" dirty="0">
                <a:solidFill>
                  <a:schemeClr val="tx1"/>
                </a:solidFill>
              </a:rPr>
              <a:t>29 settembre 2024</a:t>
            </a:r>
          </a:p>
          <a:p>
            <a:pPr eaLnBrk="1" fontAlgn="auto" hangingPunct="1">
              <a:spcAft>
                <a:spcPts val="0"/>
              </a:spcAft>
              <a:buFont typeface="Arial" pitchFamily="34" charset="0"/>
              <a:buNone/>
              <a:defRPr/>
            </a:pPr>
            <a:endParaRPr lang="it-IT" sz="1900" dirty="0"/>
          </a:p>
        </p:txBody>
      </p:sp>
      <p:pic>
        <p:nvPicPr>
          <p:cNvPr id="15364" name="Immagine 4"/>
          <p:cNvPicPr>
            <a:picLocks noChangeAspect="1"/>
          </p:cNvPicPr>
          <p:nvPr/>
        </p:nvPicPr>
        <p:blipFill>
          <a:blip r:embed="rId2"/>
          <a:srcRect/>
          <a:stretch>
            <a:fillRect/>
          </a:stretch>
        </p:blipFill>
        <p:spPr bwMode="auto">
          <a:xfrm>
            <a:off x="3635375" y="601663"/>
            <a:ext cx="1982788" cy="1489075"/>
          </a:xfrm>
          <a:prstGeom prst="rect">
            <a:avLst/>
          </a:prstGeom>
          <a:noFill/>
          <a:ln w="9525">
            <a:noFill/>
            <a:miter lim="800000"/>
            <a:headEnd/>
            <a:tailEnd/>
          </a:ln>
        </p:spPr>
      </p:pic>
      <p:sp>
        <p:nvSpPr>
          <p:cNvPr id="15365" name="CasellaDiTesto 5"/>
          <p:cNvSpPr txBox="1">
            <a:spLocks noChangeArrowheads="1"/>
          </p:cNvSpPr>
          <p:nvPr/>
        </p:nvSpPr>
        <p:spPr bwMode="auto">
          <a:xfrm>
            <a:off x="395288" y="6092825"/>
            <a:ext cx="6480175" cy="523220"/>
          </a:xfrm>
          <a:prstGeom prst="rect">
            <a:avLst/>
          </a:prstGeom>
          <a:noFill/>
          <a:ln w="9525">
            <a:noFill/>
            <a:miter lim="800000"/>
            <a:headEnd/>
            <a:tailEnd/>
          </a:ln>
        </p:spPr>
        <p:txBody>
          <a:bodyPr>
            <a:spAutoFit/>
          </a:bodyPr>
          <a:lstStyle/>
          <a:p>
            <a:r>
              <a:rPr lang="it-IT" sz="1400" i="1" dirty="0">
                <a:latin typeface="Calibri" pitchFamily="34" charset="0"/>
              </a:rPr>
              <a:t>Roma</a:t>
            </a:r>
            <a:r>
              <a:rPr lang="it-IT" sz="1400" i="1">
                <a:latin typeface="Calibri" pitchFamily="34" charset="0"/>
              </a:rPr>
              <a:t>, 18 aprile </a:t>
            </a:r>
            <a:r>
              <a:rPr lang="it-IT" sz="1400" i="1" dirty="0">
                <a:latin typeface="Calibri" pitchFamily="34" charset="0"/>
              </a:rPr>
              <a:t>2024</a:t>
            </a:r>
          </a:p>
          <a:p>
            <a:endParaRPr lang="it-IT" sz="1400" i="1" dirty="0">
              <a:latin typeface="Calibri" pitchFamily="34" charset="0"/>
            </a:endParaRPr>
          </a:p>
        </p:txBody>
      </p:sp>
    </p:spTree>
    <p:extLst>
      <p:ext uri="{BB962C8B-B14F-4D97-AF65-F5344CB8AC3E}">
        <p14:creationId xmlns:p14="http://schemas.microsoft.com/office/powerpoint/2010/main" val="25720149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662BF884-C730-4EA9-8273-EF32B0518958}" type="slidenum">
              <a:rPr lang="it-IT"/>
              <a:pPr>
                <a:defRPr/>
              </a:pPr>
              <a:t>10</a:t>
            </a:fld>
            <a:endParaRPr lang="it-IT"/>
          </a:p>
        </p:txBody>
      </p:sp>
      <p:sp>
        <p:nvSpPr>
          <p:cNvPr id="24578" name="Titolo 1"/>
          <p:cNvSpPr>
            <a:spLocks noGrp="1"/>
          </p:cNvSpPr>
          <p:nvPr>
            <p:ph type="title"/>
          </p:nvPr>
        </p:nvSpPr>
        <p:spPr>
          <a:ln>
            <a:solidFill>
              <a:schemeClr val="accent1"/>
            </a:solidFill>
          </a:ln>
        </p:spPr>
        <p:txBody>
          <a:bodyPr/>
          <a:lstStyle/>
          <a:p>
            <a:pPr eaLnBrk="1" hangingPunct="1"/>
            <a:r>
              <a:rPr lang="it-IT" sz="3600"/>
              <a:t>Il materiale elettorale</a:t>
            </a:r>
          </a:p>
        </p:txBody>
      </p:sp>
      <p:sp>
        <p:nvSpPr>
          <p:cNvPr id="3" name="Segnaposto contenuto 2"/>
          <p:cNvSpPr>
            <a:spLocks noGrp="1"/>
          </p:cNvSpPr>
          <p:nvPr>
            <p:ph idx="1"/>
          </p:nvPr>
        </p:nvSpPr>
        <p:spPr>
          <a:ln>
            <a:solidFill>
              <a:schemeClr val="tx2"/>
            </a:solidFill>
          </a:ln>
        </p:spPr>
        <p:txBody>
          <a:bodyPr rtlCol="0">
            <a:normAutofit fontScale="92500" lnSpcReduction="20000"/>
          </a:bodyPr>
          <a:lstStyle/>
          <a:p>
            <a:pPr marL="0" indent="0" algn="just" eaLnBrk="1" fontAlgn="auto" hangingPunct="1">
              <a:spcAft>
                <a:spcPts val="0"/>
              </a:spcAft>
              <a:buFont typeface="Arial" charset="0"/>
              <a:buNone/>
              <a:defRPr/>
            </a:pPr>
            <a:r>
              <a:rPr lang="it-IT" sz="2400" dirty="0"/>
              <a:t>L’Ufficio elettorale predispone le schede elettorali e tutto il materiale  necessario ( urne, verbali, tabelle di  scrutinio -  cancelleria). </a:t>
            </a:r>
          </a:p>
          <a:p>
            <a:pPr marL="0" indent="0" algn="just" eaLnBrk="1" fontAlgn="auto" hangingPunct="1">
              <a:spcAft>
                <a:spcPts val="0"/>
              </a:spcAft>
              <a:buFont typeface="Arial" charset="0"/>
              <a:buNone/>
              <a:defRPr/>
            </a:pPr>
            <a:r>
              <a:rPr lang="it-IT" sz="2400" dirty="0"/>
              <a:t>Le schede, da predisporre in formato A4, sono diversificate per colorazione in base alla fascia demografica: </a:t>
            </a:r>
            <a:r>
              <a:rPr lang="it-IT" sz="2000" dirty="0"/>
              <a:t>      </a:t>
            </a:r>
          </a:p>
          <a:p>
            <a:pPr marL="0" indent="0" eaLnBrk="1" fontAlgn="auto" hangingPunct="1">
              <a:spcAft>
                <a:spcPts val="0"/>
              </a:spcAft>
              <a:buFont typeface="Arial" pitchFamily="34" charset="0"/>
              <a:buNone/>
              <a:defRPr/>
            </a:pPr>
            <a:r>
              <a:rPr lang="it-IT" sz="2000" dirty="0"/>
              <a:t>                                                                </a:t>
            </a:r>
          </a:p>
          <a:p>
            <a:pPr marL="0" indent="0" eaLnBrk="1" fontAlgn="auto" hangingPunct="1">
              <a:spcAft>
                <a:spcPts val="0"/>
              </a:spcAft>
              <a:buFont typeface="Arial" pitchFamily="34" charset="0"/>
              <a:buNone/>
              <a:defRPr/>
            </a:pPr>
            <a:r>
              <a:rPr lang="it-IT" sz="2000" dirty="0"/>
              <a:t>A) fino a  3.000 			         azzurro</a:t>
            </a:r>
          </a:p>
          <a:p>
            <a:pPr marL="0" indent="0" eaLnBrk="1" fontAlgn="auto" hangingPunct="1">
              <a:spcAft>
                <a:spcPts val="0"/>
              </a:spcAft>
              <a:buFont typeface="Arial" pitchFamily="34" charset="0"/>
              <a:buNone/>
              <a:defRPr/>
            </a:pPr>
            <a:r>
              <a:rPr lang="it-IT" sz="2000" dirty="0"/>
              <a:t>B) da 3.001 a 5.000                                          arancione</a:t>
            </a:r>
          </a:p>
          <a:p>
            <a:pPr marL="0" indent="0" eaLnBrk="1" fontAlgn="auto" hangingPunct="1">
              <a:spcAft>
                <a:spcPts val="0"/>
              </a:spcAft>
              <a:buFont typeface="Arial" pitchFamily="34" charset="0"/>
              <a:buNone/>
              <a:defRPr/>
            </a:pPr>
            <a:r>
              <a:rPr lang="it-IT" sz="2000" dirty="0"/>
              <a:t>C) da 5.001 a 10.000                                        grigio</a:t>
            </a:r>
          </a:p>
          <a:p>
            <a:pPr marL="0" indent="0" eaLnBrk="1" fontAlgn="auto" hangingPunct="1">
              <a:spcAft>
                <a:spcPts val="0"/>
              </a:spcAft>
              <a:buFont typeface="Arial" pitchFamily="34" charset="0"/>
              <a:buNone/>
              <a:defRPr/>
            </a:pPr>
            <a:r>
              <a:rPr lang="it-IT" sz="2000" dirty="0"/>
              <a:t>D) da 10.001 a 30.000                                     rosso</a:t>
            </a:r>
          </a:p>
          <a:p>
            <a:pPr marL="0" indent="0" eaLnBrk="1" fontAlgn="auto" hangingPunct="1">
              <a:spcAft>
                <a:spcPts val="0"/>
              </a:spcAft>
              <a:buFont typeface="Arial" pitchFamily="34" charset="0"/>
              <a:buNone/>
              <a:defRPr/>
            </a:pPr>
            <a:r>
              <a:rPr lang="it-IT" sz="2000" dirty="0"/>
              <a:t>E) da 30.001 a 100.000                                   verde</a:t>
            </a:r>
          </a:p>
          <a:p>
            <a:pPr marL="0" indent="0" eaLnBrk="1" fontAlgn="auto" hangingPunct="1">
              <a:spcAft>
                <a:spcPts val="0"/>
              </a:spcAft>
              <a:buFont typeface="Arial" pitchFamily="34" charset="0"/>
              <a:buNone/>
              <a:defRPr/>
            </a:pPr>
            <a:r>
              <a:rPr lang="it-IT" sz="2000" dirty="0"/>
              <a:t>F) da 100.001 a 250.000                                 viola</a:t>
            </a:r>
          </a:p>
          <a:p>
            <a:pPr marL="0" indent="0" eaLnBrk="1" fontAlgn="auto" hangingPunct="1">
              <a:spcAft>
                <a:spcPts val="0"/>
              </a:spcAft>
              <a:buFont typeface="Arial" pitchFamily="34" charset="0"/>
              <a:buNone/>
              <a:defRPr/>
            </a:pPr>
            <a:r>
              <a:rPr lang="it-IT" sz="2000" dirty="0"/>
              <a:t>G) da 250.001 a 500.000                                giallo</a:t>
            </a:r>
          </a:p>
          <a:p>
            <a:pPr marL="0" indent="0" eaLnBrk="1" fontAlgn="auto" hangingPunct="1">
              <a:spcAft>
                <a:spcPts val="0"/>
              </a:spcAft>
              <a:buFont typeface="Arial" pitchFamily="34" charset="0"/>
              <a:buNone/>
              <a:defRPr/>
            </a:pPr>
            <a:r>
              <a:rPr lang="it-IT" sz="2000" dirty="0"/>
              <a:t>H)  da 500.001 a 1.000.000                            marrone</a:t>
            </a:r>
          </a:p>
          <a:p>
            <a:pPr marL="0" indent="0" eaLnBrk="1" fontAlgn="auto" hangingPunct="1">
              <a:spcAft>
                <a:spcPts val="0"/>
              </a:spcAft>
              <a:buFont typeface="Arial" pitchFamily="34" charset="0"/>
              <a:buNone/>
              <a:defRPr/>
            </a:pPr>
            <a:r>
              <a:rPr lang="it-IT" sz="2000" dirty="0"/>
              <a:t>I) oltre  1.000.000                                            blu</a:t>
            </a:r>
          </a:p>
        </p:txBody>
      </p:sp>
      <p:pic>
        <p:nvPicPr>
          <p:cNvPr id="24580" name="Immagine 3"/>
          <p:cNvPicPr>
            <a:picLocks noChangeAspect="1"/>
          </p:cNvPicPr>
          <p:nvPr/>
        </p:nvPicPr>
        <p:blipFill>
          <a:blip r:embed="rId2"/>
          <a:srcRect/>
          <a:stretch>
            <a:fillRect/>
          </a:stretch>
        </p:blipFill>
        <p:spPr bwMode="auto">
          <a:xfrm>
            <a:off x="899592" y="477837"/>
            <a:ext cx="941387" cy="708025"/>
          </a:xfrm>
          <a:prstGeom prst="rect">
            <a:avLst/>
          </a:prstGeom>
          <a:noFill/>
          <a:ln w="9525">
            <a:noFill/>
            <a:miter lim="800000"/>
            <a:headEnd/>
            <a:tailEnd/>
          </a:ln>
        </p:spPr>
      </p:pic>
      <p:sp>
        <p:nvSpPr>
          <p:cNvPr id="2" name="Segnaposto numero diapositiva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49C9583-314E-4CD0-AF84-3ECAEA4AFCE4}" type="slidenum">
              <a:rPr lang="it-IT" sz="1200">
                <a:latin typeface="+mn-lt"/>
              </a:rPr>
              <a:pPr algn="r" fontAlgn="auto">
                <a:spcBef>
                  <a:spcPts val="0"/>
                </a:spcBef>
                <a:spcAft>
                  <a:spcPts val="0"/>
                </a:spcAft>
                <a:defRPr/>
              </a:pPr>
              <a:t>10</a:t>
            </a:fld>
            <a:endParaRPr lang="it-IT" sz="1200" dirty="0">
              <a:latin typeface="+mn-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37763EFA-C17F-4751-A7E8-BDCA02786111}" type="slidenum">
              <a:rPr lang="it-IT"/>
              <a:pPr>
                <a:defRPr/>
              </a:pPr>
              <a:t>11</a:t>
            </a:fld>
            <a:endParaRPr lang="it-IT"/>
          </a:p>
        </p:txBody>
      </p:sp>
      <p:sp>
        <p:nvSpPr>
          <p:cNvPr id="25602" name="Titolo 1"/>
          <p:cNvSpPr>
            <a:spLocks noGrp="1"/>
          </p:cNvSpPr>
          <p:nvPr>
            <p:ph type="title"/>
          </p:nvPr>
        </p:nvSpPr>
        <p:spPr>
          <a:ln>
            <a:solidFill>
              <a:schemeClr val="accent1"/>
            </a:solidFill>
          </a:ln>
        </p:spPr>
        <p:txBody>
          <a:bodyPr/>
          <a:lstStyle/>
          <a:p>
            <a:pPr eaLnBrk="1" hangingPunct="1"/>
            <a:r>
              <a:rPr lang="it-IT"/>
              <a:t>Presentazione delle liste</a:t>
            </a:r>
          </a:p>
        </p:txBody>
      </p:sp>
      <p:sp>
        <p:nvSpPr>
          <p:cNvPr id="3" name="Segnaposto contenuto 2"/>
          <p:cNvSpPr>
            <a:spLocks noGrp="1"/>
          </p:cNvSpPr>
          <p:nvPr>
            <p:ph idx="1"/>
          </p:nvPr>
        </p:nvSpPr>
        <p:spPr>
          <a:ln>
            <a:solidFill>
              <a:schemeClr val="tx2"/>
            </a:solidFill>
          </a:ln>
        </p:spPr>
        <p:txBody>
          <a:bodyPr>
            <a:normAutofit/>
          </a:bodyPr>
          <a:lstStyle/>
          <a:p>
            <a:pPr marL="0" indent="0" algn="just" eaLnBrk="1" hangingPunct="1">
              <a:lnSpc>
                <a:spcPct val="80000"/>
              </a:lnSpc>
              <a:buFont typeface="Arial" charset="0"/>
              <a:buNone/>
            </a:pPr>
            <a:endParaRPr lang="it-IT" sz="2200" dirty="0"/>
          </a:p>
          <a:p>
            <a:pPr marL="0" indent="0" algn="just" eaLnBrk="1" hangingPunct="1">
              <a:lnSpc>
                <a:spcPct val="80000"/>
              </a:lnSpc>
              <a:buFont typeface="Arial" charset="0"/>
              <a:buNone/>
            </a:pPr>
            <a:endParaRPr lang="it-IT" sz="2200" dirty="0"/>
          </a:p>
          <a:p>
            <a:pPr marL="0" indent="0" algn="just" eaLnBrk="1" hangingPunct="1">
              <a:lnSpc>
                <a:spcPct val="80000"/>
              </a:lnSpc>
              <a:buFont typeface="Arial" charset="0"/>
              <a:buNone/>
            </a:pPr>
            <a:endParaRPr lang="it-IT" sz="2200" dirty="0"/>
          </a:p>
          <a:p>
            <a:pPr marL="0" indent="0" algn="just" eaLnBrk="1" hangingPunct="1">
              <a:lnSpc>
                <a:spcPct val="80000"/>
              </a:lnSpc>
              <a:buFont typeface="Arial" charset="0"/>
              <a:buNone/>
            </a:pPr>
            <a:r>
              <a:rPr lang="it-IT" sz="2200" dirty="0"/>
              <a:t>Le liste dei candidati al Consiglio provinciale e delle candidature a Presidente della Provincia </a:t>
            </a:r>
            <a:r>
              <a:rPr lang="it-IT" sz="2200" b="1" dirty="0"/>
              <a:t>devono essere presentate presso l’ufficio elettorale dalle ore 8 DELL’8 SETTEMBRE 2024 (21° giorno) alle 12 </a:t>
            </a:r>
            <a:r>
              <a:rPr lang="it-IT" sz="2200" b="1" u="sng" dirty="0"/>
              <a:t>DEL 9 SETTEMBRE 2024 </a:t>
            </a:r>
            <a:r>
              <a:rPr lang="it-IT" sz="2200" b="1" dirty="0"/>
              <a:t>(20° giorno) antecedente le votazioni.</a:t>
            </a:r>
          </a:p>
          <a:p>
            <a:pPr marL="0" indent="0" eaLnBrk="1" hangingPunct="1">
              <a:lnSpc>
                <a:spcPct val="80000"/>
              </a:lnSpc>
              <a:buFont typeface="Arial" charset="0"/>
              <a:buNone/>
            </a:pPr>
            <a:r>
              <a:rPr lang="it-IT" sz="1100" i="1" dirty="0"/>
              <a:t>(Legge 56/14 comma 73)</a:t>
            </a:r>
            <a:endParaRPr lang="it-IT" sz="2200" dirty="0"/>
          </a:p>
        </p:txBody>
      </p:sp>
      <p:pic>
        <p:nvPicPr>
          <p:cNvPr id="25604" name="Immagine 3"/>
          <p:cNvPicPr>
            <a:picLocks noChangeAspect="1"/>
          </p:cNvPicPr>
          <p:nvPr/>
        </p:nvPicPr>
        <p:blipFill>
          <a:blip r:embed="rId2"/>
          <a:srcRect/>
          <a:stretch>
            <a:fillRect/>
          </a:stretch>
        </p:blipFill>
        <p:spPr bwMode="auto">
          <a:xfrm>
            <a:off x="755576" y="476250"/>
            <a:ext cx="922337" cy="692150"/>
          </a:xfrm>
          <a:prstGeom prst="rect">
            <a:avLst/>
          </a:prstGeom>
          <a:noFill/>
          <a:ln w="9525">
            <a:noFill/>
            <a:miter lim="800000"/>
            <a:headEnd/>
            <a:tailEnd/>
          </a:ln>
        </p:spPr>
      </p:pic>
      <p:sp>
        <p:nvSpPr>
          <p:cNvPr id="2" name="Segnaposto numero diapositiva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B4837DA0-2892-42DA-BB25-E3FC2CB19EF4}" type="slidenum">
              <a:rPr lang="it-IT" sz="1200">
                <a:latin typeface="+mn-lt"/>
              </a:rPr>
              <a:pPr algn="r" fontAlgn="auto">
                <a:spcBef>
                  <a:spcPts val="0"/>
                </a:spcBef>
                <a:spcAft>
                  <a:spcPts val="0"/>
                </a:spcAft>
                <a:defRPr/>
              </a:pPr>
              <a:t>11</a:t>
            </a:fld>
            <a:endParaRPr lang="it-IT" sz="1200" dirty="0">
              <a:latin typeface="+mn-l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5372955A-D10E-4E40-B77B-3786C2B185C3}" type="slidenum">
              <a:rPr lang="it-IT"/>
              <a:pPr>
                <a:defRPr/>
              </a:pPr>
              <a:t>12</a:t>
            </a:fld>
            <a:endParaRPr lang="it-IT"/>
          </a:p>
        </p:txBody>
      </p:sp>
      <p:sp>
        <p:nvSpPr>
          <p:cNvPr id="26626" name="Titolo 1"/>
          <p:cNvSpPr>
            <a:spLocks noGrp="1"/>
          </p:cNvSpPr>
          <p:nvPr>
            <p:ph type="title"/>
          </p:nvPr>
        </p:nvSpPr>
        <p:spPr>
          <a:ln>
            <a:solidFill>
              <a:schemeClr val="accent1"/>
            </a:solidFill>
          </a:ln>
        </p:spPr>
        <p:txBody>
          <a:bodyPr/>
          <a:lstStyle/>
          <a:p>
            <a:pPr eaLnBrk="1" hangingPunct="1"/>
            <a:r>
              <a:rPr lang="it-IT" sz="3600"/>
              <a:t>Composizione e sottoscrizione  </a:t>
            </a:r>
            <a:br>
              <a:rPr lang="it-IT" sz="3600"/>
            </a:br>
            <a:r>
              <a:rPr lang="it-IT" sz="3600"/>
              <a:t>delle liste</a:t>
            </a:r>
          </a:p>
        </p:txBody>
      </p:sp>
      <p:sp>
        <p:nvSpPr>
          <p:cNvPr id="3" name="Segnaposto contenuto 2"/>
          <p:cNvSpPr>
            <a:spLocks noGrp="1"/>
          </p:cNvSpPr>
          <p:nvPr>
            <p:ph idx="1"/>
          </p:nvPr>
        </p:nvSpPr>
        <p:spPr>
          <a:ln>
            <a:solidFill>
              <a:schemeClr val="tx2"/>
            </a:solidFill>
          </a:ln>
        </p:spPr>
        <p:txBody>
          <a:bodyPr>
            <a:normAutofit/>
          </a:bodyPr>
          <a:lstStyle/>
          <a:p>
            <a:pPr marL="0" indent="0" algn="just" eaLnBrk="1" hangingPunct="1">
              <a:lnSpc>
                <a:spcPct val="80000"/>
              </a:lnSpc>
              <a:buFont typeface="Arial" charset="0"/>
              <a:buNone/>
            </a:pPr>
            <a:r>
              <a:rPr lang="it-IT" sz="2000" dirty="0"/>
              <a:t>Le </a:t>
            </a:r>
            <a:r>
              <a:rPr lang="it-IT" sz="2000" b="1" dirty="0"/>
              <a:t>candidature a Presidente della Provincia </a:t>
            </a:r>
            <a:r>
              <a:rPr lang="it-IT" sz="2000" dirty="0"/>
              <a:t>devono essere sottoscritte da almeno il </a:t>
            </a:r>
            <a:r>
              <a:rPr lang="it-IT" sz="2000" b="1" dirty="0"/>
              <a:t>15% degli aventi diritto al voto </a:t>
            </a:r>
            <a:r>
              <a:rPr lang="it-IT" sz="2000" dirty="0"/>
              <a:t>(es. 1000 aventi diritto al voto = almeno 150 sottoscrittori).  </a:t>
            </a:r>
          </a:p>
          <a:p>
            <a:pPr marL="0" indent="0" algn="just" eaLnBrk="1" hangingPunct="1">
              <a:lnSpc>
                <a:spcPct val="80000"/>
              </a:lnSpc>
              <a:buFont typeface="Arial" charset="0"/>
              <a:buNone/>
            </a:pPr>
            <a:endParaRPr lang="it-IT" sz="2000" dirty="0"/>
          </a:p>
          <a:p>
            <a:pPr marL="0" indent="0" algn="just" eaLnBrk="1" hangingPunct="1">
              <a:lnSpc>
                <a:spcPct val="80000"/>
              </a:lnSpc>
              <a:buFont typeface="Arial" charset="0"/>
              <a:buNone/>
            </a:pPr>
            <a:r>
              <a:rPr lang="it-IT" sz="2000" dirty="0"/>
              <a:t>Le </a:t>
            </a:r>
            <a:r>
              <a:rPr lang="it-IT" sz="2000" b="1" dirty="0"/>
              <a:t>liste dei candidati al consiglio provinciale </a:t>
            </a:r>
            <a:r>
              <a:rPr lang="it-IT" sz="2000" dirty="0"/>
              <a:t>devono essere composte da un numero di candidati non superiore al numero dei consiglieri da eleggere e non inferiore alla metà degli stessi (16 consiglieri: </a:t>
            </a:r>
            <a:r>
              <a:rPr lang="it-IT" sz="2000" dirty="0" err="1"/>
              <a:t>min</a:t>
            </a:r>
            <a:r>
              <a:rPr lang="it-IT" sz="2000" dirty="0"/>
              <a:t> 8 </a:t>
            </a:r>
            <a:r>
              <a:rPr lang="it-IT" sz="2000" dirty="0" err="1"/>
              <a:t>max</a:t>
            </a:r>
            <a:r>
              <a:rPr lang="it-IT" sz="2000" dirty="0"/>
              <a:t> 16; 12 consiglieri: min. 6 </a:t>
            </a:r>
            <a:r>
              <a:rPr lang="it-IT" sz="2000" dirty="0" err="1"/>
              <a:t>max</a:t>
            </a:r>
            <a:r>
              <a:rPr lang="it-IT" sz="2000" dirty="0"/>
              <a:t> 12;  10  consiglieri: </a:t>
            </a:r>
            <a:r>
              <a:rPr lang="it-IT" sz="2000" dirty="0" err="1"/>
              <a:t>min</a:t>
            </a:r>
            <a:r>
              <a:rPr lang="it-IT" sz="2000" dirty="0"/>
              <a:t> 5 </a:t>
            </a:r>
            <a:r>
              <a:rPr lang="it-IT" sz="2000" dirty="0" err="1"/>
              <a:t>max</a:t>
            </a:r>
            <a:r>
              <a:rPr lang="it-IT" sz="2000" dirty="0"/>
              <a:t> 10)</a:t>
            </a:r>
          </a:p>
          <a:p>
            <a:pPr marL="0" indent="0" algn="just" eaLnBrk="1" hangingPunct="1">
              <a:lnSpc>
                <a:spcPct val="80000"/>
              </a:lnSpc>
              <a:buFont typeface="Arial" charset="0"/>
              <a:buNone/>
            </a:pPr>
            <a:endParaRPr lang="it-IT" sz="2000" dirty="0"/>
          </a:p>
          <a:p>
            <a:pPr marL="0" indent="0" algn="just" eaLnBrk="1" hangingPunct="1">
              <a:lnSpc>
                <a:spcPct val="80000"/>
              </a:lnSpc>
              <a:buFont typeface="Arial" charset="0"/>
              <a:buNone/>
            </a:pPr>
            <a:r>
              <a:rPr lang="it-IT" sz="2000" dirty="0"/>
              <a:t>Le liste dei candidati al consiglio devono </a:t>
            </a:r>
            <a:r>
              <a:rPr lang="it-IT" sz="2000" b="1" dirty="0"/>
              <a:t>essere sottoscritte da almeno il 5% </a:t>
            </a:r>
            <a:r>
              <a:rPr lang="it-IT" sz="2000" dirty="0"/>
              <a:t>degli aventi diritto al voto.  (es. 1000 aventi diritto al voto =  almeno 50 sottoscrittori).</a:t>
            </a:r>
          </a:p>
          <a:p>
            <a:pPr marL="0" indent="0" algn="just" eaLnBrk="1" hangingPunct="1">
              <a:lnSpc>
                <a:spcPct val="80000"/>
              </a:lnSpc>
              <a:buFont typeface="Arial" charset="0"/>
              <a:buNone/>
            </a:pPr>
            <a:endParaRPr lang="it-IT" sz="2000" dirty="0"/>
          </a:p>
          <a:p>
            <a:pPr marL="0" indent="0" algn="just" eaLnBrk="1" hangingPunct="1">
              <a:lnSpc>
                <a:spcPct val="80000"/>
              </a:lnSpc>
              <a:buFont typeface="Arial" charset="0"/>
              <a:buNone/>
            </a:pPr>
            <a:r>
              <a:rPr lang="it-IT" sz="2000" dirty="0"/>
              <a:t>I  candidati non  possono sottoscrivere né le  liste, né le candidature.</a:t>
            </a:r>
          </a:p>
          <a:p>
            <a:pPr marL="0" indent="0" eaLnBrk="1" hangingPunct="1">
              <a:lnSpc>
                <a:spcPct val="80000"/>
              </a:lnSpc>
              <a:buFont typeface="Arial" charset="0"/>
              <a:buNone/>
            </a:pPr>
            <a:endParaRPr lang="it-IT" sz="1800" dirty="0"/>
          </a:p>
          <a:p>
            <a:pPr marL="0" indent="0" eaLnBrk="1" hangingPunct="1">
              <a:lnSpc>
                <a:spcPct val="80000"/>
              </a:lnSpc>
              <a:buFont typeface="Arial" charset="0"/>
              <a:buNone/>
            </a:pPr>
            <a:r>
              <a:rPr lang="it-IT" sz="900" i="1" dirty="0"/>
              <a:t>(Legge 56/14 commi 61, 70)</a:t>
            </a:r>
            <a:endParaRPr lang="it-IT" sz="1800" dirty="0"/>
          </a:p>
          <a:p>
            <a:pPr marL="0" indent="0" eaLnBrk="1" hangingPunct="1">
              <a:lnSpc>
                <a:spcPct val="80000"/>
              </a:lnSpc>
              <a:buFont typeface="Arial" charset="0"/>
              <a:buNone/>
            </a:pPr>
            <a:endParaRPr lang="it-IT" sz="1800" dirty="0"/>
          </a:p>
        </p:txBody>
      </p:sp>
      <p:pic>
        <p:nvPicPr>
          <p:cNvPr id="26628" name="Immagine 3"/>
          <p:cNvPicPr>
            <a:picLocks noChangeAspect="1"/>
          </p:cNvPicPr>
          <p:nvPr/>
        </p:nvPicPr>
        <p:blipFill>
          <a:blip r:embed="rId2"/>
          <a:srcRect/>
          <a:stretch>
            <a:fillRect/>
          </a:stretch>
        </p:blipFill>
        <p:spPr bwMode="auto">
          <a:xfrm>
            <a:off x="683568" y="404664"/>
            <a:ext cx="944562" cy="709613"/>
          </a:xfrm>
          <a:prstGeom prst="rect">
            <a:avLst/>
          </a:prstGeom>
          <a:noFill/>
          <a:ln w="9525">
            <a:noFill/>
            <a:miter lim="800000"/>
            <a:headEnd/>
            <a:tailEnd/>
          </a:ln>
        </p:spPr>
      </p:pic>
      <p:sp>
        <p:nvSpPr>
          <p:cNvPr id="2" name="Segnaposto numero diapositiva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E11F09D-796C-477E-BD01-9E640229B387}" type="slidenum">
              <a:rPr lang="it-IT" sz="1200">
                <a:latin typeface="+mn-lt"/>
              </a:rPr>
              <a:pPr algn="r" fontAlgn="auto">
                <a:spcBef>
                  <a:spcPts val="0"/>
                </a:spcBef>
                <a:spcAft>
                  <a:spcPts val="0"/>
                </a:spcAft>
                <a:defRPr/>
              </a:pPr>
              <a:t>12</a:t>
            </a:fld>
            <a:endParaRPr lang="it-IT" sz="1200" dirty="0">
              <a:latin typeface="+mn-l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5372955A-D10E-4E40-B77B-3786C2B185C3}" type="slidenum">
              <a:rPr lang="it-IT"/>
              <a:pPr>
                <a:defRPr/>
              </a:pPr>
              <a:t>13</a:t>
            </a:fld>
            <a:endParaRPr lang="it-IT"/>
          </a:p>
        </p:txBody>
      </p:sp>
      <p:sp>
        <p:nvSpPr>
          <p:cNvPr id="26626" name="Titolo 1"/>
          <p:cNvSpPr>
            <a:spLocks noGrp="1"/>
          </p:cNvSpPr>
          <p:nvPr>
            <p:ph type="title"/>
          </p:nvPr>
        </p:nvSpPr>
        <p:spPr>
          <a:ln>
            <a:solidFill>
              <a:schemeClr val="accent1"/>
            </a:solidFill>
          </a:ln>
        </p:spPr>
        <p:txBody>
          <a:bodyPr/>
          <a:lstStyle/>
          <a:p>
            <a:pPr eaLnBrk="1" hangingPunct="1"/>
            <a:r>
              <a:rPr lang="it-IT" sz="3600" dirty="0"/>
              <a:t>Obbligo alla parità di genere </a:t>
            </a:r>
            <a:br>
              <a:rPr lang="it-IT" sz="3600" dirty="0"/>
            </a:br>
            <a:r>
              <a:rPr lang="it-IT" sz="3600" dirty="0"/>
              <a:t>nelle liste dei Consigli provinciali</a:t>
            </a:r>
          </a:p>
        </p:txBody>
      </p:sp>
      <p:sp>
        <p:nvSpPr>
          <p:cNvPr id="3" name="Segnaposto contenuto 2"/>
          <p:cNvSpPr>
            <a:spLocks noGrp="1"/>
          </p:cNvSpPr>
          <p:nvPr>
            <p:ph idx="1"/>
          </p:nvPr>
        </p:nvSpPr>
        <p:spPr>
          <a:ln>
            <a:solidFill>
              <a:schemeClr val="tx2"/>
            </a:solidFill>
          </a:ln>
        </p:spPr>
        <p:txBody>
          <a:bodyPr>
            <a:normAutofit fontScale="85000" lnSpcReduction="20000"/>
          </a:bodyPr>
          <a:lstStyle/>
          <a:p>
            <a:pPr marL="0" indent="0" algn="just" eaLnBrk="1" hangingPunct="1">
              <a:lnSpc>
                <a:spcPct val="80000"/>
              </a:lnSpc>
              <a:buNone/>
            </a:pPr>
            <a:endParaRPr lang="it-IT" sz="2600" dirty="0"/>
          </a:p>
          <a:p>
            <a:pPr marL="0" indent="0" algn="just" eaLnBrk="1" hangingPunct="1">
              <a:lnSpc>
                <a:spcPct val="80000"/>
              </a:lnSpc>
              <a:buNone/>
            </a:pPr>
            <a:r>
              <a:rPr lang="it-IT" sz="2600" dirty="0"/>
              <a:t>Nelle </a:t>
            </a:r>
            <a:r>
              <a:rPr lang="it-IT" sz="2600" b="1" dirty="0"/>
              <a:t>liste dei candidati al consiglio provinciale nessuno dei due sessi può essere rappresentato in misura superiore al 60%</a:t>
            </a:r>
            <a:r>
              <a:rPr lang="it-IT" sz="2600" dirty="0"/>
              <a:t> del numero dei candidati, con arrotondamento all'unità superiore qualora il numero dei candidati del sesso meno rappresentato contenga una cifra decimale inferiore a 50 centesimi. </a:t>
            </a:r>
          </a:p>
          <a:p>
            <a:pPr marL="0" indent="0" algn="just" eaLnBrk="1" hangingPunct="1">
              <a:lnSpc>
                <a:spcPct val="80000"/>
              </a:lnSpc>
              <a:buNone/>
            </a:pPr>
            <a:endParaRPr lang="it-IT" sz="2600" dirty="0"/>
          </a:p>
          <a:p>
            <a:pPr marL="0" indent="0" algn="just" eaLnBrk="1" hangingPunct="1">
              <a:lnSpc>
                <a:spcPct val="80000"/>
              </a:lnSpc>
              <a:buNone/>
            </a:pPr>
            <a:r>
              <a:rPr lang="it-IT" sz="2600" dirty="0"/>
              <a:t>In caso contrario, </a:t>
            </a:r>
            <a:r>
              <a:rPr lang="it-IT" sz="2600" b="1" dirty="0"/>
              <a:t>l'ufficio elettorale riduce la lista</a:t>
            </a:r>
            <a:r>
              <a:rPr lang="it-IT" sz="2600" dirty="0"/>
              <a:t>, cancellando i nomi dei candidati appartenenti al sesso più rappresentato, procedendo dall'ultimo della lista, in modo da assicurare il rispetto della disposizione di cui al primo periodo. </a:t>
            </a:r>
          </a:p>
          <a:p>
            <a:pPr marL="0" indent="0" algn="just" eaLnBrk="1" hangingPunct="1">
              <a:lnSpc>
                <a:spcPct val="80000"/>
              </a:lnSpc>
              <a:buNone/>
            </a:pPr>
            <a:endParaRPr lang="it-IT" sz="2600" dirty="0"/>
          </a:p>
          <a:p>
            <a:pPr marL="0" indent="0" algn="just" eaLnBrk="1" hangingPunct="1">
              <a:lnSpc>
                <a:spcPct val="80000"/>
              </a:lnSpc>
              <a:buNone/>
            </a:pPr>
            <a:r>
              <a:rPr lang="it-IT" sz="2600" dirty="0"/>
              <a:t>La </a:t>
            </a:r>
            <a:r>
              <a:rPr lang="it-IT" sz="2600" b="1" dirty="0"/>
              <a:t>lista che, all'esito della cancellazione delle candidature eccedenti, contenga un numero di candidati inferiore a quello minimo prescritto dal comma 70 è inammissibile</a:t>
            </a:r>
            <a:r>
              <a:rPr lang="it-IT" b="1" dirty="0"/>
              <a:t>. </a:t>
            </a:r>
            <a:endParaRPr lang="it-IT" sz="2000" b="1" dirty="0"/>
          </a:p>
          <a:p>
            <a:pPr marL="0" indent="0" algn="just" eaLnBrk="1" hangingPunct="1">
              <a:lnSpc>
                <a:spcPct val="80000"/>
              </a:lnSpc>
              <a:buFont typeface="Arial" charset="0"/>
              <a:buNone/>
            </a:pPr>
            <a:endParaRPr lang="it-IT" sz="2000" dirty="0"/>
          </a:p>
          <a:p>
            <a:pPr marL="0" indent="0" eaLnBrk="1" hangingPunct="1">
              <a:lnSpc>
                <a:spcPct val="80000"/>
              </a:lnSpc>
              <a:buFont typeface="Arial" charset="0"/>
              <a:buNone/>
            </a:pPr>
            <a:endParaRPr lang="it-IT" sz="1800" dirty="0"/>
          </a:p>
          <a:p>
            <a:pPr marL="0" indent="0" eaLnBrk="1" hangingPunct="1">
              <a:lnSpc>
                <a:spcPct val="80000"/>
              </a:lnSpc>
              <a:buFont typeface="Arial" charset="0"/>
              <a:buNone/>
            </a:pPr>
            <a:endParaRPr lang="it-IT" sz="1800" dirty="0"/>
          </a:p>
          <a:p>
            <a:pPr marL="0" indent="0" eaLnBrk="1" hangingPunct="1">
              <a:lnSpc>
                <a:spcPct val="80000"/>
              </a:lnSpc>
              <a:buFont typeface="Arial" charset="0"/>
              <a:buNone/>
            </a:pPr>
            <a:endParaRPr lang="it-IT" sz="1800" dirty="0"/>
          </a:p>
          <a:p>
            <a:pPr marL="0" indent="0" eaLnBrk="1" hangingPunct="1">
              <a:lnSpc>
                <a:spcPct val="80000"/>
              </a:lnSpc>
              <a:buNone/>
            </a:pPr>
            <a:r>
              <a:rPr lang="it-IT" sz="900" i="1" dirty="0"/>
              <a:t>(Legge 56/14 commi 71, 72 - legge 23 novembre 2012, n. 215)</a:t>
            </a:r>
          </a:p>
          <a:p>
            <a:pPr marL="0" indent="0" eaLnBrk="1" hangingPunct="1">
              <a:lnSpc>
                <a:spcPct val="80000"/>
              </a:lnSpc>
              <a:buFont typeface="Arial" charset="0"/>
              <a:buNone/>
            </a:pPr>
            <a:endParaRPr lang="it-IT" sz="1800" dirty="0"/>
          </a:p>
        </p:txBody>
      </p:sp>
      <p:pic>
        <p:nvPicPr>
          <p:cNvPr id="26628" name="Immagine 3"/>
          <p:cNvPicPr>
            <a:picLocks noChangeAspect="1"/>
          </p:cNvPicPr>
          <p:nvPr/>
        </p:nvPicPr>
        <p:blipFill>
          <a:blip r:embed="rId2"/>
          <a:srcRect/>
          <a:stretch>
            <a:fillRect/>
          </a:stretch>
        </p:blipFill>
        <p:spPr bwMode="auto">
          <a:xfrm>
            <a:off x="683568" y="404664"/>
            <a:ext cx="944562" cy="709613"/>
          </a:xfrm>
          <a:prstGeom prst="rect">
            <a:avLst/>
          </a:prstGeom>
          <a:noFill/>
          <a:ln w="9525">
            <a:noFill/>
            <a:miter lim="800000"/>
            <a:headEnd/>
            <a:tailEnd/>
          </a:ln>
        </p:spPr>
      </p:pic>
      <p:sp>
        <p:nvSpPr>
          <p:cNvPr id="2" name="Segnaposto numero diapositiva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E11F09D-796C-477E-BD01-9E640229B387}" type="slidenum">
              <a:rPr lang="it-IT" sz="1200">
                <a:latin typeface="+mn-lt"/>
              </a:rPr>
              <a:pPr algn="r" fontAlgn="auto">
                <a:spcBef>
                  <a:spcPts val="0"/>
                </a:spcBef>
                <a:spcAft>
                  <a:spcPts val="0"/>
                </a:spcAft>
                <a:defRPr/>
              </a:pPr>
              <a:t>13</a:t>
            </a:fld>
            <a:endParaRPr lang="it-IT" sz="1200" dirty="0">
              <a:latin typeface="+mn-lt"/>
            </a:endParaRPr>
          </a:p>
        </p:txBody>
      </p:sp>
    </p:spTree>
    <p:extLst>
      <p:ext uri="{BB962C8B-B14F-4D97-AF65-F5344CB8AC3E}">
        <p14:creationId xmlns:p14="http://schemas.microsoft.com/office/powerpoint/2010/main" val="4253789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3EA50B3B-DA13-4FCF-8B8C-9070B5155942}" type="slidenum">
              <a:rPr lang="it-IT"/>
              <a:pPr>
                <a:defRPr/>
              </a:pPr>
              <a:t>14</a:t>
            </a:fld>
            <a:endParaRPr lang="it-IT"/>
          </a:p>
        </p:txBody>
      </p:sp>
      <p:sp>
        <p:nvSpPr>
          <p:cNvPr id="27650" name="Titolo 1"/>
          <p:cNvSpPr>
            <a:spLocks noGrp="1"/>
          </p:cNvSpPr>
          <p:nvPr>
            <p:ph type="title"/>
          </p:nvPr>
        </p:nvSpPr>
        <p:spPr>
          <a:ln>
            <a:solidFill>
              <a:schemeClr val="accent1"/>
            </a:solidFill>
          </a:ln>
        </p:spPr>
        <p:txBody>
          <a:bodyPr/>
          <a:lstStyle/>
          <a:p>
            <a:pPr eaLnBrk="1" hangingPunct="1"/>
            <a:r>
              <a:rPr lang="it-IT" sz="3600"/>
              <a:t>Documentazione a corredo </a:t>
            </a:r>
            <a:br>
              <a:rPr lang="it-IT" sz="3600"/>
            </a:br>
            <a:r>
              <a:rPr lang="it-IT" sz="3600"/>
              <a:t>delle  liste</a:t>
            </a:r>
          </a:p>
        </p:txBody>
      </p:sp>
      <p:sp>
        <p:nvSpPr>
          <p:cNvPr id="3" name="Segnaposto contenuto 2"/>
          <p:cNvSpPr>
            <a:spLocks noGrp="1"/>
          </p:cNvSpPr>
          <p:nvPr>
            <p:ph idx="1"/>
          </p:nvPr>
        </p:nvSpPr>
        <p:spPr>
          <a:ln>
            <a:solidFill>
              <a:schemeClr val="accent1"/>
            </a:solidFill>
          </a:ln>
        </p:spPr>
        <p:txBody>
          <a:bodyPr rtlCol="0">
            <a:normAutofit fontScale="62500" lnSpcReduction="20000"/>
          </a:bodyPr>
          <a:lstStyle/>
          <a:p>
            <a:pPr marL="0" indent="0" algn="just" eaLnBrk="1" fontAlgn="auto" hangingPunct="1">
              <a:spcAft>
                <a:spcPts val="0"/>
              </a:spcAft>
              <a:buFont typeface="Arial" pitchFamily="34" charset="0"/>
              <a:buNone/>
              <a:defRPr/>
            </a:pPr>
            <a:r>
              <a:rPr lang="it-IT" dirty="0"/>
              <a:t>All’atto della presentazione, le liste dei candidati e  delle  candidature -  da  produrre su  moduli  a  forma  libera -  devono essere accompagnate da: </a:t>
            </a:r>
          </a:p>
          <a:p>
            <a:pPr marL="0" indent="0" algn="just" eaLnBrk="1" fontAlgn="auto" hangingPunct="1">
              <a:spcAft>
                <a:spcPts val="0"/>
              </a:spcAft>
              <a:buFont typeface="Arial" pitchFamily="34" charset="0"/>
              <a:buNone/>
              <a:defRPr/>
            </a:pPr>
            <a:endParaRPr lang="it-IT" dirty="0"/>
          </a:p>
          <a:p>
            <a:pPr algn="just" eaLnBrk="1" fontAlgn="auto" hangingPunct="1">
              <a:spcAft>
                <a:spcPts val="0"/>
              </a:spcAft>
              <a:buFont typeface="Arial" pitchFamily="34" charset="0"/>
              <a:buChar char="•"/>
              <a:defRPr/>
            </a:pPr>
            <a:r>
              <a:rPr lang="it-IT" dirty="0"/>
              <a:t>elenco delle sottoscrizioni;</a:t>
            </a:r>
          </a:p>
          <a:p>
            <a:pPr eaLnBrk="1" fontAlgn="auto" hangingPunct="1">
              <a:spcAft>
                <a:spcPts val="0"/>
              </a:spcAft>
              <a:buFont typeface="Arial" pitchFamily="34" charset="0"/>
              <a:buChar char="•"/>
              <a:defRPr/>
            </a:pPr>
            <a:endParaRPr lang="it-IT" dirty="0"/>
          </a:p>
          <a:p>
            <a:pPr algn="just" eaLnBrk="1" fontAlgn="auto" hangingPunct="1">
              <a:spcAft>
                <a:spcPts val="0"/>
              </a:spcAft>
              <a:buFont typeface="Arial" pitchFamily="34" charset="0"/>
              <a:buChar char="•"/>
              <a:defRPr/>
            </a:pPr>
            <a:r>
              <a:rPr lang="it-IT" dirty="0"/>
              <a:t>dichiarazione  di accettazione  della  candidatura;</a:t>
            </a:r>
          </a:p>
          <a:p>
            <a:pPr eaLnBrk="1" fontAlgn="auto" hangingPunct="1">
              <a:spcAft>
                <a:spcPts val="0"/>
              </a:spcAft>
              <a:buFont typeface="Arial" pitchFamily="34" charset="0"/>
              <a:buChar char="•"/>
              <a:defRPr/>
            </a:pPr>
            <a:endParaRPr lang="it-IT" dirty="0"/>
          </a:p>
          <a:p>
            <a:pPr algn="just" eaLnBrk="1" fontAlgn="auto" hangingPunct="1">
              <a:spcAft>
                <a:spcPts val="0"/>
              </a:spcAft>
              <a:buFont typeface="Arial" pitchFamily="34" charset="0"/>
              <a:buChar char="•"/>
              <a:defRPr/>
            </a:pPr>
            <a:r>
              <a:rPr lang="it-IT" dirty="0"/>
              <a:t>contrassegno  di  forma  circolare in cui possono essere  contenuti  anche  in forma  composita simboli di partiti o  gruppi  politici rappresentati nel  parlamento europeo o nazionale o nel consiglio regionale della regione del cui ambito territoriale fa parte la provincia.  A tale scopo è necessario presentare l’autorizzazione  all’uso da  parte  del presidente o  segretario o legale  rappresentante a  livello nazionale o regionale  o provinciale del partito o gruppo politico in questione, autenticata  (ai  sensi dell’art. 14 L. 53/90). </a:t>
            </a:r>
          </a:p>
          <a:p>
            <a:pPr eaLnBrk="1" fontAlgn="auto" hangingPunct="1">
              <a:spcAft>
                <a:spcPts val="0"/>
              </a:spcAft>
              <a:buFont typeface="Arial" pitchFamily="34" charset="0"/>
              <a:buChar char="•"/>
              <a:defRPr/>
            </a:pPr>
            <a:endParaRPr lang="it-IT" dirty="0"/>
          </a:p>
          <a:p>
            <a:pPr eaLnBrk="1" fontAlgn="auto" hangingPunct="1">
              <a:spcAft>
                <a:spcPts val="0"/>
              </a:spcAft>
              <a:buFont typeface="Arial" pitchFamily="34" charset="0"/>
              <a:buChar char="•"/>
              <a:defRPr/>
            </a:pPr>
            <a:endParaRPr lang="it-IT" dirty="0"/>
          </a:p>
        </p:txBody>
      </p:sp>
      <p:pic>
        <p:nvPicPr>
          <p:cNvPr id="27652" name="Immagine 3"/>
          <p:cNvPicPr>
            <a:picLocks noChangeAspect="1"/>
          </p:cNvPicPr>
          <p:nvPr/>
        </p:nvPicPr>
        <p:blipFill>
          <a:blip r:embed="rId2"/>
          <a:srcRect/>
          <a:stretch>
            <a:fillRect/>
          </a:stretch>
        </p:blipFill>
        <p:spPr bwMode="auto">
          <a:xfrm>
            <a:off x="539552" y="476672"/>
            <a:ext cx="1055688" cy="792163"/>
          </a:xfrm>
          <a:prstGeom prst="rect">
            <a:avLst/>
          </a:prstGeom>
          <a:noFill/>
          <a:ln w="9525">
            <a:noFill/>
            <a:miter lim="800000"/>
            <a:headEnd/>
            <a:tailEnd/>
          </a:ln>
        </p:spPr>
      </p:pic>
      <p:sp>
        <p:nvSpPr>
          <p:cNvPr id="2" name="Segnaposto numero diapositiva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259A73D6-0B1E-43C0-A863-04741484BECA}" type="slidenum">
              <a:rPr lang="it-IT" sz="1200">
                <a:latin typeface="+mn-lt"/>
              </a:rPr>
              <a:pPr algn="r" fontAlgn="auto">
                <a:spcBef>
                  <a:spcPts val="0"/>
                </a:spcBef>
                <a:spcAft>
                  <a:spcPts val="0"/>
                </a:spcAft>
                <a:defRPr/>
              </a:pPr>
              <a:t>14</a:t>
            </a:fld>
            <a:endParaRPr lang="it-IT" sz="1200" dirty="0">
              <a:latin typeface="+mn-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8C68685F-E417-4134-843A-B1D10A71AF33}" type="slidenum">
              <a:rPr lang="it-IT"/>
              <a:pPr>
                <a:defRPr/>
              </a:pPr>
              <a:t>15</a:t>
            </a:fld>
            <a:endParaRPr lang="it-IT"/>
          </a:p>
        </p:txBody>
      </p:sp>
      <p:sp>
        <p:nvSpPr>
          <p:cNvPr id="28674" name="Titolo 1"/>
          <p:cNvSpPr>
            <a:spLocks noGrp="1"/>
          </p:cNvSpPr>
          <p:nvPr>
            <p:ph type="title"/>
          </p:nvPr>
        </p:nvSpPr>
        <p:spPr>
          <a:ln>
            <a:solidFill>
              <a:schemeClr val="accent1"/>
            </a:solidFill>
          </a:ln>
        </p:spPr>
        <p:txBody>
          <a:bodyPr/>
          <a:lstStyle/>
          <a:p>
            <a:pPr eaLnBrk="1" hangingPunct="1"/>
            <a:r>
              <a:rPr lang="it-IT" sz="3600"/>
              <a:t>Esame e validazione delle liste</a:t>
            </a:r>
          </a:p>
        </p:txBody>
      </p:sp>
      <p:sp>
        <p:nvSpPr>
          <p:cNvPr id="3" name="Segnaposto contenuto 2"/>
          <p:cNvSpPr>
            <a:spLocks noGrp="1"/>
          </p:cNvSpPr>
          <p:nvPr>
            <p:ph idx="1"/>
          </p:nvPr>
        </p:nvSpPr>
        <p:spPr>
          <a:ln>
            <a:solidFill>
              <a:schemeClr val="tx2"/>
            </a:solidFill>
          </a:ln>
        </p:spPr>
        <p:txBody>
          <a:bodyPr>
            <a:noAutofit/>
          </a:bodyPr>
          <a:lstStyle/>
          <a:p>
            <a:pPr marL="0" indent="0" algn="just" eaLnBrk="1" hangingPunct="1">
              <a:spcBef>
                <a:spcPct val="0"/>
              </a:spcBef>
              <a:buFont typeface="Arial" charset="0"/>
              <a:buNone/>
            </a:pPr>
            <a:r>
              <a:rPr lang="it-IT" sz="2000" b="1" u="sng" dirty="0"/>
              <a:t>TRA IL 10 E IL 14 SETTEMBRE 2024 </a:t>
            </a:r>
            <a:r>
              <a:rPr lang="it-IT" sz="2000" dirty="0"/>
              <a:t>(dal </a:t>
            </a:r>
            <a:r>
              <a:rPr lang="it-IT" sz="2000" b="1" dirty="0"/>
              <a:t>diciannovesimo giorno al quindicesimo giorno antecedenti le votazioni) </a:t>
            </a:r>
            <a:r>
              <a:rPr lang="it-IT" sz="2000" dirty="0"/>
              <a:t>l’Ufficio elettorale </a:t>
            </a:r>
            <a:r>
              <a:rPr lang="it-IT" sz="2000" b="1" dirty="0"/>
              <a:t>esamina</a:t>
            </a:r>
            <a:r>
              <a:rPr lang="it-IT" sz="2000" dirty="0"/>
              <a:t> le candidature a Presidente e le liste di candidati al Consiglio provinciale e </a:t>
            </a:r>
            <a:r>
              <a:rPr lang="it-IT" sz="2000" b="1" dirty="0"/>
              <a:t>ricusa</a:t>
            </a:r>
            <a:r>
              <a:rPr lang="it-IT" sz="2000" dirty="0"/>
              <a:t> eventuali liste che non rispettino i </a:t>
            </a:r>
            <a:r>
              <a:rPr lang="it-IT" sz="2000" b="1" dirty="0"/>
              <a:t>criteri</a:t>
            </a:r>
            <a:r>
              <a:rPr lang="it-IT" sz="2000" dirty="0"/>
              <a:t> stabiliti dalla legge (es. liste presentate </a:t>
            </a:r>
            <a:r>
              <a:rPr lang="it-IT" sz="2000" b="1" dirty="0"/>
              <a:t>oltre termine</a:t>
            </a:r>
            <a:r>
              <a:rPr lang="it-IT" sz="2000" dirty="0"/>
              <a:t>, simboli </a:t>
            </a:r>
            <a:r>
              <a:rPr lang="it-IT" sz="2000" b="1" dirty="0"/>
              <a:t>non idonei, </a:t>
            </a:r>
            <a:r>
              <a:rPr lang="it-IT" sz="2000" dirty="0"/>
              <a:t>firme </a:t>
            </a:r>
            <a:r>
              <a:rPr lang="it-IT" sz="2000" b="1" dirty="0"/>
              <a:t>non valide o non sufficien</a:t>
            </a:r>
            <a:r>
              <a:rPr lang="it-IT" sz="2000" dirty="0"/>
              <a:t>ti, numero di candidati </a:t>
            </a:r>
            <a:r>
              <a:rPr lang="it-IT" sz="2000" b="1" dirty="0"/>
              <a:t>non sufficiente</a:t>
            </a:r>
            <a:r>
              <a:rPr lang="it-IT" sz="2000" dirty="0"/>
              <a:t>, candidati </a:t>
            </a:r>
            <a:r>
              <a:rPr lang="it-IT" sz="2000" b="1" dirty="0"/>
              <a:t>privi di requisiti </a:t>
            </a:r>
            <a:r>
              <a:rPr lang="it-IT" sz="2000" dirty="0"/>
              <a:t>o </a:t>
            </a:r>
            <a:r>
              <a:rPr lang="it-IT" sz="2000" b="1" dirty="0"/>
              <a:t>non conformi </a:t>
            </a:r>
            <a:r>
              <a:rPr lang="it-IT" sz="2000" dirty="0"/>
              <a:t>all’elettorato passivo previsto: sindaci, consiglieri comunali). </a:t>
            </a:r>
          </a:p>
          <a:p>
            <a:pPr marL="0" indent="0" algn="just" eaLnBrk="1" hangingPunct="1">
              <a:lnSpc>
                <a:spcPct val="80000"/>
              </a:lnSpc>
              <a:buFont typeface="Arial" charset="0"/>
              <a:buNone/>
            </a:pPr>
            <a:endParaRPr lang="it-IT" sz="1800" dirty="0"/>
          </a:p>
          <a:p>
            <a:pPr marL="0" indent="0" algn="just" eaLnBrk="1" hangingPunct="1">
              <a:spcBef>
                <a:spcPct val="0"/>
              </a:spcBef>
              <a:buFont typeface="Arial" charset="0"/>
              <a:buNone/>
            </a:pPr>
            <a:r>
              <a:rPr lang="it-IT" sz="2000" b="1" u="sng" dirty="0"/>
              <a:t>ENTRO IL 21 SETTEMBRE 2024 </a:t>
            </a:r>
            <a:r>
              <a:rPr lang="it-IT" sz="2000" b="1" dirty="0"/>
              <a:t>(8 giorni prima della votazione) le liste definitive </a:t>
            </a:r>
            <a:r>
              <a:rPr lang="it-IT" sz="2000" dirty="0"/>
              <a:t>di candidati al consiglio provinciale e dei candidati a Presidente di Provincia sono pubblicate nel sito internet della Provincia.</a:t>
            </a:r>
          </a:p>
        </p:txBody>
      </p:sp>
      <p:pic>
        <p:nvPicPr>
          <p:cNvPr id="28676" name="Immagine 3"/>
          <p:cNvPicPr>
            <a:picLocks noChangeAspect="1"/>
          </p:cNvPicPr>
          <p:nvPr/>
        </p:nvPicPr>
        <p:blipFill>
          <a:blip r:embed="rId2"/>
          <a:srcRect/>
          <a:stretch>
            <a:fillRect/>
          </a:stretch>
        </p:blipFill>
        <p:spPr bwMode="auto">
          <a:xfrm>
            <a:off x="611560" y="476249"/>
            <a:ext cx="942975" cy="709613"/>
          </a:xfrm>
          <a:prstGeom prst="rect">
            <a:avLst/>
          </a:prstGeom>
          <a:noFill/>
          <a:ln w="9525">
            <a:noFill/>
            <a:miter lim="800000"/>
            <a:headEnd/>
            <a:tailEnd/>
          </a:ln>
        </p:spPr>
      </p:pic>
      <p:sp>
        <p:nvSpPr>
          <p:cNvPr id="2" name="Segnaposto numero diapositiva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F72B1F8B-9E01-425F-9AEA-779F90719768}" type="slidenum">
              <a:rPr lang="it-IT" sz="1200">
                <a:solidFill>
                  <a:schemeClr val="tx1">
                    <a:tint val="75000"/>
                  </a:schemeClr>
                </a:solidFill>
                <a:latin typeface="+mn-lt"/>
              </a:rPr>
              <a:pPr algn="r" fontAlgn="auto">
                <a:spcBef>
                  <a:spcPts val="0"/>
                </a:spcBef>
                <a:spcAft>
                  <a:spcPts val="0"/>
                </a:spcAft>
                <a:defRPr/>
              </a:pPr>
              <a:t>15</a:t>
            </a:fld>
            <a:endParaRPr lang="it-IT" sz="1200" dirty="0">
              <a:solidFill>
                <a:schemeClr val="tx1">
                  <a:tint val="75000"/>
                </a:schemeClr>
              </a:solidFill>
              <a:latin typeface="+mn-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5245509F-0BF4-4759-93B8-2763E9286CA2}" type="slidenum">
              <a:rPr lang="it-IT"/>
              <a:pPr>
                <a:defRPr/>
              </a:pPr>
              <a:t>16</a:t>
            </a:fld>
            <a:endParaRPr lang="it-IT"/>
          </a:p>
        </p:txBody>
      </p:sp>
      <p:sp>
        <p:nvSpPr>
          <p:cNvPr id="29698" name="Titolo 1"/>
          <p:cNvSpPr>
            <a:spLocks noGrp="1"/>
          </p:cNvSpPr>
          <p:nvPr>
            <p:ph type="title"/>
          </p:nvPr>
        </p:nvSpPr>
        <p:spPr>
          <a:ln>
            <a:solidFill>
              <a:schemeClr val="accent1"/>
            </a:solidFill>
          </a:ln>
        </p:spPr>
        <p:txBody>
          <a:bodyPr/>
          <a:lstStyle/>
          <a:p>
            <a:pPr eaLnBrk="1" hangingPunct="1"/>
            <a:r>
              <a:rPr lang="it-IT"/>
              <a:t>La ponderazione dei voti</a:t>
            </a:r>
          </a:p>
        </p:txBody>
      </p:sp>
      <p:sp>
        <p:nvSpPr>
          <p:cNvPr id="3" name="Segnaposto contenuto 2"/>
          <p:cNvSpPr>
            <a:spLocks noGrp="1"/>
          </p:cNvSpPr>
          <p:nvPr>
            <p:ph idx="1"/>
          </p:nvPr>
        </p:nvSpPr>
        <p:spPr>
          <a:xfrm>
            <a:off x="500063" y="1571625"/>
            <a:ext cx="8229600" cy="4525963"/>
          </a:xfrm>
          <a:ln>
            <a:solidFill>
              <a:schemeClr val="tx2"/>
            </a:solidFill>
          </a:ln>
        </p:spPr>
        <p:txBody>
          <a:bodyPr rtlCol="0">
            <a:normAutofit fontScale="40000" lnSpcReduction="20000"/>
          </a:bodyPr>
          <a:lstStyle/>
          <a:p>
            <a:pPr marL="0" indent="0" algn="just" eaLnBrk="1" fontAlgn="auto" hangingPunct="1">
              <a:spcAft>
                <a:spcPts val="0"/>
              </a:spcAft>
              <a:buFont typeface="Arial" pitchFamily="34" charset="0"/>
              <a:buNone/>
              <a:defRPr/>
            </a:pPr>
            <a:r>
              <a:rPr lang="it-IT" sz="4200" dirty="0"/>
              <a:t>L’ufficio elettorale è tenuto a calcolare </a:t>
            </a:r>
            <a:r>
              <a:rPr lang="it-IT" sz="4200" b="1" dirty="0"/>
              <a:t>l’indice di ponderazione del voto </a:t>
            </a:r>
            <a:r>
              <a:rPr lang="it-IT" sz="4200" dirty="0"/>
              <a:t>degli elettori dei comuni di ciascuna fascia demografica, secondo quanto disposto dall’allegato A della legge 56/2014:</a:t>
            </a:r>
          </a:p>
          <a:p>
            <a:pPr marL="0" indent="0" algn="just" eaLnBrk="1" fontAlgn="auto" hangingPunct="1">
              <a:spcAft>
                <a:spcPts val="0"/>
              </a:spcAft>
              <a:buFont typeface="Arial" pitchFamily="34" charset="0"/>
              <a:buNone/>
              <a:defRPr/>
            </a:pPr>
            <a:endParaRPr lang="it-IT" sz="4200" dirty="0"/>
          </a:p>
          <a:p>
            <a:pPr marL="0" indent="0" algn="just" eaLnBrk="1" fontAlgn="auto" hangingPunct="1">
              <a:spcAft>
                <a:spcPts val="0"/>
              </a:spcAft>
              <a:buFont typeface="Arial" pitchFamily="34" charset="0"/>
              <a:buChar char="•"/>
              <a:defRPr/>
            </a:pPr>
            <a:r>
              <a:rPr lang="it-IT" sz="4200" dirty="0"/>
              <a:t> Fascia A: comuni inferiori a 3.000 abitanti;</a:t>
            </a:r>
          </a:p>
          <a:p>
            <a:pPr marL="0" indent="0" algn="just" eaLnBrk="1" fontAlgn="auto" hangingPunct="1">
              <a:spcAft>
                <a:spcPts val="0"/>
              </a:spcAft>
              <a:buFont typeface="Arial" pitchFamily="34" charset="0"/>
              <a:buChar char="•"/>
              <a:defRPr/>
            </a:pPr>
            <a:r>
              <a:rPr lang="it-IT" sz="4200" dirty="0"/>
              <a:t> Fascia B: comuni da 3.000 a 5.000 abitanti;</a:t>
            </a:r>
          </a:p>
          <a:p>
            <a:pPr marL="0" indent="0" algn="just" eaLnBrk="1" fontAlgn="auto" hangingPunct="1">
              <a:spcAft>
                <a:spcPts val="0"/>
              </a:spcAft>
              <a:buFont typeface="Arial" pitchFamily="34" charset="0"/>
              <a:buChar char="•"/>
              <a:defRPr/>
            </a:pPr>
            <a:r>
              <a:rPr lang="it-IT" sz="4200" dirty="0"/>
              <a:t> Fascia C: comuni da 5.000 a 10.000 abitanti;</a:t>
            </a:r>
          </a:p>
          <a:p>
            <a:pPr marL="0" indent="0" algn="just" eaLnBrk="1" fontAlgn="auto" hangingPunct="1">
              <a:spcAft>
                <a:spcPts val="0"/>
              </a:spcAft>
              <a:buFont typeface="Arial" pitchFamily="34" charset="0"/>
              <a:buChar char="•"/>
              <a:defRPr/>
            </a:pPr>
            <a:r>
              <a:rPr lang="it-IT" sz="4200" dirty="0"/>
              <a:t> Fascia D: comuni da 10.000 a 30.000 abitanti;</a:t>
            </a:r>
          </a:p>
          <a:p>
            <a:pPr marL="0" indent="0" algn="just" eaLnBrk="1" fontAlgn="auto" hangingPunct="1">
              <a:spcAft>
                <a:spcPts val="0"/>
              </a:spcAft>
              <a:buFont typeface="Arial" pitchFamily="34" charset="0"/>
              <a:buChar char="•"/>
              <a:defRPr/>
            </a:pPr>
            <a:r>
              <a:rPr lang="it-IT" sz="4200" dirty="0"/>
              <a:t> Fascia E: comuni da 30.000 a 100.000 abitanti;</a:t>
            </a:r>
          </a:p>
          <a:p>
            <a:pPr marL="0" indent="0" algn="just" eaLnBrk="1" fontAlgn="auto" hangingPunct="1">
              <a:spcAft>
                <a:spcPts val="0"/>
              </a:spcAft>
              <a:buFont typeface="Arial" pitchFamily="34" charset="0"/>
              <a:buChar char="•"/>
              <a:defRPr/>
            </a:pPr>
            <a:r>
              <a:rPr lang="it-IT" sz="4200" dirty="0"/>
              <a:t> Fascia F: comuni ad 100.000 a 250.000 abitanti;</a:t>
            </a:r>
          </a:p>
          <a:p>
            <a:pPr marL="0" indent="0" algn="just" eaLnBrk="1" fontAlgn="auto" hangingPunct="1">
              <a:spcAft>
                <a:spcPts val="0"/>
              </a:spcAft>
              <a:buFont typeface="Arial" pitchFamily="34" charset="0"/>
              <a:buChar char="•"/>
              <a:defRPr/>
            </a:pPr>
            <a:r>
              <a:rPr lang="it-IT" sz="4200" dirty="0"/>
              <a:t> Fascia G: comuni da 250.000 a 500.000 abitanti;</a:t>
            </a:r>
          </a:p>
          <a:p>
            <a:pPr marL="0" indent="0" algn="just" eaLnBrk="1" fontAlgn="auto" hangingPunct="1">
              <a:spcAft>
                <a:spcPts val="0"/>
              </a:spcAft>
              <a:buFont typeface="Arial" pitchFamily="34" charset="0"/>
              <a:buChar char="•"/>
              <a:defRPr/>
            </a:pPr>
            <a:r>
              <a:rPr lang="it-IT" sz="4200" dirty="0"/>
              <a:t> Fascia H: comuni da 500.000 a 1.000.000 abitanti;</a:t>
            </a:r>
          </a:p>
          <a:p>
            <a:pPr marL="0" indent="0" algn="just" eaLnBrk="1" fontAlgn="auto" hangingPunct="1">
              <a:spcAft>
                <a:spcPts val="0"/>
              </a:spcAft>
              <a:buFont typeface="Arial" pitchFamily="34" charset="0"/>
              <a:buChar char="•"/>
              <a:defRPr/>
            </a:pPr>
            <a:r>
              <a:rPr lang="it-IT" sz="4200" dirty="0"/>
              <a:t> Fascia I: comuni superiori a 1.000.000 abitanti.</a:t>
            </a:r>
          </a:p>
          <a:p>
            <a:pPr marL="0" indent="0" algn="just" eaLnBrk="1" fontAlgn="auto" hangingPunct="1">
              <a:spcAft>
                <a:spcPts val="0"/>
              </a:spcAft>
              <a:buFont typeface="Arial" pitchFamily="34" charset="0"/>
              <a:buNone/>
              <a:defRPr/>
            </a:pPr>
            <a:endParaRPr lang="it-IT" dirty="0"/>
          </a:p>
          <a:p>
            <a:pPr marL="0" indent="0" algn="just" eaLnBrk="1" fontAlgn="auto" hangingPunct="1">
              <a:spcAft>
                <a:spcPts val="0"/>
              </a:spcAft>
              <a:buFont typeface="Arial" pitchFamily="34" charset="0"/>
              <a:buNone/>
              <a:defRPr/>
            </a:pPr>
            <a:endParaRPr lang="it-IT" dirty="0"/>
          </a:p>
          <a:p>
            <a:pPr marL="0" indent="0" algn="just" eaLnBrk="1" fontAlgn="auto" hangingPunct="1">
              <a:spcAft>
                <a:spcPts val="0"/>
              </a:spcAft>
              <a:buFont typeface="Arial" pitchFamily="34" charset="0"/>
              <a:buNone/>
              <a:defRPr/>
            </a:pPr>
            <a:endParaRPr lang="it-IT" dirty="0"/>
          </a:p>
          <a:p>
            <a:pPr marL="0" indent="0" eaLnBrk="1" fontAlgn="auto" hangingPunct="1">
              <a:spcAft>
                <a:spcPts val="0"/>
              </a:spcAft>
              <a:buFont typeface="Arial" pitchFamily="34" charset="0"/>
              <a:buNone/>
              <a:defRPr/>
            </a:pPr>
            <a:r>
              <a:rPr lang="it-IT" sz="3000" i="1" dirty="0">
                <a:latin typeface="+mj-lt"/>
              </a:rPr>
              <a:t>(Legge 56/14 commi 63, 75, 76 ) </a:t>
            </a:r>
          </a:p>
          <a:p>
            <a:pPr marL="0" indent="0" eaLnBrk="1" fontAlgn="auto" hangingPunct="1">
              <a:spcAft>
                <a:spcPts val="0"/>
              </a:spcAft>
              <a:buFont typeface="Arial" pitchFamily="34" charset="0"/>
              <a:buNone/>
              <a:defRPr/>
            </a:pPr>
            <a:r>
              <a:rPr lang="it-IT" sz="3000" i="1" dirty="0">
                <a:latin typeface="+mj-lt"/>
              </a:rPr>
              <a:t>NB </a:t>
            </a:r>
            <a:r>
              <a:rPr lang="it-IT" sz="3000" i="1" dirty="0">
                <a:latin typeface="+mj-lt"/>
                <a:cs typeface="Calibri" panose="020F0502020204030204" pitchFamily="34" charset="0"/>
              </a:rPr>
              <a:t>: </a:t>
            </a:r>
            <a:r>
              <a:rPr lang="it-IT" sz="3000" i="1" dirty="0">
                <a:effectLst/>
                <a:latin typeface="+mj-lt"/>
                <a:ea typeface="Calibri" panose="020F0502020204030204" pitchFamily="34" charset="0"/>
                <a:cs typeface="Calibri" panose="020F0502020204030204" pitchFamily="34" charset="0"/>
              </a:rPr>
              <a:t>Si fa riferimento alla “popolazione legale” come determinata dall’ultimo censimento ufficiale (art. 37, comma 4, del D. Lgs. 267/2000)</a:t>
            </a:r>
            <a:endParaRPr lang="it-IT" sz="3000" i="1" dirty="0">
              <a:latin typeface="+mj-lt"/>
            </a:endParaRPr>
          </a:p>
          <a:p>
            <a:pPr marL="0" indent="0" eaLnBrk="1" fontAlgn="auto" hangingPunct="1">
              <a:spcAft>
                <a:spcPts val="0"/>
              </a:spcAft>
              <a:buFont typeface="Arial" pitchFamily="34" charset="0"/>
              <a:buNone/>
              <a:defRPr/>
            </a:pPr>
            <a:endParaRPr lang="it-IT" u="sng" dirty="0"/>
          </a:p>
          <a:p>
            <a:pPr marL="0" indent="0" eaLnBrk="1" fontAlgn="auto" hangingPunct="1">
              <a:spcAft>
                <a:spcPts val="0"/>
              </a:spcAft>
              <a:buFont typeface="Arial" pitchFamily="34" charset="0"/>
              <a:buNone/>
              <a:defRPr/>
            </a:pPr>
            <a:endParaRPr lang="it-IT" dirty="0"/>
          </a:p>
          <a:p>
            <a:pPr eaLnBrk="1" fontAlgn="auto" hangingPunct="1">
              <a:spcAft>
                <a:spcPts val="0"/>
              </a:spcAft>
              <a:buFont typeface="Arial" pitchFamily="34" charset="0"/>
              <a:buChar char="•"/>
              <a:defRPr/>
            </a:pPr>
            <a:endParaRPr lang="it-IT" dirty="0"/>
          </a:p>
        </p:txBody>
      </p:sp>
      <p:pic>
        <p:nvPicPr>
          <p:cNvPr id="29700" name="Immagine 3"/>
          <p:cNvPicPr>
            <a:picLocks noChangeAspect="1"/>
          </p:cNvPicPr>
          <p:nvPr/>
        </p:nvPicPr>
        <p:blipFill>
          <a:blip r:embed="rId2"/>
          <a:srcRect/>
          <a:stretch>
            <a:fillRect/>
          </a:stretch>
        </p:blipFill>
        <p:spPr bwMode="auto">
          <a:xfrm>
            <a:off x="683568" y="476249"/>
            <a:ext cx="944562" cy="709613"/>
          </a:xfrm>
          <a:prstGeom prst="rect">
            <a:avLst/>
          </a:prstGeom>
          <a:noFill/>
          <a:ln w="9525">
            <a:noFill/>
            <a:miter lim="800000"/>
            <a:headEnd/>
            <a:tailEnd/>
          </a:ln>
        </p:spPr>
      </p:pic>
      <p:sp>
        <p:nvSpPr>
          <p:cNvPr id="2" name="Segnaposto numero diapositiva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149D609-3F3D-4090-8FCB-8622A1E942F2}" type="slidenum">
              <a:rPr lang="it-IT" sz="1200">
                <a:latin typeface="+mn-lt"/>
              </a:rPr>
              <a:pPr algn="r" fontAlgn="auto">
                <a:spcBef>
                  <a:spcPts val="0"/>
                </a:spcBef>
                <a:spcAft>
                  <a:spcPts val="0"/>
                </a:spcAft>
                <a:defRPr/>
              </a:pPr>
              <a:t>16</a:t>
            </a:fld>
            <a:endParaRPr lang="it-IT" sz="1200" dirty="0">
              <a:latin typeface="+mn-l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egnaposto numero diapositiva 5"/>
          <p:cNvSpPr>
            <a:spLocks noGrp="1"/>
          </p:cNvSpPr>
          <p:nvPr>
            <p:ph type="sldNum" sz="quarter" idx="12"/>
          </p:nvPr>
        </p:nvSpPr>
        <p:spPr/>
        <p:txBody>
          <a:bodyPr/>
          <a:lstStyle/>
          <a:p>
            <a:pPr>
              <a:defRPr/>
            </a:pPr>
            <a:fld id="{E76B3AE9-EA76-4AD6-B6FF-DED31DD09724}" type="slidenum">
              <a:rPr lang="it-IT"/>
              <a:pPr>
                <a:defRPr/>
              </a:pPr>
              <a:t>17</a:t>
            </a:fld>
            <a:endParaRPr lang="it-IT"/>
          </a:p>
        </p:txBody>
      </p:sp>
      <p:sp>
        <p:nvSpPr>
          <p:cNvPr id="30722" name="Titolo 1"/>
          <p:cNvSpPr>
            <a:spLocks noGrp="1"/>
          </p:cNvSpPr>
          <p:nvPr>
            <p:ph type="title"/>
          </p:nvPr>
        </p:nvSpPr>
        <p:spPr>
          <a:xfrm>
            <a:off x="457200" y="274638"/>
            <a:ext cx="8229600" cy="850900"/>
          </a:xfrm>
          <a:ln>
            <a:solidFill>
              <a:schemeClr val="accent1"/>
            </a:solidFill>
          </a:ln>
        </p:spPr>
        <p:txBody>
          <a:bodyPr/>
          <a:lstStyle/>
          <a:p>
            <a:pPr eaLnBrk="1" hangingPunct="1"/>
            <a:r>
              <a:rPr lang="it-IT" sz="3600"/>
              <a:t>Calcolo  indice  ponderazione</a:t>
            </a:r>
          </a:p>
        </p:txBody>
      </p:sp>
      <p:sp>
        <p:nvSpPr>
          <p:cNvPr id="3" name="Segnaposto contenuto 2"/>
          <p:cNvSpPr>
            <a:spLocks noGrp="1"/>
          </p:cNvSpPr>
          <p:nvPr>
            <p:ph idx="1"/>
          </p:nvPr>
        </p:nvSpPr>
        <p:spPr>
          <a:xfrm>
            <a:off x="323850" y="1268413"/>
            <a:ext cx="8496300" cy="4392612"/>
          </a:xfrm>
          <a:ln>
            <a:solidFill>
              <a:schemeClr val="tx2"/>
            </a:solidFill>
          </a:ln>
        </p:spPr>
        <p:txBody>
          <a:bodyPr rtlCol="0">
            <a:noAutofit/>
          </a:bodyPr>
          <a:lstStyle/>
          <a:p>
            <a:pPr algn="just" eaLnBrk="1" fontAlgn="auto" hangingPunct="1">
              <a:spcAft>
                <a:spcPts val="0"/>
              </a:spcAft>
              <a:buFont typeface="Wingdings" pitchFamily="2" charset="2"/>
              <a:buChar char="ü"/>
              <a:defRPr/>
            </a:pPr>
            <a:r>
              <a:rPr lang="it-IT" sz="1600" dirty="0"/>
              <a:t>Per  ciascuna  fascia </a:t>
            </a:r>
            <a:r>
              <a:rPr lang="it-IT" sz="1600" b="1" dirty="0"/>
              <a:t>si calcola il valore  percentuale </a:t>
            </a:r>
            <a:r>
              <a:rPr lang="it-IT" sz="1600" dirty="0"/>
              <a:t>del </a:t>
            </a:r>
            <a:r>
              <a:rPr lang="it-IT" sz="1600" b="1" dirty="0"/>
              <a:t>rapporto tra popolazione del comune della fascia e quella  dell’intera Provincia .</a:t>
            </a:r>
          </a:p>
          <a:p>
            <a:pPr algn="just" eaLnBrk="1" fontAlgn="auto" hangingPunct="1">
              <a:spcAft>
                <a:spcPts val="0"/>
              </a:spcAft>
              <a:buFont typeface="Wingdings" pitchFamily="2" charset="2"/>
              <a:buChar char="ü"/>
              <a:defRPr/>
            </a:pPr>
            <a:r>
              <a:rPr lang="it-IT" sz="1600" dirty="0"/>
              <a:t>Se il valore percentuale del rapporto fra la popolazione </a:t>
            </a:r>
            <a:r>
              <a:rPr lang="it-IT" sz="1600" b="1" dirty="0"/>
              <a:t>di un comune </a:t>
            </a:r>
            <a:r>
              <a:rPr lang="it-IT" sz="1600" dirty="0"/>
              <a:t>e la popolazione dell'intera provincia è </a:t>
            </a:r>
            <a:r>
              <a:rPr lang="it-IT" sz="1600" b="1" dirty="0"/>
              <a:t>maggiore di 45</a:t>
            </a:r>
            <a:r>
              <a:rPr lang="it-IT" sz="1600" dirty="0"/>
              <a:t>, il valore percentuale del comune è ridotto a detta cifra (45).</a:t>
            </a:r>
          </a:p>
          <a:p>
            <a:pPr marL="0" indent="0" algn="just" eaLnBrk="1" fontAlgn="auto" hangingPunct="1">
              <a:spcAft>
                <a:spcPts val="0"/>
              </a:spcAft>
              <a:buNone/>
              <a:defRPr/>
            </a:pPr>
            <a:endParaRPr lang="it-IT" sz="1600"/>
          </a:p>
          <a:p>
            <a:pPr algn="just" eaLnBrk="1" fontAlgn="auto" hangingPunct="1">
              <a:spcAft>
                <a:spcPts val="0"/>
              </a:spcAft>
              <a:buFont typeface="Wingdings" pitchFamily="2" charset="2"/>
              <a:buChar char="ü"/>
              <a:defRPr/>
            </a:pPr>
            <a:r>
              <a:rPr lang="it-IT" sz="1600" dirty="0"/>
              <a:t>Se  per  una   o più fasce il  valore  percentuale  ( anche  rideterminato come  sopra) è  ancora maggiore  di 35 lo stesso  è  ridotto a  quella misura - esclusa la  fascia cui   appartiene il  comune  di  cui  al punto precedente - l’eccedente  viene  assegnato al  valore  percentuale  delle  altre  fasce ripartendolo in  misura proporzionale  alla  popolazione  di fascia. </a:t>
            </a:r>
          </a:p>
          <a:p>
            <a:pPr marL="0" indent="0" eaLnBrk="1" fontAlgn="auto" hangingPunct="1">
              <a:spcAft>
                <a:spcPts val="0"/>
              </a:spcAft>
              <a:buFont typeface="Arial" charset="0"/>
              <a:buNone/>
              <a:defRPr/>
            </a:pPr>
            <a:r>
              <a:rPr lang="it-IT" sz="1600" b="1" dirty="0"/>
              <a:t>       In ogni  caso nessuna  fascia può  superare il 35%.</a:t>
            </a:r>
          </a:p>
          <a:p>
            <a:pPr algn="just" eaLnBrk="1" fontAlgn="auto" hangingPunct="1">
              <a:spcAft>
                <a:spcPts val="0"/>
              </a:spcAft>
              <a:buFont typeface="Wingdings" pitchFamily="2" charset="2"/>
              <a:buChar char="ü"/>
              <a:defRPr/>
            </a:pPr>
            <a:r>
              <a:rPr lang="it-IT" sz="1600" dirty="0"/>
              <a:t>Si  determina  infine  </a:t>
            </a:r>
            <a:r>
              <a:rPr lang="it-IT" sz="1600" b="1" dirty="0"/>
              <a:t>l’indice  di ponderazione del  voto degli elettori dei Comuni </a:t>
            </a:r>
            <a:r>
              <a:rPr lang="it-IT" sz="1600" dirty="0"/>
              <a:t>di ciascuna  fascia demografica: tale indice è dato dal risultato della </a:t>
            </a:r>
            <a:r>
              <a:rPr lang="it-IT" sz="1600" b="1" dirty="0"/>
              <a:t>divisione del valore percentuale determinato</a:t>
            </a:r>
            <a:r>
              <a:rPr lang="it-IT" sz="1600" dirty="0"/>
              <a:t>, come  sopra , </a:t>
            </a:r>
            <a:r>
              <a:rPr lang="it-IT" sz="1600" b="1" dirty="0"/>
              <a:t>per  il  numero complessivo dei sindaci e dei consiglieri appartenenti  alla  medesima   fascia demografica , approssimato alla terza cifra decimale  e moltiplicato per  1.000.</a:t>
            </a:r>
          </a:p>
        </p:txBody>
      </p:sp>
      <p:pic>
        <p:nvPicPr>
          <p:cNvPr id="30724" name="Immagine 6"/>
          <p:cNvPicPr>
            <a:picLocks noChangeAspect="1"/>
          </p:cNvPicPr>
          <p:nvPr/>
        </p:nvPicPr>
        <p:blipFill>
          <a:blip r:embed="rId2"/>
          <a:srcRect/>
          <a:stretch>
            <a:fillRect/>
          </a:stretch>
        </p:blipFill>
        <p:spPr bwMode="auto">
          <a:xfrm>
            <a:off x="611560" y="437297"/>
            <a:ext cx="792162" cy="595313"/>
          </a:xfrm>
          <a:prstGeom prst="rect">
            <a:avLst/>
          </a:prstGeom>
          <a:noFill/>
          <a:ln w="9525">
            <a:noFill/>
            <a:miter lim="800000"/>
            <a:headEnd/>
            <a:tailEnd/>
          </a:ln>
        </p:spPr>
      </p:pic>
      <p:sp>
        <p:nvSpPr>
          <p:cNvPr id="2" name="CasellaDiTesto 1"/>
          <p:cNvSpPr txBox="1"/>
          <p:nvPr/>
        </p:nvSpPr>
        <p:spPr>
          <a:xfrm>
            <a:off x="323850" y="5732463"/>
            <a:ext cx="8496300" cy="585787"/>
          </a:xfrm>
          <a:prstGeom prst="rect">
            <a:avLst/>
          </a:prstGeom>
          <a:solidFill>
            <a:schemeClr val="tx2">
              <a:lumMod val="20000"/>
              <a:lumOff val="80000"/>
            </a:schemeClr>
          </a:solidFill>
          <a:ln>
            <a:solidFill>
              <a:schemeClr val="accent1">
                <a:lumMod val="75000"/>
              </a:schemeClr>
            </a:solidFill>
          </a:ln>
        </p:spPr>
        <p:txBody>
          <a:bodyPr>
            <a:spAutoFit/>
          </a:bodyPr>
          <a:lstStyle/>
          <a:p>
            <a:pPr algn="just" fontAlgn="auto">
              <a:spcAft>
                <a:spcPts val="0"/>
              </a:spcAft>
              <a:buFont typeface="Arial" pitchFamily="34" charset="0"/>
              <a:buNone/>
              <a:defRPr/>
            </a:pPr>
            <a:r>
              <a:rPr lang="it-IT" sz="1600" i="1" dirty="0">
                <a:latin typeface="+mj-lt"/>
              </a:rPr>
              <a:t>Nb: Il calcolo dell’indice di ponderazione deve escludere la popolazione dei comuni commissariati e tenere conto del numero degli elettori al momento dell’elezione.</a:t>
            </a:r>
          </a:p>
        </p:txBody>
      </p:sp>
      <p:sp>
        <p:nvSpPr>
          <p:cNvPr id="8" name="Segnaposto numero diapositiva 7"/>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C5E62D9-0585-4831-92F4-35E5457162FA}" type="slidenum">
              <a:rPr lang="it-IT" sz="1200">
                <a:latin typeface="+mn-lt"/>
              </a:rPr>
              <a:pPr algn="r" fontAlgn="auto">
                <a:spcBef>
                  <a:spcPts val="0"/>
                </a:spcBef>
                <a:spcAft>
                  <a:spcPts val="0"/>
                </a:spcAft>
                <a:defRPr/>
              </a:pPr>
              <a:t>17</a:t>
            </a:fld>
            <a:endParaRPr lang="it-IT" sz="1200" dirty="0">
              <a:latin typeface="+mn-l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egnaposto numero diapositiva 5"/>
          <p:cNvSpPr>
            <a:spLocks noGrp="1"/>
          </p:cNvSpPr>
          <p:nvPr>
            <p:ph type="sldNum" sz="quarter" idx="12"/>
          </p:nvPr>
        </p:nvSpPr>
        <p:spPr/>
        <p:txBody>
          <a:bodyPr/>
          <a:lstStyle/>
          <a:p>
            <a:pPr>
              <a:defRPr/>
            </a:pPr>
            <a:fld id="{095F5513-FA86-45B6-988D-61CE4C7A10B3}" type="slidenum">
              <a:rPr lang="it-IT"/>
              <a:pPr>
                <a:defRPr/>
              </a:pPr>
              <a:t>18</a:t>
            </a:fld>
            <a:endParaRPr lang="it-IT"/>
          </a:p>
        </p:txBody>
      </p:sp>
      <p:sp>
        <p:nvSpPr>
          <p:cNvPr id="31746" name="Titolo 1"/>
          <p:cNvSpPr>
            <a:spLocks noGrp="1"/>
          </p:cNvSpPr>
          <p:nvPr>
            <p:ph type="title"/>
          </p:nvPr>
        </p:nvSpPr>
        <p:spPr>
          <a:ln>
            <a:solidFill>
              <a:schemeClr val="accent1"/>
            </a:solidFill>
          </a:ln>
        </p:spPr>
        <p:txBody>
          <a:bodyPr/>
          <a:lstStyle/>
          <a:p>
            <a:pPr eaLnBrk="1" hangingPunct="1"/>
            <a:r>
              <a:rPr lang="it-IT" sz="3600"/>
              <a:t>Calcolo ponderazioni. Esempi</a:t>
            </a:r>
          </a:p>
        </p:txBody>
      </p:sp>
      <p:sp>
        <p:nvSpPr>
          <p:cNvPr id="31747" name="Segnaposto contenuto 2"/>
          <p:cNvSpPr>
            <a:spLocks noGrp="1"/>
          </p:cNvSpPr>
          <p:nvPr>
            <p:ph idx="1"/>
          </p:nvPr>
        </p:nvSpPr>
        <p:spPr>
          <a:xfrm>
            <a:off x="425450" y="1773238"/>
            <a:ext cx="8578850" cy="3989387"/>
          </a:xfrm>
        </p:spPr>
        <p:txBody>
          <a:bodyPr/>
          <a:lstStyle/>
          <a:p>
            <a:pPr marL="0" indent="0" algn="ctr" eaLnBrk="1" hangingPunct="1">
              <a:buFont typeface="Arial" charset="0"/>
              <a:buNone/>
            </a:pPr>
            <a:r>
              <a:rPr lang="it-IT" sz="1600" b="1" dirty="0"/>
              <a:t>Il caso di Provincia in cui una fascia di Comuni ha popolazione superiore al 35% nel rapporto con la popolazione dell’intera provincia</a:t>
            </a:r>
          </a:p>
          <a:p>
            <a:pPr marL="0" indent="0" eaLnBrk="1" hangingPunct="1">
              <a:buFont typeface="Arial" charset="0"/>
              <a:buNone/>
            </a:pPr>
            <a:endParaRPr lang="it-IT" dirty="0"/>
          </a:p>
        </p:txBody>
      </p:sp>
      <p:graphicFrame>
        <p:nvGraphicFramePr>
          <p:cNvPr id="8" name="Tabella 7"/>
          <p:cNvGraphicFramePr>
            <a:graphicFrameLocks noGrp="1"/>
          </p:cNvGraphicFramePr>
          <p:nvPr>
            <p:extLst>
              <p:ext uri="{D42A27DB-BD31-4B8C-83A1-F6EECF244321}">
                <p14:modId xmlns:p14="http://schemas.microsoft.com/office/powerpoint/2010/main" val="855827492"/>
              </p:ext>
            </p:extLst>
          </p:nvPr>
        </p:nvGraphicFramePr>
        <p:xfrm>
          <a:off x="457200" y="2343150"/>
          <a:ext cx="8507288" cy="2876367"/>
        </p:xfrm>
        <a:graphic>
          <a:graphicData uri="http://schemas.openxmlformats.org/drawingml/2006/table">
            <a:tbl>
              <a:tblPr/>
              <a:tblGrid>
                <a:gridCol w="377176">
                  <a:extLst>
                    <a:ext uri="{9D8B030D-6E8A-4147-A177-3AD203B41FA5}">
                      <a16:colId xmlns:a16="http://schemas.microsoft.com/office/drawing/2014/main" val="20000"/>
                    </a:ext>
                  </a:extLst>
                </a:gridCol>
                <a:gridCol w="1029192">
                  <a:extLst>
                    <a:ext uri="{9D8B030D-6E8A-4147-A177-3AD203B41FA5}">
                      <a16:colId xmlns:a16="http://schemas.microsoft.com/office/drawing/2014/main" val="20001"/>
                    </a:ext>
                  </a:extLst>
                </a:gridCol>
                <a:gridCol w="760200">
                  <a:extLst>
                    <a:ext uri="{9D8B030D-6E8A-4147-A177-3AD203B41FA5}">
                      <a16:colId xmlns:a16="http://schemas.microsoft.com/office/drawing/2014/main" val="20002"/>
                    </a:ext>
                  </a:extLst>
                </a:gridCol>
                <a:gridCol w="865457">
                  <a:extLst>
                    <a:ext uri="{9D8B030D-6E8A-4147-A177-3AD203B41FA5}">
                      <a16:colId xmlns:a16="http://schemas.microsoft.com/office/drawing/2014/main" val="20003"/>
                    </a:ext>
                  </a:extLst>
                </a:gridCol>
                <a:gridCol w="631549">
                  <a:extLst>
                    <a:ext uri="{9D8B030D-6E8A-4147-A177-3AD203B41FA5}">
                      <a16:colId xmlns:a16="http://schemas.microsoft.com/office/drawing/2014/main" val="20004"/>
                    </a:ext>
                  </a:extLst>
                </a:gridCol>
                <a:gridCol w="1169536">
                  <a:extLst>
                    <a:ext uri="{9D8B030D-6E8A-4147-A177-3AD203B41FA5}">
                      <a16:colId xmlns:a16="http://schemas.microsoft.com/office/drawing/2014/main" val="20005"/>
                    </a:ext>
                  </a:extLst>
                </a:gridCol>
                <a:gridCol w="937874">
                  <a:extLst>
                    <a:ext uri="{9D8B030D-6E8A-4147-A177-3AD203B41FA5}">
                      <a16:colId xmlns:a16="http://schemas.microsoft.com/office/drawing/2014/main" val="20006"/>
                    </a:ext>
                  </a:extLst>
                </a:gridCol>
                <a:gridCol w="1080120">
                  <a:extLst>
                    <a:ext uri="{9D8B030D-6E8A-4147-A177-3AD203B41FA5}">
                      <a16:colId xmlns:a16="http://schemas.microsoft.com/office/drawing/2014/main" val="20007"/>
                    </a:ext>
                  </a:extLst>
                </a:gridCol>
                <a:gridCol w="671939">
                  <a:extLst>
                    <a:ext uri="{9D8B030D-6E8A-4147-A177-3AD203B41FA5}">
                      <a16:colId xmlns:a16="http://schemas.microsoft.com/office/drawing/2014/main" val="20008"/>
                    </a:ext>
                  </a:extLst>
                </a:gridCol>
                <a:gridCol w="984245">
                  <a:extLst>
                    <a:ext uri="{9D8B030D-6E8A-4147-A177-3AD203B41FA5}">
                      <a16:colId xmlns:a16="http://schemas.microsoft.com/office/drawing/2014/main" val="20009"/>
                    </a:ext>
                  </a:extLst>
                </a:gridCol>
              </a:tblGrid>
              <a:tr h="1078637">
                <a:tc>
                  <a:txBody>
                    <a:bodyPr/>
                    <a:lstStyle/>
                    <a:p>
                      <a:pPr algn="ctr" fontAlgn="b"/>
                      <a:r>
                        <a:rPr lang="it-IT" sz="1100" b="1" i="0" u="none" strike="noStrike" dirty="0">
                          <a:solidFill>
                            <a:srgbClr val="000000"/>
                          </a:solidFill>
                          <a:effectLst/>
                          <a:latin typeface="Calibri"/>
                        </a:rPr>
                        <a:t> </a:t>
                      </a:r>
                    </a:p>
                  </a:txBody>
                  <a:tcPr marL="8561" marR="8561" marT="8561"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FASCE</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Nr. COMUNI</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POPOLAZIONE</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ELETTORI</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Peso fascia demografica su popolazione provinciale % </a:t>
                      </a:r>
                      <a:r>
                        <a:rPr lang="it-IT" sz="1100" b="1" i="0" u="none" strike="noStrike" dirty="0" err="1">
                          <a:solidFill>
                            <a:srgbClr val="000000"/>
                          </a:solidFill>
                          <a:effectLst/>
                          <a:latin typeface="Calibri"/>
                        </a:rPr>
                        <a:t>pop.fasc</a:t>
                      </a:r>
                      <a:r>
                        <a:rPr lang="it-IT" sz="1100" b="1" i="0" u="none" strike="noStrike" dirty="0">
                          <a:solidFill>
                            <a:srgbClr val="000000"/>
                          </a:solidFill>
                          <a:effectLst/>
                          <a:latin typeface="Calibri"/>
                        </a:rPr>
                        <a:t>/</a:t>
                      </a:r>
                      <a:r>
                        <a:rPr lang="it-IT" sz="1100" b="1" i="0" u="none" strike="noStrike" dirty="0" err="1">
                          <a:solidFill>
                            <a:srgbClr val="000000"/>
                          </a:solidFill>
                          <a:effectLst/>
                          <a:latin typeface="Calibri"/>
                        </a:rPr>
                        <a:t>pop.prov</a:t>
                      </a:r>
                      <a:endParaRPr lang="it-IT" sz="1100" b="1" i="0" u="none" strike="noStrike" dirty="0">
                        <a:solidFill>
                          <a:srgbClr val="000000"/>
                        </a:solidFill>
                        <a:effectLst/>
                        <a:latin typeface="Calibri"/>
                      </a:endParaRP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SUPERAMENTO SOGLIA 35%</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REDISTRIBUZIONE ECCEDENZA 35%</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Valore % definitivo</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INDICE PONDERAZIONE</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9773">
                <a:tc>
                  <a:txBody>
                    <a:bodyPr/>
                    <a:lstStyle/>
                    <a:p>
                      <a:pPr algn="l" fontAlgn="b"/>
                      <a:r>
                        <a:rPr lang="it-IT" sz="1100" b="1" i="0" u="none" strike="noStrike">
                          <a:solidFill>
                            <a:srgbClr val="000000"/>
                          </a:solidFill>
                          <a:effectLst/>
                          <a:latin typeface="Calibri"/>
                        </a:rPr>
                        <a:t>A</a:t>
                      </a:r>
                    </a:p>
                  </a:txBody>
                  <a:tcPr marL="8561" marR="8561" marT="8561"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dirty="0">
                          <a:solidFill>
                            <a:srgbClr val="000000"/>
                          </a:solidFill>
                          <a:effectLst/>
                          <a:latin typeface="Calibri"/>
                        </a:rPr>
                        <a:t>&lt;3000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11</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16.382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116</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4,767</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0,153</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4,92</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42</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79773">
                <a:tc>
                  <a:txBody>
                    <a:bodyPr/>
                    <a:lstStyle/>
                    <a:p>
                      <a:pPr algn="l" fontAlgn="b"/>
                      <a:r>
                        <a:rPr lang="it-IT" sz="1100" b="1" i="0" u="none" strike="noStrike">
                          <a:solidFill>
                            <a:srgbClr val="000000"/>
                          </a:solidFill>
                          <a:effectLst/>
                          <a:latin typeface="Calibri"/>
                        </a:rPr>
                        <a:t>B</a:t>
                      </a:r>
                    </a:p>
                  </a:txBody>
                  <a:tcPr marL="8561" marR="8561" marT="8561"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3000&gt;5000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6</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20.225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78</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a:rPr>
                        <a:t>5,885</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0,189</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6,074</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77</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79773">
                <a:tc>
                  <a:txBody>
                    <a:bodyPr/>
                    <a:lstStyle/>
                    <a:p>
                      <a:pPr algn="l" fontAlgn="b"/>
                      <a:r>
                        <a:rPr lang="it-IT" sz="1100" b="1" i="0" u="none" strike="noStrike">
                          <a:solidFill>
                            <a:srgbClr val="000000"/>
                          </a:solidFill>
                          <a:effectLst/>
                          <a:latin typeface="Calibri"/>
                        </a:rPr>
                        <a:t>C</a:t>
                      </a:r>
                    </a:p>
                  </a:txBody>
                  <a:tcPr marL="8561" marR="8561" marT="8561"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5000&gt;10000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11</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81.676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139</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23,765</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0,765</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24,53</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176</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79773">
                <a:tc>
                  <a:txBody>
                    <a:bodyPr/>
                    <a:lstStyle/>
                    <a:p>
                      <a:pPr algn="l" fontAlgn="b"/>
                      <a:r>
                        <a:rPr lang="it-IT" sz="1100" b="1" i="0" u="none" strike="noStrike">
                          <a:solidFill>
                            <a:srgbClr val="000000"/>
                          </a:solidFill>
                          <a:effectLst/>
                          <a:latin typeface="Calibri"/>
                        </a:rPr>
                        <a:t>D</a:t>
                      </a:r>
                    </a:p>
                  </a:txBody>
                  <a:tcPr marL="8561" marR="8561" marT="8561"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10000&gt;30000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8</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127.249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136</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37,026</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it-IT" sz="1100" b="0" i="0" u="none" strike="noStrike">
                          <a:solidFill>
                            <a:srgbClr val="000000"/>
                          </a:solidFill>
                          <a:effectLst/>
                          <a:latin typeface="Calibri"/>
                        </a:rPr>
                        <a:t>2,026</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35</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257</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9773">
                <a:tc>
                  <a:txBody>
                    <a:bodyPr/>
                    <a:lstStyle/>
                    <a:p>
                      <a:pPr algn="l" fontAlgn="b"/>
                      <a:r>
                        <a:rPr lang="it-IT" sz="1100" b="1" i="0" u="none" strike="noStrike">
                          <a:solidFill>
                            <a:srgbClr val="000000"/>
                          </a:solidFill>
                          <a:effectLst/>
                          <a:latin typeface="Calibri"/>
                        </a:rPr>
                        <a:t>E</a:t>
                      </a:r>
                    </a:p>
                  </a:txBody>
                  <a:tcPr marL="8561" marR="8561" marT="8561"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30000&gt;100000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dirty="0">
                          <a:solidFill>
                            <a:srgbClr val="000000"/>
                          </a:solidFill>
                          <a:effectLst/>
                          <a:latin typeface="Calibri"/>
                        </a:rPr>
                        <a:t>1</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98.144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33</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a:rPr>
                        <a:t>28,557</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0,919</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29,476</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893</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79773">
                <a:tc>
                  <a:txBody>
                    <a:bodyPr/>
                    <a:lstStyle/>
                    <a:p>
                      <a:pPr algn="l" fontAlgn="b"/>
                      <a:r>
                        <a:rPr lang="it-IT" sz="1100" b="1" i="0" u="none" strike="noStrike">
                          <a:solidFill>
                            <a:srgbClr val="000000"/>
                          </a:solidFill>
                          <a:effectLst/>
                          <a:latin typeface="Calibri"/>
                        </a:rPr>
                        <a:t>F</a:t>
                      </a:r>
                    </a:p>
                  </a:txBody>
                  <a:tcPr marL="8561" marR="8561" marT="8561"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100000&gt;250000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79773">
                <a:tc>
                  <a:txBody>
                    <a:bodyPr/>
                    <a:lstStyle/>
                    <a:p>
                      <a:pPr algn="l" fontAlgn="b"/>
                      <a:r>
                        <a:rPr lang="it-IT" sz="1100" b="1" i="0" u="none" strike="noStrike">
                          <a:solidFill>
                            <a:srgbClr val="000000"/>
                          </a:solidFill>
                          <a:effectLst/>
                          <a:latin typeface="Calibri"/>
                        </a:rPr>
                        <a:t>G</a:t>
                      </a:r>
                    </a:p>
                  </a:txBody>
                  <a:tcPr marL="8561" marR="8561" marT="8561"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250000&gt;500000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dirty="0">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79773">
                <a:tc>
                  <a:txBody>
                    <a:bodyPr/>
                    <a:lstStyle/>
                    <a:p>
                      <a:pPr algn="l" fontAlgn="b"/>
                      <a:r>
                        <a:rPr lang="it-IT" sz="1100" b="1" i="0" u="none" strike="noStrike">
                          <a:solidFill>
                            <a:srgbClr val="000000"/>
                          </a:solidFill>
                          <a:effectLst/>
                          <a:latin typeface="Calibri"/>
                        </a:rPr>
                        <a:t>H</a:t>
                      </a:r>
                    </a:p>
                  </a:txBody>
                  <a:tcPr marL="8561" marR="8561" marT="8561"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500000&gt;1000000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79773">
                <a:tc>
                  <a:txBody>
                    <a:bodyPr/>
                    <a:lstStyle/>
                    <a:p>
                      <a:pPr algn="l" fontAlgn="b"/>
                      <a:r>
                        <a:rPr lang="it-IT" sz="1100" b="1" i="0" u="none" strike="noStrike">
                          <a:solidFill>
                            <a:srgbClr val="000000"/>
                          </a:solidFill>
                          <a:effectLst/>
                          <a:latin typeface="Calibri"/>
                        </a:rPr>
                        <a:t>I</a:t>
                      </a:r>
                    </a:p>
                  </a:txBody>
                  <a:tcPr marL="8561" marR="8561" marT="8561"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&gt;1000000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79773">
                <a:tc>
                  <a:txBody>
                    <a:bodyPr/>
                    <a:lstStyle/>
                    <a:p>
                      <a:pPr algn="l" fontAlgn="b"/>
                      <a:r>
                        <a:rPr lang="it-IT" sz="1100" b="1" i="0" u="none" strike="noStrike" dirty="0">
                          <a:solidFill>
                            <a:srgbClr val="000000"/>
                          </a:solidFill>
                          <a:effectLst/>
                          <a:latin typeface="Calibri"/>
                        </a:rPr>
                        <a:t>totale</a:t>
                      </a:r>
                    </a:p>
                  </a:txBody>
                  <a:tcPr marL="8561" marR="8561" marT="8561"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37</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343.676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502</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100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2,026</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2,026</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100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1447</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pic>
        <p:nvPicPr>
          <p:cNvPr id="31883" name="Immagine 5"/>
          <p:cNvPicPr>
            <a:picLocks noChangeAspect="1"/>
          </p:cNvPicPr>
          <p:nvPr/>
        </p:nvPicPr>
        <p:blipFill>
          <a:blip r:embed="rId3"/>
          <a:srcRect/>
          <a:stretch>
            <a:fillRect/>
          </a:stretch>
        </p:blipFill>
        <p:spPr bwMode="auto">
          <a:xfrm>
            <a:off x="684212" y="476672"/>
            <a:ext cx="1008063" cy="757238"/>
          </a:xfrm>
          <a:prstGeom prst="rect">
            <a:avLst/>
          </a:prstGeom>
          <a:noFill/>
          <a:ln w="9525">
            <a:noFill/>
            <a:miter lim="800000"/>
            <a:headEnd/>
            <a:tailEnd/>
          </a:ln>
        </p:spPr>
      </p:pic>
      <p:sp>
        <p:nvSpPr>
          <p:cNvPr id="2" name="Segnaposto numero diapositiva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FA162913-837E-4E78-89B1-AE44200CAB8B}" type="slidenum">
              <a:rPr lang="it-IT" sz="1200">
                <a:latin typeface="+mn-lt"/>
              </a:rPr>
              <a:pPr algn="r" fontAlgn="auto">
                <a:spcBef>
                  <a:spcPts val="0"/>
                </a:spcBef>
                <a:spcAft>
                  <a:spcPts val="0"/>
                </a:spcAft>
                <a:defRPr/>
              </a:pPr>
              <a:t>18</a:t>
            </a:fld>
            <a:endParaRPr lang="it-IT" sz="1200" dirty="0">
              <a:latin typeface="+mn-l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egnaposto numero diapositiva 5"/>
          <p:cNvSpPr>
            <a:spLocks noGrp="1"/>
          </p:cNvSpPr>
          <p:nvPr>
            <p:ph type="sldNum" sz="quarter" idx="12"/>
          </p:nvPr>
        </p:nvSpPr>
        <p:spPr/>
        <p:txBody>
          <a:bodyPr/>
          <a:lstStyle/>
          <a:p>
            <a:pPr>
              <a:defRPr/>
            </a:pPr>
            <a:fld id="{423DE312-95B9-4E9F-8C50-811C5DFB1A86}" type="slidenum">
              <a:rPr lang="it-IT"/>
              <a:pPr>
                <a:defRPr/>
              </a:pPr>
              <a:t>19</a:t>
            </a:fld>
            <a:endParaRPr lang="it-IT"/>
          </a:p>
        </p:txBody>
      </p:sp>
      <p:sp>
        <p:nvSpPr>
          <p:cNvPr id="33794" name="Titolo 1"/>
          <p:cNvSpPr>
            <a:spLocks noGrp="1"/>
          </p:cNvSpPr>
          <p:nvPr>
            <p:ph type="title"/>
          </p:nvPr>
        </p:nvSpPr>
        <p:spPr>
          <a:ln>
            <a:solidFill>
              <a:schemeClr val="accent1"/>
            </a:solidFill>
          </a:ln>
        </p:spPr>
        <p:txBody>
          <a:bodyPr/>
          <a:lstStyle/>
          <a:p>
            <a:pPr eaLnBrk="1" hangingPunct="1"/>
            <a:r>
              <a:rPr lang="it-IT" sz="3600"/>
              <a:t>Calcolo ponderazioni. Esempi</a:t>
            </a:r>
          </a:p>
        </p:txBody>
      </p:sp>
      <p:sp>
        <p:nvSpPr>
          <p:cNvPr id="33795" name="Segnaposto contenuto 2"/>
          <p:cNvSpPr>
            <a:spLocks noGrp="1"/>
          </p:cNvSpPr>
          <p:nvPr>
            <p:ph idx="1"/>
          </p:nvPr>
        </p:nvSpPr>
        <p:spPr/>
        <p:txBody>
          <a:bodyPr/>
          <a:lstStyle/>
          <a:p>
            <a:pPr marL="0" indent="0" algn="ctr" eaLnBrk="1" hangingPunct="1">
              <a:buFont typeface="Arial" charset="0"/>
              <a:buNone/>
            </a:pPr>
            <a:r>
              <a:rPr lang="it-IT" sz="1800" b="1" dirty="0"/>
              <a:t>Il caso di Provincia con comune  </a:t>
            </a:r>
            <a:r>
              <a:rPr lang="it-IT" sz="1800" dirty="0"/>
              <a:t>la cui popolazione in rapporto alla popolazione dell'intera provincia è </a:t>
            </a:r>
            <a:r>
              <a:rPr lang="it-IT" sz="1800" b="1" dirty="0"/>
              <a:t>superiore al 45%</a:t>
            </a:r>
          </a:p>
          <a:p>
            <a:pPr marL="0" indent="0" eaLnBrk="1" hangingPunct="1">
              <a:buFont typeface="Arial" charset="0"/>
              <a:buNone/>
            </a:pPr>
            <a:endParaRPr lang="it-IT" dirty="0"/>
          </a:p>
        </p:txBody>
      </p:sp>
      <p:graphicFrame>
        <p:nvGraphicFramePr>
          <p:cNvPr id="4" name="Tabella 3"/>
          <p:cNvGraphicFramePr>
            <a:graphicFrameLocks noGrp="1"/>
          </p:cNvGraphicFramePr>
          <p:nvPr>
            <p:extLst>
              <p:ext uri="{D42A27DB-BD31-4B8C-83A1-F6EECF244321}">
                <p14:modId xmlns:p14="http://schemas.microsoft.com/office/powerpoint/2010/main" val="2130185827"/>
              </p:ext>
            </p:extLst>
          </p:nvPr>
        </p:nvGraphicFramePr>
        <p:xfrm>
          <a:off x="215516" y="2204864"/>
          <a:ext cx="8712968" cy="3308766"/>
        </p:xfrm>
        <a:graphic>
          <a:graphicData uri="http://schemas.openxmlformats.org/drawingml/2006/table">
            <a:tbl>
              <a:tblPr/>
              <a:tblGrid>
                <a:gridCol w="432048">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959331">
                  <a:extLst>
                    <a:ext uri="{9D8B030D-6E8A-4147-A177-3AD203B41FA5}">
                      <a16:colId xmlns:a16="http://schemas.microsoft.com/office/drawing/2014/main" val="20003"/>
                    </a:ext>
                  </a:extLst>
                </a:gridCol>
                <a:gridCol w="636941">
                  <a:extLst>
                    <a:ext uri="{9D8B030D-6E8A-4147-A177-3AD203B41FA5}">
                      <a16:colId xmlns:a16="http://schemas.microsoft.com/office/drawing/2014/main" val="20004"/>
                    </a:ext>
                  </a:extLst>
                </a:gridCol>
                <a:gridCol w="1179520">
                  <a:extLst>
                    <a:ext uri="{9D8B030D-6E8A-4147-A177-3AD203B41FA5}">
                      <a16:colId xmlns:a16="http://schemas.microsoft.com/office/drawing/2014/main" val="20005"/>
                    </a:ext>
                  </a:extLst>
                </a:gridCol>
                <a:gridCol w="968624">
                  <a:extLst>
                    <a:ext uri="{9D8B030D-6E8A-4147-A177-3AD203B41FA5}">
                      <a16:colId xmlns:a16="http://schemas.microsoft.com/office/drawing/2014/main" val="20006"/>
                    </a:ext>
                  </a:extLst>
                </a:gridCol>
                <a:gridCol w="1008112">
                  <a:extLst>
                    <a:ext uri="{9D8B030D-6E8A-4147-A177-3AD203B41FA5}">
                      <a16:colId xmlns:a16="http://schemas.microsoft.com/office/drawing/2014/main" val="20007"/>
                    </a:ext>
                  </a:extLst>
                </a:gridCol>
                <a:gridCol w="736160">
                  <a:extLst>
                    <a:ext uri="{9D8B030D-6E8A-4147-A177-3AD203B41FA5}">
                      <a16:colId xmlns:a16="http://schemas.microsoft.com/office/drawing/2014/main" val="20008"/>
                    </a:ext>
                  </a:extLst>
                </a:gridCol>
                <a:gridCol w="992032">
                  <a:extLst>
                    <a:ext uri="{9D8B030D-6E8A-4147-A177-3AD203B41FA5}">
                      <a16:colId xmlns:a16="http://schemas.microsoft.com/office/drawing/2014/main" val="20009"/>
                    </a:ext>
                  </a:extLst>
                </a:gridCol>
              </a:tblGrid>
              <a:tr h="1213956">
                <a:tc>
                  <a:txBody>
                    <a:bodyPr/>
                    <a:lstStyle/>
                    <a:p>
                      <a:pPr algn="ctr" fontAlgn="b"/>
                      <a:r>
                        <a:rPr lang="it-IT" sz="1100" b="1" i="0" u="none" strike="noStrike" dirty="0">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FASCE</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Nr. COMUNI</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POPOLAZIONE</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ELETTORI</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Peso fascia demografica su popolazione provinciale % (pop.fascia/pop.provincia)</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SUPERAMENTO SOGLIA 45%</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REDISTRIBUZIONE ECCEDENZA 45%</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Valore % definitivo</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INDICE PONDERAZIONE</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02326">
                <a:tc>
                  <a:txBody>
                    <a:bodyPr/>
                    <a:lstStyle/>
                    <a:p>
                      <a:pPr algn="l" fontAlgn="b"/>
                      <a:r>
                        <a:rPr lang="it-IT" sz="1100" b="1" i="0" u="none" strike="noStrike">
                          <a:solidFill>
                            <a:srgbClr val="000000"/>
                          </a:solidFill>
                          <a:effectLst/>
                          <a:latin typeface="Calibri"/>
                        </a:rPr>
                        <a:t>A</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&lt;3000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24</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43.340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255</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18,973</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1,018</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19,991</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78</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02326">
                <a:tc>
                  <a:txBody>
                    <a:bodyPr/>
                    <a:lstStyle/>
                    <a:p>
                      <a:pPr algn="l" fontAlgn="b"/>
                      <a:r>
                        <a:rPr lang="it-IT" sz="1100" b="1" i="0" u="none" strike="noStrike">
                          <a:solidFill>
                            <a:srgbClr val="000000"/>
                          </a:solidFill>
                          <a:effectLst/>
                          <a:latin typeface="Calibri"/>
                        </a:rPr>
                        <a:t>B</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3000&gt;5000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3</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17.802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52</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7,793</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0,418</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8,211</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157</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2326">
                <a:tc>
                  <a:txBody>
                    <a:bodyPr/>
                    <a:lstStyle/>
                    <a:p>
                      <a:pPr algn="l" fontAlgn="b"/>
                      <a:r>
                        <a:rPr lang="it-IT" sz="1100" b="1" i="0" u="none" strike="noStrike">
                          <a:solidFill>
                            <a:srgbClr val="000000"/>
                          </a:solidFill>
                          <a:effectLst/>
                          <a:latin typeface="Calibri"/>
                        </a:rPr>
                        <a:t>C</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5000&gt;10000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2</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5.190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13</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2,272</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0,121</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2,393</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184</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2326">
                <a:tc>
                  <a:txBody>
                    <a:bodyPr/>
                    <a:lstStyle/>
                    <a:p>
                      <a:pPr algn="l" fontAlgn="b"/>
                      <a:r>
                        <a:rPr lang="it-IT" sz="1100" b="1" i="0" u="none" strike="noStrike">
                          <a:solidFill>
                            <a:srgbClr val="000000"/>
                          </a:solidFill>
                          <a:effectLst/>
                          <a:latin typeface="Calibri"/>
                        </a:rPr>
                        <a:t>D</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10000&gt;30000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3</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52.899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51</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23,158</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1,243</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24,401</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478</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2326">
                <a:tc>
                  <a:txBody>
                    <a:bodyPr/>
                    <a:lstStyle/>
                    <a:p>
                      <a:pPr algn="l" fontAlgn="b"/>
                      <a:r>
                        <a:rPr lang="it-IT" sz="1100" b="1" i="0" u="none" strike="noStrike">
                          <a:solidFill>
                            <a:srgbClr val="000000"/>
                          </a:solidFill>
                          <a:effectLst/>
                          <a:latin typeface="Calibri"/>
                        </a:rPr>
                        <a:t>E</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30000&gt;100000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45</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1363</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2326">
                <a:tc>
                  <a:txBody>
                    <a:bodyPr/>
                    <a:lstStyle/>
                    <a:p>
                      <a:pPr algn="l" fontAlgn="b"/>
                      <a:r>
                        <a:rPr lang="it-IT" sz="1100" b="1" i="0" u="none" strike="noStrike">
                          <a:solidFill>
                            <a:srgbClr val="000000"/>
                          </a:solidFill>
                          <a:effectLst/>
                          <a:latin typeface="Calibri"/>
                        </a:rPr>
                        <a:t>F</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100000&gt;250000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1</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109.193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33</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47,802</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it-IT" sz="1100" b="0" i="0" u="none" strike="noStrike">
                          <a:solidFill>
                            <a:srgbClr val="000000"/>
                          </a:solidFill>
                          <a:effectLst/>
                          <a:latin typeface="Calibri"/>
                        </a:rPr>
                        <a:t>2,802</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02326">
                <a:tc>
                  <a:txBody>
                    <a:bodyPr/>
                    <a:lstStyle/>
                    <a:p>
                      <a:pPr algn="l" fontAlgn="b"/>
                      <a:r>
                        <a:rPr lang="it-IT" sz="1100" b="1" i="0" u="none" strike="noStrike">
                          <a:solidFill>
                            <a:srgbClr val="000000"/>
                          </a:solidFill>
                          <a:effectLst/>
                          <a:latin typeface="Calibri"/>
                        </a:rPr>
                        <a:t>G</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250000&gt;500000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73876">
                <a:tc>
                  <a:txBody>
                    <a:bodyPr/>
                    <a:lstStyle/>
                    <a:p>
                      <a:pPr algn="l" fontAlgn="b"/>
                      <a:r>
                        <a:rPr lang="it-IT" sz="1100" b="1" i="0" u="none" strike="noStrike">
                          <a:solidFill>
                            <a:srgbClr val="000000"/>
                          </a:solidFill>
                          <a:effectLst/>
                          <a:latin typeface="Calibri"/>
                        </a:rPr>
                        <a:t>H</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500000&gt;1000000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02326">
                <a:tc>
                  <a:txBody>
                    <a:bodyPr/>
                    <a:lstStyle/>
                    <a:p>
                      <a:pPr algn="l" fontAlgn="b"/>
                      <a:r>
                        <a:rPr lang="it-IT" sz="1100" b="1" i="0" u="none" strike="noStrike">
                          <a:solidFill>
                            <a:srgbClr val="000000"/>
                          </a:solidFill>
                          <a:effectLst/>
                          <a:latin typeface="Calibri"/>
                        </a:rPr>
                        <a:t>I</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&gt;1000000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02326">
                <a:tc>
                  <a:txBody>
                    <a:bodyPr/>
                    <a:lstStyle/>
                    <a:p>
                      <a:pPr algn="l" fontAlgn="b"/>
                      <a:r>
                        <a:rPr lang="it-IT" sz="1100" b="1" i="0" u="none" strike="noStrike">
                          <a:solidFill>
                            <a:srgbClr val="000000"/>
                          </a:solidFill>
                          <a:effectLst/>
                          <a:latin typeface="Calibri"/>
                        </a:rPr>
                        <a:t>totale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1" i="0" u="none" strike="noStrike" dirty="0">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33</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         228.424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404</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1" i="0" u="none" strike="noStrike">
                          <a:solidFill>
                            <a:srgbClr val="000000"/>
                          </a:solidFill>
                          <a:effectLst/>
                          <a:latin typeface="Calibri"/>
                        </a:rPr>
                        <a:t>100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1"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1" i="0" u="none" strike="noStrike">
                          <a:solidFill>
                            <a:srgbClr val="000000"/>
                          </a:solidFill>
                          <a:effectLst/>
                          <a:latin typeface="Calibri"/>
                        </a:rPr>
                        <a:t>2,802</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1" i="0" u="none" strike="noStrike">
                          <a:solidFill>
                            <a:srgbClr val="000000"/>
                          </a:solidFill>
                          <a:effectLst/>
                          <a:latin typeface="Calibri"/>
                        </a:rPr>
                        <a:t>100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2262</a:t>
                      </a:r>
                      <a:endParaRPr lang="it-IT" sz="1100" b="1" i="0" u="none" strike="noStrike" dirty="0">
                        <a:solidFill>
                          <a:srgbClr val="000000"/>
                        </a:solidFill>
                        <a:effectLst/>
                        <a:latin typeface="Calibri"/>
                      </a:endParaRP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pic>
        <p:nvPicPr>
          <p:cNvPr id="33931" name="Immagine 5"/>
          <p:cNvPicPr>
            <a:picLocks noChangeAspect="1"/>
          </p:cNvPicPr>
          <p:nvPr/>
        </p:nvPicPr>
        <p:blipFill>
          <a:blip r:embed="rId3"/>
          <a:srcRect/>
          <a:stretch>
            <a:fillRect/>
          </a:stretch>
        </p:blipFill>
        <p:spPr bwMode="auto">
          <a:xfrm>
            <a:off x="678770" y="452437"/>
            <a:ext cx="976312" cy="733425"/>
          </a:xfrm>
          <a:prstGeom prst="rect">
            <a:avLst/>
          </a:prstGeom>
          <a:noFill/>
          <a:ln w="9525">
            <a:noFill/>
            <a:miter lim="800000"/>
            <a:headEnd/>
            <a:tailEnd/>
          </a:ln>
        </p:spPr>
      </p:pic>
      <p:sp>
        <p:nvSpPr>
          <p:cNvPr id="2" name="Segnaposto numero diapositiva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C23CB1C-125C-498E-AF75-682598EE90C3}" type="slidenum">
              <a:rPr lang="it-IT" sz="1200">
                <a:latin typeface="+mn-lt"/>
              </a:rPr>
              <a:pPr algn="r" fontAlgn="auto">
                <a:spcBef>
                  <a:spcPts val="0"/>
                </a:spcBef>
                <a:spcAft>
                  <a:spcPts val="0"/>
                </a:spcAft>
                <a:defRPr/>
              </a:pPr>
              <a:t>19</a:t>
            </a:fld>
            <a:endParaRPr lang="it-IT" sz="1200" dirty="0">
              <a:latin typeface="+mn-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a:solidFill>
              <a:schemeClr val="tx2"/>
            </a:solidFill>
          </a:ln>
        </p:spPr>
        <p:txBody>
          <a:bodyPr/>
          <a:lstStyle/>
          <a:p>
            <a:r>
              <a:rPr lang="it-IT" b="1" dirty="0"/>
              <a:t>Il procedimento elettorale</a:t>
            </a:r>
            <a:endParaRPr lang="it-IT" dirty="0"/>
          </a:p>
        </p:txBody>
      </p:sp>
      <p:sp>
        <p:nvSpPr>
          <p:cNvPr id="3" name="Segnaposto contenuto 2"/>
          <p:cNvSpPr>
            <a:spLocks noGrp="1"/>
          </p:cNvSpPr>
          <p:nvPr>
            <p:ph idx="1"/>
          </p:nvPr>
        </p:nvSpPr>
        <p:spPr>
          <a:ln>
            <a:solidFill>
              <a:schemeClr val="tx2"/>
            </a:solidFill>
          </a:ln>
        </p:spPr>
        <p:txBody>
          <a:bodyPr/>
          <a:lstStyle/>
          <a:p>
            <a:pPr marL="0" indent="0">
              <a:buNone/>
            </a:pPr>
            <a:endParaRPr lang="it-IT" dirty="0"/>
          </a:p>
          <a:p>
            <a:pPr marL="0" indent="0">
              <a:buNone/>
            </a:pPr>
            <a:r>
              <a:rPr lang="it-IT" dirty="0"/>
              <a:t>Il procedimento elettorale delle Province - come previsto dalla Legge 56/14 - presenta, dal momento dell’indizione all’effettivo svolgimento, specifici adempimenti che occupano nel complesso un arco temporale di </a:t>
            </a:r>
            <a:r>
              <a:rPr lang="it-IT" b="1" dirty="0"/>
              <a:t>40 giorni</a:t>
            </a:r>
            <a:r>
              <a:rPr lang="it-IT" dirty="0"/>
              <a:t>, come dettagliato nella tabella seguente. </a:t>
            </a:r>
          </a:p>
          <a:p>
            <a:pPr marL="0" indent="0">
              <a:buNone/>
            </a:pPr>
            <a:endParaRPr lang="it-IT" sz="2000" dirty="0"/>
          </a:p>
        </p:txBody>
      </p:sp>
      <p:sp>
        <p:nvSpPr>
          <p:cNvPr id="4" name="Segnaposto numero diapositiva 3"/>
          <p:cNvSpPr>
            <a:spLocks noGrp="1"/>
          </p:cNvSpPr>
          <p:nvPr>
            <p:ph type="sldNum" sz="quarter" idx="12"/>
          </p:nvPr>
        </p:nvSpPr>
        <p:spPr/>
        <p:txBody>
          <a:bodyPr/>
          <a:lstStyle/>
          <a:p>
            <a:pPr>
              <a:defRPr/>
            </a:pPr>
            <a:fld id="{D5BEBDCE-CCF0-4722-ADA5-0A6D0EEE353D}" type="slidenum">
              <a:rPr lang="it-IT" smtClean="0"/>
              <a:pPr>
                <a:defRPr/>
              </a:pPr>
              <a:t>2</a:t>
            </a:fld>
            <a:endParaRPr lang="it-IT"/>
          </a:p>
        </p:txBody>
      </p:sp>
      <p:pic>
        <p:nvPicPr>
          <p:cNvPr id="5" name="Immagine 1"/>
          <p:cNvPicPr>
            <a:picLocks noChangeAspect="1"/>
          </p:cNvPicPr>
          <p:nvPr/>
        </p:nvPicPr>
        <p:blipFill>
          <a:blip r:embed="rId2"/>
          <a:srcRect/>
          <a:stretch>
            <a:fillRect/>
          </a:stretch>
        </p:blipFill>
        <p:spPr bwMode="auto">
          <a:xfrm>
            <a:off x="539552" y="309400"/>
            <a:ext cx="873125" cy="655637"/>
          </a:xfrm>
          <a:prstGeom prst="rect">
            <a:avLst/>
          </a:prstGeom>
          <a:noFill/>
          <a:ln w="9525">
            <a:noFill/>
            <a:miter lim="800000"/>
            <a:headEnd/>
            <a:tailEnd/>
          </a:ln>
        </p:spPr>
      </p:pic>
    </p:spTree>
    <p:extLst>
      <p:ext uri="{BB962C8B-B14F-4D97-AF65-F5344CB8AC3E}">
        <p14:creationId xmlns:p14="http://schemas.microsoft.com/office/powerpoint/2010/main" val="7582525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42434F83-969F-4FA9-964A-E2ABFE779EE5}" type="slidenum">
              <a:rPr lang="it-IT"/>
              <a:pPr>
                <a:defRPr/>
              </a:pPr>
              <a:t>20</a:t>
            </a:fld>
            <a:endParaRPr lang="it-IT"/>
          </a:p>
        </p:txBody>
      </p:sp>
      <p:sp>
        <p:nvSpPr>
          <p:cNvPr id="2" name="Titolo 1"/>
          <p:cNvSpPr>
            <a:spLocks noGrp="1"/>
          </p:cNvSpPr>
          <p:nvPr>
            <p:ph type="title"/>
          </p:nvPr>
        </p:nvSpPr>
        <p:spPr>
          <a:xfrm>
            <a:off x="468313" y="201613"/>
            <a:ext cx="8229600" cy="714375"/>
          </a:xfrm>
          <a:ln>
            <a:solidFill>
              <a:schemeClr val="accent1"/>
            </a:solidFill>
          </a:ln>
        </p:spPr>
        <p:txBody>
          <a:bodyPr rtlCol="0">
            <a:normAutofit fontScale="90000"/>
          </a:bodyPr>
          <a:lstStyle/>
          <a:p>
            <a:pPr eaLnBrk="1" fontAlgn="auto" hangingPunct="1">
              <a:spcAft>
                <a:spcPts val="0"/>
              </a:spcAft>
              <a:defRPr/>
            </a:pPr>
            <a:r>
              <a:rPr lang="it-IT" dirty="0"/>
              <a:t>Elezioni</a:t>
            </a:r>
          </a:p>
        </p:txBody>
      </p:sp>
      <p:sp>
        <p:nvSpPr>
          <p:cNvPr id="3" name="Segnaposto contenuto 2"/>
          <p:cNvSpPr>
            <a:spLocks noGrp="1"/>
          </p:cNvSpPr>
          <p:nvPr>
            <p:ph idx="1"/>
          </p:nvPr>
        </p:nvSpPr>
        <p:spPr>
          <a:xfrm>
            <a:off x="323850" y="1125538"/>
            <a:ext cx="8640763" cy="5327650"/>
          </a:xfrm>
          <a:ln>
            <a:solidFill>
              <a:schemeClr val="accent1"/>
            </a:solidFill>
          </a:ln>
        </p:spPr>
        <p:txBody>
          <a:bodyPr>
            <a:normAutofit/>
          </a:bodyPr>
          <a:lstStyle/>
          <a:p>
            <a:pPr marL="0" indent="0" eaLnBrk="1" hangingPunct="1">
              <a:lnSpc>
                <a:spcPct val="80000"/>
              </a:lnSpc>
              <a:buFont typeface="Arial" charset="0"/>
              <a:buNone/>
            </a:pPr>
            <a:r>
              <a:rPr lang="it-IT" sz="1800" b="1" dirty="0"/>
              <a:t>Le operazioni di scrutinio possono  essere avviate alla chiusura del seggio o rinviate alle ore 8,00  del giorno successivo</a:t>
            </a:r>
          </a:p>
          <a:p>
            <a:pPr marL="0" indent="0" eaLnBrk="1" hangingPunct="1">
              <a:lnSpc>
                <a:spcPct val="80000"/>
              </a:lnSpc>
              <a:buFont typeface="Arial" charset="0"/>
              <a:buNone/>
            </a:pPr>
            <a:r>
              <a:rPr lang="it-IT" sz="1800" b="1" dirty="0"/>
              <a:t>. </a:t>
            </a:r>
          </a:p>
          <a:p>
            <a:pPr lvl="1" algn="just" eaLnBrk="1" hangingPunct="1">
              <a:lnSpc>
                <a:spcPct val="80000"/>
              </a:lnSpc>
            </a:pPr>
            <a:r>
              <a:rPr lang="it-IT" sz="1600" b="1" u="sng" dirty="0"/>
              <a:t>Per le elezioni a Presidente della Provincia</a:t>
            </a:r>
            <a:r>
              <a:rPr lang="it-IT" sz="1600" dirty="0"/>
              <a:t>, l’ufficio elettorale accerta per ogni candidato il numero dei voti attribuiti dagli elettori di ciascuna fascia demografica; moltiplica poi, per ogni fascia, il numero dei voti attribuiti ad  ogni candidato per il relativo indice di ponderazione e somma tra di loro i voti ponderati di ogni candidato. Conseguentemente forma la graduatoria dei candidati, proclamando eletto il candidato che ha conseguito il maggior numero di voti ponderati.</a:t>
            </a:r>
          </a:p>
          <a:p>
            <a:pPr lvl="1" algn="just" eaLnBrk="1" hangingPunct="1">
              <a:lnSpc>
                <a:spcPct val="80000"/>
              </a:lnSpc>
            </a:pPr>
            <a:r>
              <a:rPr lang="it-IT" sz="1600" b="1" u="sng" dirty="0"/>
              <a:t>Per le elezioni del Consiglio Provinciale</a:t>
            </a:r>
            <a:r>
              <a:rPr lang="it-IT" sz="1600" dirty="0"/>
              <a:t>, l’ufficio elettorale accerta per ogni candidato a consigliere, il numero dei voti attribuiti dagli elettori di ciascuna fascia demografica; moltiplica poi, per ogni fascia, il numero dei voti attribuiti ad ogni candidato per il relativo indice di ponderazione e somma tra di loro, sempre per ogni candidato, i voti ponderati cosi ottenuti in tutte le fasce. Successivamente si segue il metodo d’Hondt come da slide seguente. </a:t>
            </a:r>
          </a:p>
          <a:p>
            <a:pPr marL="0" indent="0" algn="just" eaLnBrk="1" hangingPunct="1">
              <a:lnSpc>
                <a:spcPct val="80000"/>
              </a:lnSpc>
              <a:buFont typeface="Arial" charset="0"/>
              <a:buNone/>
            </a:pPr>
            <a:endParaRPr lang="it-IT" sz="1600" dirty="0"/>
          </a:p>
          <a:p>
            <a:pPr marL="0" indent="0" algn="just" eaLnBrk="1" hangingPunct="1">
              <a:lnSpc>
                <a:spcPct val="80000"/>
              </a:lnSpc>
              <a:buFont typeface="Arial" charset="0"/>
              <a:buNone/>
            </a:pPr>
            <a:r>
              <a:rPr lang="it-IT" sz="1600" b="1" dirty="0"/>
              <a:t>Lo stesso giorno delle operazioni di scrutinio, o al massimo il  giorno successivo,  l’ufficio elettorale procede alla proclamazione dei risultati</a:t>
            </a:r>
            <a:r>
              <a:rPr lang="it-IT" sz="1600" dirty="0"/>
              <a:t>.</a:t>
            </a:r>
          </a:p>
          <a:p>
            <a:pPr marL="0" indent="0" algn="just" eaLnBrk="1" hangingPunct="1">
              <a:lnSpc>
                <a:spcPct val="80000"/>
              </a:lnSpc>
              <a:buFont typeface="Arial" charset="0"/>
              <a:buNone/>
            </a:pPr>
            <a:r>
              <a:rPr lang="it-IT" sz="1600" b="1" dirty="0"/>
              <a:t>Entro tre giorni dalla proclamazione </a:t>
            </a:r>
            <a:r>
              <a:rPr lang="it-IT" sz="1600" dirty="0"/>
              <a:t>l’elenco dei candidati eletti è pubblicato sul sito internet della provincia.</a:t>
            </a:r>
          </a:p>
          <a:p>
            <a:pPr marL="0" indent="0" algn="just" eaLnBrk="1" hangingPunct="1">
              <a:lnSpc>
                <a:spcPct val="80000"/>
              </a:lnSpc>
              <a:buFont typeface="Arial" charset="0"/>
              <a:buNone/>
            </a:pPr>
            <a:endParaRPr lang="it-IT" sz="1200" i="1" dirty="0"/>
          </a:p>
          <a:p>
            <a:pPr marL="0" indent="0" algn="just" eaLnBrk="1" hangingPunct="1">
              <a:lnSpc>
                <a:spcPct val="80000"/>
              </a:lnSpc>
              <a:buFont typeface="Arial" charset="0"/>
              <a:buNone/>
            </a:pPr>
            <a:r>
              <a:rPr lang="it-IT" sz="1200" i="1" dirty="0"/>
              <a:t>(Legge 56/14 commi 62, 64, 74, 77, 78, 79 - Circ. 32/2014)</a:t>
            </a:r>
            <a:endParaRPr lang="it-IT" sz="800" dirty="0"/>
          </a:p>
        </p:txBody>
      </p:sp>
      <p:pic>
        <p:nvPicPr>
          <p:cNvPr id="35844" name="Immagine 3"/>
          <p:cNvPicPr>
            <a:picLocks noChangeAspect="1"/>
          </p:cNvPicPr>
          <p:nvPr/>
        </p:nvPicPr>
        <p:blipFill>
          <a:blip r:embed="rId2"/>
          <a:srcRect/>
          <a:stretch>
            <a:fillRect/>
          </a:stretch>
        </p:blipFill>
        <p:spPr bwMode="auto">
          <a:xfrm>
            <a:off x="611560" y="223838"/>
            <a:ext cx="792163" cy="595312"/>
          </a:xfrm>
          <a:prstGeom prst="rect">
            <a:avLst/>
          </a:prstGeom>
          <a:noFill/>
          <a:ln w="9525">
            <a:noFill/>
            <a:miter lim="800000"/>
            <a:headEnd/>
            <a:tailEnd/>
          </a:ln>
        </p:spPr>
      </p:pic>
      <p:sp>
        <p:nvSpPr>
          <p:cNvPr id="5" name="Segnaposto numero diapositiva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63E62D7-391E-4281-9495-916F90220198}" type="slidenum">
              <a:rPr lang="it-IT" sz="1200">
                <a:latin typeface="+mn-lt"/>
              </a:rPr>
              <a:pPr algn="r" fontAlgn="auto">
                <a:spcBef>
                  <a:spcPts val="0"/>
                </a:spcBef>
                <a:spcAft>
                  <a:spcPts val="0"/>
                </a:spcAft>
                <a:defRPr/>
              </a:pPr>
              <a:t>20</a:t>
            </a:fld>
            <a:endParaRPr lang="it-IT" sz="1200" dirty="0">
              <a:latin typeface="+mn-l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49C88A67-D55C-44D0-B2FE-ED35CE634704}" type="slidenum">
              <a:rPr lang="it-IT"/>
              <a:pPr>
                <a:defRPr/>
              </a:pPr>
              <a:t>21</a:t>
            </a:fld>
            <a:endParaRPr lang="it-IT"/>
          </a:p>
        </p:txBody>
      </p:sp>
      <p:sp>
        <p:nvSpPr>
          <p:cNvPr id="36866" name="Titolo 1"/>
          <p:cNvSpPr>
            <a:spLocks noGrp="1"/>
          </p:cNvSpPr>
          <p:nvPr>
            <p:ph type="title"/>
          </p:nvPr>
        </p:nvSpPr>
        <p:spPr>
          <a:ln>
            <a:solidFill>
              <a:schemeClr val="accent1"/>
            </a:solidFill>
          </a:ln>
        </p:spPr>
        <p:txBody>
          <a:bodyPr/>
          <a:lstStyle/>
          <a:p>
            <a:pPr eaLnBrk="1" hangingPunct="1"/>
            <a:r>
              <a:rPr lang="it-IT" sz="3600"/>
              <a:t>Proclamazione  degli eletti</a:t>
            </a:r>
          </a:p>
        </p:txBody>
      </p:sp>
      <p:sp>
        <p:nvSpPr>
          <p:cNvPr id="3" name="Segnaposto contenuto 2"/>
          <p:cNvSpPr>
            <a:spLocks noGrp="1"/>
          </p:cNvSpPr>
          <p:nvPr>
            <p:ph idx="1"/>
          </p:nvPr>
        </p:nvSpPr>
        <p:spPr>
          <a:xfrm>
            <a:off x="457200" y="1600200"/>
            <a:ext cx="8229600" cy="4708525"/>
          </a:xfrm>
          <a:ln>
            <a:solidFill>
              <a:schemeClr val="tx2"/>
            </a:solidFill>
          </a:ln>
        </p:spPr>
        <p:txBody>
          <a:bodyPr rtlCol="0">
            <a:normAutofit fontScale="70000" lnSpcReduction="20000"/>
          </a:bodyPr>
          <a:lstStyle/>
          <a:p>
            <a:pPr algn="just" eaLnBrk="1" fontAlgn="auto" hangingPunct="1">
              <a:spcAft>
                <a:spcPts val="0"/>
              </a:spcAft>
              <a:buFont typeface="Arial" pitchFamily="34" charset="0"/>
              <a:buChar char="•"/>
              <a:defRPr/>
            </a:pPr>
            <a:r>
              <a:rPr lang="it-IT" dirty="0"/>
              <a:t>L’ufficio elettorale determina la cifra elettorale ponderata di ciascuna lista e la cifra individuale ponderata di ciascuno dei candidati e procede al riparto tra le liste. </a:t>
            </a:r>
          </a:p>
          <a:p>
            <a:pPr eaLnBrk="1" fontAlgn="auto" hangingPunct="1">
              <a:spcAft>
                <a:spcPts val="0"/>
              </a:spcAft>
              <a:buFont typeface="Arial" pitchFamily="34" charset="0"/>
              <a:buChar char="•"/>
              <a:defRPr/>
            </a:pPr>
            <a:endParaRPr lang="it-IT" dirty="0"/>
          </a:p>
          <a:p>
            <a:pPr algn="just" eaLnBrk="1" fontAlgn="auto" hangingPunct="1">
              <a:spcAft>
                <a:spcPts val="0"/>
              </a:spcAft>
              <a:buFont typeface="Arial" pitchFamily="34" charset="0"/>
              <a:buChar char="•"/>
              <a:defRPr/>
            </a:pPr>
            <a:r>
              <a:rPr lang="it-IT" dirty="0"/>
              <a:t>Per l’assegnazione del numero dei consiglieri a ciascuna lista si divide la cifra dei voti di ogni lista per 1, 2, 3, 4, 5... fino al numero di seggi da assegnare nel collegio, in base ai risultati in ordine decrescente.</a:t>
            </a:r>
          </a:p>
          <a:p>
            <a:pPr eaLnBrk="1" fontAlgn="auto" hangingPunct="1">
              <a:spcAft>
                <a:spcPts val="0"/>
              </a:spcAft>
              <a:buFont typeface="Arial" pitchFamily="34" charset="0"/>
              <a:buChar char="•"/>
              <a:defRPr/>
            </a:pPr>
            <a:endParaRPr lang="it-IT" dirty="0"/>
          </a:p>
          <a:p>
            <a:pPr algn="just" eaLnBrk="1" fontAlgn="auto" hangingPunct="1">
              <a:spcAft>
                <a:spcPts val="0"/>
              </a:spcAft>
              <a:buFont typeface="Arial" pitchFamily="34" charset="0"/>
              <a:buChar char="•"/>
              <a:defRPr/>
            </a:pPr>
            <a:r>
              <a:rPr lang="it-IT" dirty="0"/>
              <a:t>In  ragione  dei  seggi spettanti per  ogni lista si proclamano eletti i candidati della medesima  lista, in base alla graduatoria.</a:t>
            </a:r>
          </a:p>
          <a:p>
            <a:pPr marL="0" indent="0" algn="just" eaLnBrk="1" fontAlgn="auto" hangingPunct="1">
              <a:spcAft>
                <a:spcPts val="0"/>
              </a:spcAft>
              <a:buFont typeface="Arial" charset="0"/>
              <a:buNone/>
              <a:defRPr/>
            </a:pPr>
            <a:endParaRPr lang="it-IT" dirty="0"/>
          </a:p>
          <a:p>
            <a:pPr algn="just" eaLnBrk="1" fontAlgn="auto" hangingPunct="1">
              <a:spcAft>
                <a:spcPts val="0"/>
              </a:spcAft>
              <a:buFont typeface="Arial" pitchFamily="34" charset="0"/>
              <a:buChar char="•"/>
              <a:defRPr/>
            </a:pPr>
            <a:r>
              <a:rPr lang="it-IT" dirty="0"/>
              <a:t>In caso di parità di cifra individuale è proclamato eletto il candidato appartenente al sesso meno rappresentato tra  gli eletti della  lista ed  in caso di ulteriore  parità il candidato più giovane.</a:t>
            </a:r>
          </a:p>
          <a:p>
            <a:pPr algn="just" eaLnBrk="1" fontAlgn="auto" hangingPunct="1">
              <a:spcAft>
                <a:spcPts val="0"/>
              </a:spcAft>
              <a:buFont typeface="Arial" pitchFamily="34" charset="0"/>
              <a:buChar char="•"/>
              <a:defRPr/>
            </a:pPr>
            <a:endParaRPr lang="it-IT" dirty="0"/>
          </a:p>
          <a:p>
            <a:pPr marL="0" indent="0" algn="just" eaLnBrk="1" fontAlgn="auto" hangingPunct="1">
              <a:spcAft>
                <a:spcPts val="0"/>
              </a:spcAft>
              <a:buFont typeface="Arial" charset="0"/>
              <a:buNone/>
              <a:defRPr/>
            </a:pPr>
            <a:endParaRPr lang="it-IT" dirty="0"/>
          </a:p>
          <a:p>
            <a:pPr eaLnBrk="1" fontAlgn="auto" hangingPunct="1">
              <a:spcAft>
                <a:spcPts val="0"/>
              </a:spcAft>
              <a:buFont typeface="Arial" pitchFamily="34" charset="0"/>
              <a:buChar char="•"/>
              <a:defRPr/>
            </a:pPr>
            <a:endParaRPr lang="it-IT" dirty="0"/>
          </a:p>
        </p:txBody>
      </p:sp>
      <p:pic>
        <p:nvPicPr>
          <p:cNvPr id="36868" name="Immagine 4"/>
          <p:cNvPicPr>
            <a:picLocks noChangeAspect="1"/>
          </p:cNvPicPr>
          <p:nvPr/>
        </p:nvPicPr>
        <p:blipFill>
          <a:blip r:embed="rId2"/>
          <a:srcRect/>
          <a:stretch>
            <a:fillRect/>
          </a:stretch>
        </p:blipFill>
        <p:spPr bwMode="auto">
          <a:xfrm>
            <a:off x="683568" y="389290"/>
            <a:ext cx="1079500" cy="811213"/>
          </a:xfrm>
          <a:prstGeom prst="rect">
            <a:avLst/>
          </a:prstGeom>
          <a:noFill/>
          <a:ln w="9525">
            <a:noFill/>
            <a:miter lim="800000"/>
            <a:headEnd/>
            <a:tailEnd/>
          </a:ln>
        </p:spPr>
      </p:pic>
      <p:sp>
        <p:nvSpPr>
          <p:cNvPr id="4" name="Segnaposto numero diapositiva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5A9C004F-5133-4F6A-B7A1-DBCE1BAE9E18}" type="slidenum">
              <a:rPr lang="it-IT" sz="1200">
                <a:latin typeface="+mn-lt"/>
              </a:rPr>
              <a:pPr algn="r" fontAlgn="auto">
                <a:spcBef>
                  <a:spcPts val="0"/>
                </a:spcBef>
                <a:spcAft>
                  <a:spcPts val="0"/>
                </a:spcAft>
                <a:defRPr/>
              </a:pPr>
              <a:t>21</a:t>
            </a:fld>
            <a:endParaRPr lang="it-IT" sz="1200" dirty="0">
              <a:latin typeface="+mn-l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FB7B144D-45DE-41B3-B0BB-9781C23BAFFE}" type="slidenum">
              <a:rPr lang="it-IT"/>
              <a:pPr>
                <a:defRPr/>
              </a:pPr>
              <a:t>22</a:t>
            </a:fld>
            <a:endParaRPr lang="it-IT"/>
          </a:p>
        </p:txBody>
      </p:sp>
      <p:sp>
        <p:nvSpPr>
          <p:cNvPr id="2" name="Titolo 1"/>
          <p:cNvSpPr>
            <a:spLocks noGrp="1"/>
          </p:cNvSpPr>
          <p:nvPr>
            <p:ph type="title"/>
          </p:nvPr>
        </p:nvSpPr>
        <p:spPr>
          <a:xfrm>
            <a:off x="1331913" y="4292600"/>
            <a:ext cx="5834062" cy="1431925"/>
          </a:xfrm>
          <a:solidFill>
            <a:schemeClr val="tx2">
              <a:lumMod val="20000"/>
              <a:lumOff val="80000"/>
            </a:schemeClr>
          </a:solidFill>
          <a:ln>
            <a:solidFill>
              <a:schemeClr val="accent1">
                <a:lumMod val="75000"/>
              </a:schemeClr>
            </a:solidFill>
          </a:ln>
        </p:spPr>
        <p:txBody>
          <a:bodyPr/>
          <a:lstStyle/>
          <a:p>
            <a:pPr eaLnBrk="1" hangingPunct="1">
              <a:defRPr/>
            </a:pPr>
            <a:br>
              <a:rPr lang="it-IT" sz="1600" b="1" dirty="0">
                <a:solidFill>
                  <a:schemeClr val="tx2">
                    <a:lumMod val="25000"/>
                  </a:schemeClr>
                </a:solidFill>
              </a:rPr>
            </a:br>
            <a:r>
              <a:rPr lang="it-IT" sz="1600" b="1" dirty="0">
                <a:solidFill>
                  <a:schemeClr val="tx2">
                    <a:lumMod val="25000"/>
                  </a:schemeClr>
                </a:solidFill>
              </a:rPr>
              <a:t>Tutta la normativa di riferimento, le FAQ, la modulistica e gli aggiornamenti sono disponibili sul sito UPI nella sezione </a:t>
            </a:r>
            <a:br>
              <a:rPr lang="it-IT" sz="1600" b="1" dirty="0">
                <a:solidFill>
                  <a:schemeClr val="tx2">
                    <a:lumMod val="25000"/>
                  </a:schemeClr>
                </a:solidFill>
              </a:rPr>
            </a:br>
            <a:r>
              <a:rPr lang="it-IT" sz="1600" b="1" dirty="0">
                <a:solidFill>
                  <a:schemeClr val="tx2">
                    <a:lumMod val="25000"/>
                  </a:schemeClr>
                </a:solidFill>
              </a:rPr>
              <a:t>ELEZIONI PROVINCE 2021</a:t>
            </a:r>
            <a:br>
              <a:rPr lang="it-IT" sz="1600" b="1" dirty="0">
                <a:solidFill>
                  <a:schemeClr val="tx2">
                    <a:lumMod val="25000"/>
                  </a:schemeClr>
                </a:solidFill>
              </a:rPr>
            </a:br>
            <a:r>
              <a:rPr lang="it-IT" sz="1600" dirty="0">
                <a:solidFill>
                  <a:schemeClr val="tx2">
                    <a:lumMod val="25000"/>
                  </a:schemeClr>
                </a:solidFill>
                <a:hlinkClick r:id="rId2"/>
              </a:rPr>
              <a:t>www.provinceditalia.it</a:t>
            </a:r>
            <a:r>
              <a:rPr lang="it-IT" sz="1600" dirty="0">
                <a:solidFill>
                  <a:schemeClr val="tx2">
                    <a:lumMod val="25000"/>
                  </a:schemeClr>
                </a:solidFill>
              </a:rPr>
              <a:t> </a:t>
            </a:r>
            <a:br>
              <a:rPr lang="it-IT" sz="1600" dirty="0">
                <a:solidFill>
                  <a:schemeClr val="tx2">
                    <a:lumMod val="25000"/>
                  </a:schemeClr>
                </a:solidFill>
              </a:rPr>
            </a:br>
            <a:br>
              <a:rPr lang="it-IT" sz="1600" dirty="0">
                <a:solidFill>
                  <a:schemeClr val="tx2">
                    <a:lumMod val="25000"/>
                  </a:schemeClr>
                </a:solidFill>
              </a:rPr>
            </a:br>
            <a:endParaRPr lang="it-IT" sz="1600" dirty="0">
              <a:solidFill>
                <a:schemeClr val="tx2">
                  <a:lumMod val="25000"/>
                </a:schemeClr>
              </a:solidFill>
            </a:endParaRPr>
          </a:p>
        </p:txBody>
      </p:sp>
      <p:sp>
        <p:nvSpPr>
          <p:cNvPr id="3" name="Segnaposto contenuto 2"/>
          <p:cNvSpPr>
            <a:spLocks noGrp="1"/>
          </p:cNvSpPr>
          <p:nvPr>
            <p:ph idx="1"/>
          </p:nvPr>
        </p:nvSpPr>
        <p:spPr>
          <a:xfrm>
            <a:off x="457200" y="1600200"/>
            <a:ext cx="8229600" cy="2620963"/>
          </a:xfrm>
        </p:spPr>
        <p:txBody>
          <a:bodyPr/>
          <a:lstStyle/>
          <a:p>
            <a:pPr marL="0" indent="0" eaLnBrk="1" hangingPunct="1">
              <a:buFont typeface="Arial" charset="0"/>
              <a:buNone/>
              <a:defRPr/>
            </a:pPr>
            <a:endParaRPr lang="it-IT" dirty="0"/>
          </a:p>
          <a:p>
            <a:pPr eaLnBrk="1" hangingPunct="1">
              <a:defRPr/>
            </a:pPr>
            <a:endParaRPr lang="it-IT" dirty="0"/>
          </a:p>
          <a:p>
            <a:pPr eaLnBrk="1" hangingPunct="1">
              <a:defRPr/>
            </a:pPr>
            <a:endParaRPr lang="it-IT" dirty="0"/>
          </a:p>
          <a:p>
            <a:pPr eaLnBrk="1" hangingPunct="1">
              <a:defRPr/>
            </a:pPr>
            <a:endParaRPr lang="it-IT" dirty="0"/>
          </a:p>
          <a:p>
            <a:pPr eaLnBrk="1" hangingPunct="1">
              <a:defRPr/>
            </a:pPr>
            <a:endParaRPr lang="it-IT" dirty="0"/>
          </a:p>
        </p:txBody>
      </p:sp>
      <p:sp>
        <p:nvSpPr>
          <p:cNvPr id="4" name="Segnaposto numero diapositiva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4296D83-848D-4C9C-B58D-398CBF59CDC5}" type="slidenum">
              <a:rPr lang="it-IT" sz="1200">
                <a:solidFill>
                  <a:schemeClr val="tx1">
                    <a:tint val="75000"/>
                  </a:schemeClr>
                </a:solidFill>
                <a:latin typeface="+mn-lt"/>
              </a:rPr>
              <a:pPr algn="r" fontAlgn="auto">
                <a:spcBef>
                  <a:spcPts val="0"/>
                </a:spcBef>
                <a:spcAft>
                  <a:spcPts val="0"/>
                </a:spcAft>
                <a:defRPr/>
              </a:pPr>
              <a:t>22</a:t>
            </a:fld>
            <a:endParaRPr lang="it-IT" sz="1200">
              <a:solidFill>
                <a:schemeClr val="tx1">
                  <a:tint val="75000"/>
                </a:schemeClr>
              </a:solidFill>
              <a:latin typeface="+mn-lt"/>
            </a:endParaRPr>
          </a:p>
        </p:txBody>
      </p:sp>
      <p:pic>
        <p:nvPicPr>
          <p:cNvPr id="37893" name="Immagine 4" descr="upi_completo_tra.gif"/>
          <p:cNvPicPr>
            <a:picLocks noChangeAspect="1"/>
          </p:cNvPicPr>
          <p:nvPr/>
        </p:nvPicPr>
        <p:blipFill>
          <a:blip r:embed="rId3"/>
          <a:srcRect/>
          <a:stretch>
            <a:fillRect/>
          </a:stretch>
        </p:blipFill>
        <p:spPr bwMode="auto">
          <a:xfrm>
            <a:off x="3347864" y="1673225"/>
            <a:ext cx="1630362" cy="133032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5184C11C-046B-4BE4-BA57-0DF46558DBF8}" type="slidenum">
              <a:rPr lang="it-IT">
                <a:solidFill>
                  <a:prstClr val="black">
                    <a:tint val="75000"/>
                  </a:prstClr>
                </a:solidFill>
                <a:latin typeface="Calibri"/>
              </a:rPr>
              <a:pPr>
                <a:defRPr/>
              </a:pPr>
              <a:t>3</a:t>
            </a:fld>
            <a:endParaRPr lang="it-IT">
              <a:solidFill>
                <a:prstClr val="black">
                  <a:tint val="75000"/>
                </a:prstClr>
              </a:solidFill>
              <a:latin typeface="Calibri"/>
            </a:endParaRPr>
          </a:p>
        </p:txBody>
      </p:sp>
      <p:sp>
        <p:nvSpPr>
          <p:cNvPr id="16386" name="Titolo 1"/>
          <p:cNvSpPr>
            <a:spLocks noGrp="1"/>
          </p:cNvSpPr>
          <p:nvPr>
            <p:ph type="title"/>
          </p:nvPr>
        </p:nvSpPr>
        <p:spPr>
          <a:xfrm>
            <a:off x="1493658" y="890718"/>
            <a:ext cx="6172200" cy="965262"/>
          </a:xfrm>
          <a:ln>
            <a:solidFill>
              <a:schemeClr val="bg1"/>
            </a:solidFill>
          </a:ln>
        </p:spPr>
        <p:txBody>
          <a:bodyPr/>
          <a:lstStyle/>
          <a:p>
            <a:pPr eaLnBrk="1" hangingPunct="1"/>
            <a:r>
              <a:rPr lang="it-IT" sz="2400" dirty="0"/>
              <a:t>ELECTION DAY 29 SETTEMBRE</a:t>
            </a:r>
            <a:br>
              <a:rPr lang="it-IT" sz="2400" dirty="0"/>
            </a:br>
            <a:r>
              <a:rPr lang="it-IT" sz="3000" dirty="0"/>
              <a:t>      </a:t>
            </a:r>
            <a:r>
              <a:rPr lang="it-IT" sz="2400" dirty="0"/>
              <a:t>Termini principali adempimenti </a:t>
            </a:r>
          </a:p>
        </p:txBody>
      </p:sp>
      <p:graphicFrame>
        <p:nvGraphicFramePr>
          <p:cNvPr id="2" name="Segnaposto contenuto 1"/>
          <p:cNvGraphicFramePr>
            <a:graphicFrameLocks noGrp="1"/>
          </p:cNvGraphicFramePr>
          <p:nvPr>
            <p:ph idx="1"/>
          </p:nvPr>
        </p:nvGraphicFramePr>
        <p:xfrm>
          <a:off x="389173" y="1923133"/>
          <a:ext cx="8381170" cy="3050025"/>
        </p:xfrm>
        <a:graphic>
          <a:graphicData uri="http://schemas.openxmlformats.org/drawingml/2006/table">
            <a:tbl>
              <a:tblPr firstRow="1" firstCol="1" bandRow="1"/>
              <a:tblGrid>
                <a:gridCol w="955369">
                  <a:extLst>
                    <a:ext uri="{9D8B030D-6E8A-4147-A177-3AD203B41FA5}">
                      <a16:colId xmlns:a16="http://schemas.microsoft.com/office/drawing/2014/main" val="20000"/>
                    </a:ext>
                  </a:extLst>
                </a:gridCol>
                <a:gridCol w="1019060">
                  <a:extLst>
                    <a:ext uri="{9D8B030D-6E8A-4147-A177-3AD203B41FA5}">
                      <a16:colId xmlns:a16="http://schemas.microsoft.com/office/drawing/2014/main" val="20002"/>
                    </a:ext>
                  </a:extLst>
                </a:gridCol>
                <a:gridCol w="956206">
                  <a:extLst>
                    <a:ext uri="{9D8B030D-6E8A-4147-A177-3AD203B41FA5}">
                      <a16:colId xmlns:a16="http://schemas.microsoft.com/office/drawing/2014/main" val="20003"/>
                    </a:ext>
                  </a:extLst>
                </a:gridCol>
                <a:gridCol w="1101998">
                  <a:extLst>
                    <a:ext uri="{9D8B030D-6E8A-4147-A177-3AD203B41FA5}">
                      <a16:colId xmlns:a16="http://schemas.microsoft.com/office/drawing/2014/main" val="20004"/>
                    </a:ext>
                  </a:extLst>
                </a:gridCol>
                <a:gridCol w="1063375">
                  <a:extLst>
                    <a:ext uri="{9D8B030D-6E8A-4147-A177-3AD203B41FA5}">
                      <a16:colId xmlns:a16="http://schemas.microsoft.com/office/drawing/2014/main" val="20005"/>
                    </a:ext>
                  </a:extLst>
                </a:gridCol>
                <a:gridCol w="994025">
                  <a:extLst>
                    <a:ext uri="{9D8B030D-6E8A-4147-A177-3AD203B41FA5}">
                      <a16:colId xmlns:a16="http://schemas.microsoft.com/office/drawing/2014/main" val="20006"/>
                    </a:ext>
                  </a:extLst>
                </a:gridCol>
                <a:gridCol w="1240604">
                  <a:extLst>
                    <a:ext uri="{9D8B030D-6E8A-4147-A177-3AD203B41FA5}">
                      <a16:colId xmlns:a16="http://schemas.microsoft.com/office/drawing/2014/main" val="546510460"/>
                    </a:ext>
                  </a:extLst>
                </a:gridCol>
                <a:gridCol w="1050533">
                  <a:extLst>
                    <a:ext uri="{9D8B030D-6E8A-4147-A177-3AD203B41FA5}">
                      <a16:colId xmlns:a16="http://schemas.microsoft.com/office/drawing/2014/main" val="20007"/>
                    </a:ext>
                  </a:extLst>
                </a:gridCol>
              </a:tblGrid>
              <a:tr h="1885855">
                <a:tc>
                  <a:txBody>
                    <a:bodyPr/>
                    <a:lstStyle/>
                    <a:p>
                      <a:pPr algn="ctr">
                        <a:lnSpc>
                          <a:spcPct val="115000"/>
                        </a:lnSpc>
                        <a:spcAft>
                          <a:spcPts val="0"/>
                        </a:spcAft>
                      </a:pPr>
                      <a:r>
                        <a:rPr lang="it-IT" sz="700" b="1" i="0" dirty="0">
                          <a:effectLst/>
                          <a:latin typeface="Calibri"/>
                          <a:ea typeface="Calibri"/>
                          <a:cs typeface="Times New Roman"/>
                        </a:rPr>
                        <a:t>AVVIO PROCEDURA ELETTORALE </a:t>
                      </a:r>
                    </a:p>
                    <a:p>
                      <a:pPr algn="ctr">
                        <a:lnSpc>
                          <a:spcPct val="115000"/>
                        </a:lnSpc>
                        <a:spcAft>
                          <a:spcPts val="0"/>
                        </a:spcAft>
                      </a:pPr>
                      <a:endParaRPr lang="it-IT" sz="700" b="1" i="0" dirty="0">
                        <a:effectLst/>
                        <a:latin typeface="Calibri"/>
                        <a:ea typeface="Calibri"/>
                        <a:cs typeface="Times New Roman"/>
                      </a:endParaRPr>
                    </a:p>
                    <a:p>
                      <a:pPr algn="ctr">
                        <a:lnSpc>
                          <a:spcPct val="115000"/>
                        </a:lnSpc>
                        <a:spcAft>
                          <a:spcPts val="0"/>
                        </a:spcAft>
                      </a:pPr>
                      <a:r>
                        <a:rPr lang="it-IT" sz="700" b="1" i="0" dirty="0">
                          <a:effectLst/>
                          <a:latin typeface="Calibri"/>
                          <a:ea typeface="Calibri"/>
                          <a:cs typeface="Times New Roman"/>
                        </a:rPr>
                        <a:t>Martedì 20 agosto 2024</a:t>
                      </a:r>
                    </a:p>
                    <a:p>
                      <a:pPr algn="ctr">
                        <a:lnSpc>
                          <a:spcPct val="115000"/>
                        </a:lnSpc>
                        <a:spcAft>
                          <a:spcPts val="0"/>
                        </a:spcAft>
                      </a:pPr>
                      <a:endParaRPr lang="it-IT" sz="700" b="1" i="0" dirty="0">
                        <a:effectLst/>
                        <a:latin typeface="Calibri"/>
                        <a:ea typeface="Calibri"/>
                        <a:cs typeface="Times New Roman"/>
                      </a:endParaRPr>
                    </a:p>
                    <a:p>
                      <a:pPr algn="ctr">
                        <a:lnSpc>
                          <a:spcPct val="115000"/>
                        </a:lnSpc>
                        <a:spcAft>
                          <a:spcPts val="0"/>
                        </a:spcAft>
                      </a:pPr>
                      <a:endParaRPr lang="it-IT" sz="700" b="1" i="0" dirty="0">
                        <a:effectLst/>
                        <a:latin typeface="Calibri"/>
                        <a:ea typeface="Calibri"/>
                        <a:cs typeface="Times New Roman"/>
                      </a:endParaRPr>
                    </a:p>
                    <a:p>
                      <a:pPr algn="ctr">
                        <a:lnSpc>
                          <a:spcPct val="115000"/>
                        </a:lnSpc>
                        <a:spcAft>
                          <a:spcPts val="0"/>
                        </a:spcAft>
                      </a:pPr>
                      <a:r>
                        <a:rPr lang="it-IT" sz="700" b="1" i="0" dirty="0">
                          <a:effectLst/>
                          <a:latin typeface="Calibri"/>
                          <a:ea typeface="Calibri"/>
                          <a:cs typeface="Times New Roman"/>
                        </a:rPr>
                        <a:t>Adozione provvedimento di convocazione </a:t>
                      </a:r>
                      <a:r>
                        <a:rPr lang="it-IT" sz="700" dirty="0">
                          <a:effectLst/>
                          <a:latin typeface="Calibri"/>
                          <a:ea typeface="Calibri"/>
                          <a:cs typeface="Times New Roman"/>
                        </a:rPr>
                        <a:t>dei comizi elettorali e sua pubblicazione nel sito internet della Provincia.</a:t>
                      </a:r>
                    </a:p>
                    <a:p>
                      <a:pPr algn="ctr">
                        <a:lnSpc>
                          <a:spcPct val="115000"/>
                        </a:lnSpc>
                        <a:spcAft>
                          <a:spcPts val="0"/>
                        </a:spcAft>
                      </a:pPr>
                      <a:r>
                        <a:rPr lang="it-IT" sz="700" b="1" dirty="0">
                          <a:effectLst/>
                          <a:latin typeface="Calibri"/>
                          <a:ea typeface="Calibri"/>
                          <a:cs typeface="Times New Roman"/>
                        </a:rPr>
                        <a:t>Contestuale costituzione </a:t>
                      </a:r>
                      <a:r>
                        <a:rPr lang="it-IT" sz="700" dirty="0">
                          <a:effectLst/>
                          <a:latin typeface="Calibri"/>
                          <a:ea typeface="Calibri"/>
                          <a:cs typeface="Times New Roman"/>
                        </a:rPr>
                        <a:t>dell’Ufficio elettorale presso la Provincia</a:t>
                      </a: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dirty="0">
                          <a:effectLst/>
                          <a:latin typeface="Calibri"/>
                          <a:ea typeface="Calibri"/>
                          <a:cs typeface="Times New Roman"/>
                        </a:rPr>
                        <a:t>ACCERTAMENTO AVENTI DIRITTO AL VOTO</a:t>
                      </a:r>
                    </a:p>
                    <a:p>
                      <a:pPr algn="ctr">
                        <a:lnSpc>
                          <a:spcPct val="115000"/>
                        </a:lnSpc>
                        <a:spcAft>
                          <a:spcPts val="0"/>
                        </a:spcAft>
                      </a:pPr>
                      <a:endParaRPr lang="it-IT" sz="700" dirty="0">
                        <a:effectLst/>
                        <a:latin typeface="Calibri"/>
                        <a:ea typeface="Calibri"/>
                        <a:cs typeface="Times New Roman"/>
                      </a:endParaRPr>
                    </a:p>
                    <a:p>
                      <a:pPr algn="ctr">
                        <a:lnSpc>
                          <a:spcPct val="115000"/>
                        </a:lnSpc>
                        <a:spcAft>
                          <a:spcPts val="0"/>
                        </a:spcAft>
                      </a:pPr>
                      <a:r>
                        <a:rPr lang="it-IT" sz="700" b="1" dirty="0">
                          <a:effectLst/>
                          <a:latin typeface="Calibri"/>
                          <a:ea typeface="Calibri"/>
                          <a:cs typeface="Times New Roman"/>
                        </a:rPr>
                        <a:t>Domenica 25 agosto </a:t>
                      </a:r>
                    </a:p>
                    <a:p>
                      <a:pPr algn="ctr">
                        <a:lnSpc>
                          <a:spcPct val="115000"/>
                        </a:lnSpc>
                        <a:spcAft>
                          <a:spcPts val="0"/>
                        </a:spcAft>
                      </a:pPr>
                      <a:endParaRPr lang="it-IT" sz="700" b="1" dirty="0">
                        <a:effectLst/>
                        <a:latin typeface="Calibri"/>
                        <a:ea typeface="Calibri"/>
                        <a:cs typeface="Times New Roman"/>
                      </a:endParaRPr>
                    </a:p>
                    <a:p>
                      <a:pPr algn="ctr">
                        <a:lnSpc>
                          <a:spcPct val="115000"/>
                        </a:lnSpc>
                        <a:spcAft>
                          <a:spcPts val="0"/>
                        </a:spcAft>
                      </a:pPr>
                      <a:endParaRPr lang="it-IT" sz="700" b="1" dirty="0">
                        <a:effectLst/>
                        <a:latin typeface="Calibri"/>
                        <a:ea typeface="Calibri"/>
                        <a:cs typeface="Times New Roman"/>
                      </a:endParaRPr>
                    </a:p>
                    <a:p>
                      <a:pPr algn="ctr">
                        <a:lnSpc>
                          <a:spcPct val="115000"/>
                        </a:lnSpc>
                        <a:spcAft>
                          <a:spcPts val="0"/>
                        </a:spcAft>
                      </a:pPr>
                      <a:r>
                        <a:rPr lang="it-IT" sz="700" b="1" dirty="0">
                          <a:effectLst/>
                          <a:latin typeface="Calibri"/>
                          <a:ea typeface="Calibri"/>
                          <a:cs typeface="Times New Roman"/>
                        </a:rPr>
                        <a:t>Primo accertamento </a:t>
                      </a:r>
                      <a:r>
                        <a:rPr lang="it-IT" sz="700" dirty="0">
                          <a:effectLst/>
                          <a:latin typeface="Calibri"/>
                          <a:ea typeface="Calibri"/>
                          <a:cs typeface="Times New Roman"/>
                        </a:rPr>
                        <a:t>degli aventi diritto al voto, ai fini del calcolo del numero minimo di sottoscrizioni a corredo delle liste dei candidati e delle candidature a Presidente della Provincia</a:t>
                      </a: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dirty="0">
                          <a:effectLst/>
                          <a:latin typeface="Calibri"/>
                          <a:ea typeface="Calibri"/>
                          <a:cs typeface="Times New Roman"/>
                        </a:rPr>
                        <a:t>PUBBLICAZIONE AVENTI DIRITTO AL VOTO</a:t>
                      </a:r>
                    </a:p>
                    <a:p>
                      <a:pPr algn="ctr">
                        <a:lnSpc>
                          <a:spcPct val="115000"/>
                        </a:lnSpc>
                        <a:spcAft>
                          <a:spcPts val="0"/>
                        </a:spcAft>
                      </a:pPr>
                      <a:endParaRPr lang="it-IT" sz="700" b="1" dirty="0">
                        <a:effectLst/>
                        <a:latin typeface="Calibri"/>
                        <a:ea typeface="Calibri"/>
                        <a:cs typeface="Times New Roman"/>
                      </a:endParaRPr>
                    </a:p>
                    <a:p>
                      <a:pPr algn="ctr">
                        <a:lnSpc>
                          <a:spcPct val="115000"/>
                        </a:lnSpc>
                        <a:spcAft>
                          <a:spcPts val="0"/>
                        </a:spcAft>
                      </a:pPr>
                      <a:r>
                        <a:rPr lang="it-IT" sz="700" b="1" dirty="0">
                          <a:effectLst/>
                          <a:latin typeface="Calibri"/>
                          <a:ea typeface="Calibri"/>
                          <a:cs typeface="Times New Roman"/>
                        </a:rPr>
                        <a:t>Venerdì 30 agosto</a:t>
                      </a:r>
                    </a:p>
                    <a:p>
                      <a:pPr algn="ctr">
                        <a:lnSpc>
                          <a:spcPct val="115000"/>
                        </a:lnSpc>
                        <a:spcAft>
                          <a:spcPts val="0"/>
                        </a:spcAft>
                      </a:pPr>
                      <a:endParaRPr lang="it-IT" sz="700" dirty="0">
                        <a:effectLst/>
                        <a:latin typeface="Calibri"/>
                        <a:ea typeface="Calibri"/>
                        <a:cs typeface="Times New Roman"/>
                      </a:endParaRPr>
                    </a:p>
                    <a:p>
                      <a:pPr algn="ctr">
                        <a:lnSpc>
                          <a:spcPct val="115000"/>
                        </a:lnSpc>
                        <a:spcAft>
                          <a:spcPts val="0"/>
                        </a:spcAft>
                      </a:pPr>
                      <a:endParaRPr lang="it-IT" sz="700" b="1" dirty="0">
                        <a:effectLst/>
                        <a:latin typeface="Calibri"/>
                        <a:ea typeface="Calibri"/>
                        <a:cs typeface="Times New Roman"/>
                      </a:endParaRPr>
                    </a:p>
                    <a:p>
                      <a:pPr algn="ctr">
                        <a:lnSpc>
                          <a:spcPct val="115000"/>
                        </a:lnSpc>
                        <a:spcAft>
                          <a:spcPts val="0"/>
                        </a:spcAft>
                      </a:pPr>
                      <a:r>
                        <a:rPr lang="it-IT" sz="700" b="1" dirty="0">
                          <a:effectLst/>
                          <a:latin typeface="Calibri"/>
                          <a:ea typeface="Calibri"/>
                          <a:cs typeface="Times New Roman"/>
                        </a:rPr>
                        <a:t>Pubblicazione del numero degli aventi diritto al voto al 35° </a:t>
                      </a:r>
                      <a:r>
                        <a:rPr lang="it-IT" sz="700" dirty="0">
                          <a:effectLst/>
                          <a:latin typeface="Calibri"/>
                          <a:ea typeface="Calibri"/>
                          <a:cs typeface="Times New Roman"/>
                        </a:rPr>
                        <a:t>giorno a cura dell’ufficio elettorale costituito presso la Provincia</a:t>
                      </a: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dirty="0">
                          <a:effectLst/>
                          <a:latin typeface="Calibri"/>
                          <a:ea typeface="Calibri"/>
                          <a:cs typeface="Times New Roman"/>
                        </a:rPr>
                        <a:t>PRESENTAZIONE DELLE LISTE E DEI CANDIDATI</a:t>
                      </a:r>
                    </a:p>
                    <a:p>
                      <a:pPr algn="ctr">
                        <a:lnSpc>
                          <a:spcPct val="115000"/>
                        </a:lnSpc>
                        <a:spcAft>
                          <a:spcPts val="0"/>
                        </a:spcAft>
                      </a:pPr>
                      <a:endParaRPr lang="it-IT" sz="700" dirty="0">
                        <a:effectLst/>
                        <a:latin typeface="Calibri"/>
                        <a:ea typeface="Calibri"/>
                        <a:cs typeface="Times New Roman"/>
                      </a:endParaRPr>
                    </a:p>
                    <a:p>
                      <a:pPr algn="ctr">
                        <a:lnSpc>
                          <a:spcPct val="115000"/>
                        </a:lnSpc>
                        <a:spcAft>
                          <a:spcPts val="0"/>
                        </a:spcAft>
                      </a:pPr>
                      <a:r>
                        <a:rPr lang="it-IT" sz="700" b="1" dirty="0">
                          <a:effectLst/>
                          <a:latin typeface="Calibri"/>
                          <a:ea typeface="Calibri"/>
                          <a:cs typeface="Times New Roman"/>
                        </a:rPr>
                        <a:t>Da Domenica 8 a lunedì 9 settembre</a:t>
                      </a:r>
                    </a:p>
                    <a:p>
                      <a:pPr algn="ctr">
                        <a:lnSpc>
                          <a:spcPct val="115000"/>
                        </a:lnSpc>
                        <a:spcAft>
                          <a:spcPts val="0"/>
                        </a:spcAft>
                      </a:pPr>
                      <a:endParaRPr lang="it-IT" sz="700" dirty="0">
                        <a:effectLst/>
                        <a:latin typeface="Calibri"/>
                        <a:ea typeface="Calibri"/>
                        <a:cs typeface="Times New Roman"/>
                      </a:endParaRPr>
                    </a:p>
                    <a:p>
                      <a:pPr algn="ctr">
                        <a:lnSpc>
                          <a:spcPct val="115000"/>
                        </a:lnSpc>
                        <a:spcAft>
                          <a:spcPts val="0"/>
                        </a:spcAft>
                      </a:pPr>
                      <a:r>
                        <a:rPr lang="it-IT" sz="700" b="1" dirty="0">
                          <a:effectLst/>
                          <a:latin typeface="Calibri"/>
                          <a:ea typeface="Calibri"/>
                          <a:cs typeface="Times New Roman"/>
                        </a:rPr>
                        <a:t>Presentazione delle Liste di candidati e delle candidature </a:t>
                      </a:r>
                      <a:r>
                        <a:rPr lang="it-IT" sz="700" dirty="0">
                          <a:effectLst/>
                          <a:latin typeface="Calibri"/>
                          <a:ea typeface="Calibri"/>
                          <a:cs typeface="Times New Roman"/>
                        </a:rPr>
                        <a:t>a Presidente della Provincia presso l’ufficio elettorale costituito presso la Provincia</a:t>
                      </a: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dirty="0">
                          <a:effectLst/>
                          <a:latin typeface="Calibri"/>
                          <a:ea typeface="Calibri"/>
                          <a:cs typeface="Times New Roman"/>
                        </a:rPr>
                        <a:t>ESAME DELLE LISTE E DEI CANDIDATI</a:t>
                      </a:r>
                    </a:p>
                    <a:p>
                      <a:pPr algn="ctr">
                        <a:lnSpc>
                          <a:spcPct val="115000"/>
                        </a:lnSpc>
                        <a:spcAft>
                          <a:spcPts val="0"/>
                        </a:spcAft>
                      </a:pPr>
                      <a:endParaRPr lang="it-IT" sz="700" b="1" dirty="0">
                        <a:effectLst/>
                        <a:latin typeface="Calibri"/>
                        <a:ea typeface="Calibri"/>
                        <a:cs typeface="Times New Roman"/>
                      </a:endParaRPr>
                    </a:p>
                    <a:p>
                      <a:pPr algn="ctr">
                        <a:lnSpc>
                          <a:spcPct val="115000"/>
                        </a:lnSpc>
                        <a:spcAft>
                          <a:spcPts val="0"/>
                        </a:spcAft>
                      </a:pPr>
                      <a:r>
                        <a:rPr lang="it-IT" sz="700" b="1" dirty="0">
                          <a:effectLst/>
                          <a:latin typeface="Calibri"/>
                          <a:ea typeface="Calibri"/>
                          <a:cs typeface="Times New Roman"/>
                        </a:rPr>
                        <a:t>Da martedì  10 a sabato 14 settembre</a:t>
                      </a:r>
                    </a:p>
                    <a:p>
                      <a:pPr algn="ctr">
                        <a:lnSpc>
                          <a:spcPct val="115000"/>
                        </a:lnSpc>
                        <a:spcAft>
                          <a:spcPts val="0"/>
                        </a:spcAft>
                      </a:pPr>
                      <a:endParaRPr lang="it-IT" sz="700" b="1" dirty="0">
                        <a:effectLst/>
                        <a:latin typeface="Calibri"/>
                        <a:ea typeface="Calibri"/>
                        <a:cs typeface="Times New Roman"/>
                      </a:endParaRPr>
                    </a:p>
                    <a:p>
                      <a:pPr algn="ctr">
                        <a:lnSpc>
                          <a:spcPct val="115000"/>
                        </a:lnSpc>
                        <a:spcAft>
                          <a:spcPts val="0"/>
                        </a:spcAft>
                      </a:pPr>
                      <a:r>
                        <a:rPr lang="it-IT" sz="700" b="1" dirty="0">
                          <a:effectLst/>
                          <a:latin typeface="Calibri"/>
                          <a:ea typeface="Calibri"/>
                          <a:cs typeface="Times New Roman"/>
                        </a:rPr>
                        <a:t> Esame da parte dell’ufficio elettorale </a:t>
                      </a:r>
                      <a:r>
                        <a:rPr lang="it-IT" sz="700" dirty="0">
                          <a:effectLst/>
                          <a:latin typeface="Calibri"/>
                          <a:ea typeface="Calibri"/>
                          <a:cs typeface="Times New Roman"/>
                        </a:rPr>
                        <a:t>costituito presso la Provincia, delle </a:t>
                      </a:r>
                      <a:r>
                        <a:rPr lang="it-IT" sz="700" b="1" dirty="0">
                          <a:effectLst/>
                          <a:latin typeface="Calibri"/>
                          <a:ea typeface="Calibri"/>
                          <a:cs typeface="Times New Roman"/>
                        </a:rPr>
                        <a:t>liste di candidati e delle candidature </a:t>
                      </a:r>
                      <a:r>
                        <a:rPr lang="it-IT" sz="700" dirty="0">
                          <a:effectLst/>
                          <a:latin typeface="Calibri"/>
                          <a:ea typeface="Calibri"/>
                          <a:cs typeface="Times New Roman"/>
                        </a:rPr>
                        <a:t>a Presidente della Provincia ed eventuali integrazioni istruttorie</a:t>
                      </a: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dirty="0">
                          <a:effectLst/>
                          <a:latin typeface="Calibri"/>
                          <a:ea typeface="Calibri"/>
                          <a:cs typeface="Times New Roman"/>
                        </a:rPr>
                        <a:t>PUBBLICAZIONE DELLE LISTE E DEI CANDIDATI</a:t>
                      </a:r>
                      <a:endParaRPr lang="it-IT" sz="700" dirty="0">
                        <a:effectLst/>
                        <a:latin typeface="Calibri"/>
                        <a:ea typeface="Calibri"/>
                        <a:cs typeface="Times New Roman"/>
                      </a:endParaRPr>
                    </a:p>
                    <a:p>
                      <a:pPr algn="ctr">
                        <a:lnSpc>
                          <a:spcPct val="115000"/>
                        </a:lnSpc>
                        <a:spcAft>
                          <a:spcPts val="0"/>
                        </a:spcAft>
                      </a:pPr>
                      <a:endParaRPr lang="it-IT" sz="700" dirty="0">
                        <a:effectLst/>
                        <a:latin typeface="Calibri"/>
                        <a:ea typeface="Calibri"/>
                        <a:cs typeface="Times New Roman"/>
                      </a:endParaRPr>
                    </a:p>
                    <a:p>
                      <a:pPr algn="ctr">
                        <a:lnSpc>
                          <a:spcPct val="115000"/>
                        </a:lnSpc>
                        <a:spcAft>
                          <a:spcPts val="0"/>
                        </a:spcAft>
                      </a:pPr>
                      <a:r>
                        <a:rPr lang="it-IT" sz="700" b="1" dirty="0">
                          <a:effectLst/>
                          <a:latin typeface="Calibri"/>
                          <a:ea typeface="Calibri"/>
                          <a:cs typeface="Times New Roman"/>
                        </a:rPr>
                        <a:t>Entro sabato 21 settembr</a:t>
                      </a:r>
                      <a:r>
                        <a:rPr lang="it-IT" sz="700" dirty="0">
                          <a:effectLst/>
                          <a:latin typeface="Calibri"/>
                          <a:ea typeface="Calibri"/>
                          <a:cs typeface="Times New Roman"/>
                        </a:rPr>
                        <a:t>e </a:t>
                      </a:r>
                    </a:p>
                    <a:p>
                      <a:pPr algn="ctr">
                        <a:lnSpc>
                          <a:spcPct val="115000"/>
                        </a:lnSpc>
                        <a:spcAft>
                          <a:spcPts val="0"/>
                        </a:spcAft>
                      </a:pPr>
                      <a:endParaRPr lang="it-IT" sz="700" dirty="0">
                        <a:effectLst/>
                        <a:latin typeface="Calibri"/>
                        <a:ea typeface="Calibri"/>
                        <a:cs typeface="Times New Roman"/>
                      </a:endParaRPr>
                    </a:p>
                    <a:p>
                      <a:pPr algn="ctr">
                        <a:lnSpc>
                          <a:spcPct val="115000"/>
                        </a:lnSpc>
                        <a:spcAft>
                          <a:spcPts val="0"/>
                        </a:spcAft>
                      </a:pPr>
                      <a:r>
                        <a:rPr lang="it-IT" sz="700" dirty="0">
                          <a:effectLst/>
                          <a:latin typeface="Calibri"/>
                          <a:ea typeface="Calibri"/>
                          <a:cs typeface="Times New Roman"/>
                        </a:rPr>
                        <a:t>Pubblicazione </a:t>
                      </a:r>
                      <a:r>
                        <a:rPr lang="it-IT" sz="700" b="1" dirty="0">
                          <a:effectLst/>
                          <a:latin typeface="Calibri"/>
                          <a:ea typeface="Calibri"/>
                          <a:cs typeface="Times New Roman"/>
                        </a:rPr>
                        <a:t>delle Liste di candidati e dei candidati a Presidente della </a:t>
                      </a:r>
                      <a:r>
                        <a:rPr lang="it-IT" sz="700" dirty="0">
                          <a:effectLst/>
                          <a:latin typeface="Calibri"/>
                          <a:ea typeface="Calibri"/>
                          <a:cs typeface="Times New Roman"/>
                        </a:rPr>
                        <a:t>Provincia definitivamente ammessi, nel sito internet della Provincia</a:t>
                      </a: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dirty="0">
                          <a:effectLst/>
                          <a:latin typeface="Calibri"/>
                          <a:ea typeface="Calibri"/>
                          <a:cs typeface="Times New Roman"/>
                        </a:rPr>
                        <a:t>VERIFICA DEL CORPO ELETTORALE</a:t>
                      </a:r>
                    </a:p>
                    <a:p>
                      <a:pPr algn="ctr">
                        <a:lnSpc>
                          <a:spcPct val="115000"/>
                        </a:lnSpc>
                        <a:spcAft>
                          <a:spcPts val="0"/>
                        </a:spcAft>
                      </a:pPr>
                      <a:endParaRPr lang="it-IT" sz="700" b="1" dirty="0">
                        <a:effectLst/>
                        <a:latin typeface="Calibri"/>
                        <a:ea typeface="Calibri"/>
                        <a:cs typeface="Times New Roman"/>
                      </a:endParaRPr>
                    </a:p>
                    <a:p>
                      <a:pPr algn="ctr">
                        <a:lnSpc>
                          <a:spcPct val="115000"/>
                        </a:lnSpc>
                        <a:spcAft>
                          <a:spcPts val="0"/>
                        </a:spcAft>
                      </a:pPr>
                      <a:r>
                        <a:rPr lang="it-IT" sz="700" b="1" dirty="0">
                          <a:effectLst/>
                          <a:latin typeface="Calibri"/>
                          <a:ea typeface="Calibri"/>
                          <a:cs typeface="Times New Roman"/>
                        </a:rPr>
                        <a:t>Da domenica 25 agosto a sabato 28 settembre </a:t>
                      </a:r>
                    </a:p>
                    <a:p>
                      <a:pPr algn="ctr">
                        <a:lnSpc>
                          <a:spcPct val="115000"/>
                        </a:lnSpc>
                        <a:spcAft>
                          <a:spcPts val="0"/>
                        </a:spcAft>
                      </a:pPr>
                      <a:endParaRPr lang="it-IT" sz="700" b="1" dirty="0">
                        <a:effectLst/>
                        <a:latin typeface="Calibri"/>
                        <a:ea typeface="Calibri"/>
                        <a:cs typeface="Times New Roman"/>
                      </a:endParaRPr>
                    </a:p>
                    <a:p>
                      <a:pPr algn="ctr">
                        <a:lnSpc>
                          <a:spcPct val="115000"/>
                        </a:lnSpc>
                        <a:spcAft>
                          <a:spcPts val="0"/>
                        </a:spcAft>
                      </a:pPr>
                      <a:r>
                        <a:rPr lang="it-IT" sz="700" b="1" dirty="0">
                          <a:effectLst/>
                          <a:latin typeface="Calibri"/>
                          <a:ea typeface="Calibri"/>
                          <a:cs typeface="Times New Roman"/>
                        </a:rPr>
                        <a:t>Verifica del</a:t>
                      </a:r>
                      <a:r>
                        <a:rPr lang="it-IT" sz="700" b="1" baseline="0" dirty="0">
                          <a:effectLst/>
                          <a:latin typeface="Calibri"/>
                          <a:ea typeface="Calibri"/>
                          <a:cs typeface="Times New Roman"/>
                        </a:rPr>
                        <a:t> corpo elettorale </a:t>
                      </a:r>
                      <a:r>
                        <a:rPr lang="it-IT" sz="700" baseline="0" dirty="0">
                          <a:effectLst/>
                          <a:latin typeface="Calibri"/>
                          <a:ea typeface="Calibri"/>
                          <a:cs typeface="Times New Roman"/>
                        </a:rPr>
                        <a:t>e apporto delle </a:t>
                      </a:r>
                      <a:r>
                        <a:rPr lang="it-IT" sz="700" b="1" baseline="0" dirty="0">
                          <a:effectLst/>
                          <a:latin typeface="Calibri"/>
                          <a:ea typeface="Calibri"/>
                          <a:cs typeface="Times New Roman"/>
                        </a:rPr>
                        <a:t>eventuali modifiche  </a:t>
                      </a:r>
                      <a:r>
                        <a:rPr lang="it-IT" sz="700" baseline="0" dirty="0">
                          <a:effectLst/>
                          <a:latin typeface="Calibri"/>
                          <a:ea typeface="Calibri"/>
                          <a:cs typeface="Times New Roman"/>
                        </a:rPr>
                        <a:t>(cessazioni di carica di consiglieri comunali e sindaci, dimissioni, etc..) e immediata annotazione da parte dell’Ufficio elettorale</a:t>
                      </a:r>
                      <a:endParaRPr lang="it-IT" sz="700" dirty="0">
                        <a:effectLst/>
                        <a:latin typeface="Calibri"/>
                        <a:ea typeface="Calibri"/>
                        <a:cs typeface="Times New Roman"/>
                      </a:endParaRP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dirty="0">
                          <a:effectLst/>
                          <a:latin typeface="Calibri"/>
                          <a:ea typeface="Calibri"/>
                          <a:cs typeface="Times New Roman"/>
                        </a:rPr>
                        <a:t>GIORNATA DEL VOTO</a:t>
                      </a:r>
                    </a:p>
                    <a:p>
                      <a:pPr algn="ctr">
                        <a:lnSpc>
                          <a:spcPct val="115000"/>
                        </a:lnSpc>
                        <a:spcAft>
                          <a:spcPts val="0"/>
                        </a:spcAft>
                      </a:pPr>
                      <a:endParaRPr lang="it-IT" sz="700" dirty="0">
                        <a:effectLst/>
                        <a:latin typeface="Calibri"/>
                        <a:ea typeface="Calibri"/>
                        <a:cs typeface="Times New Roman"/>
                      </a:endParaRPr>
                    </a:p>
                    <a:p>
                      <a:pPr algn="ctr">
                        <a:lnSpc>
                          <a:spcPct val="115000"/>
                        </a:lnSpc>
                        <a:spcAft>
                          <a:spcPts val="0"/>
                        </a:spcAft>
                      </a:pPr>
                      <a:endParaRPr lang="it-IT" sz="700" dirty="0">
                        <a:effectLst/>
                        <a:latin typeface="Calibri"/>
                        <a:ea typeface="Calibri"/>
                        <a:cs typeface="Times New Roman"/>
                      </a:endParaRPr>
                    </a:p>
                    <a:p>
                      <a:pPr algn="ctr">
                        <a:lnSpc>
                          <a:spcPct val="115000"/>
                        </a:lnSpc>
                        <a:spcAft>
                          <a:spcPts val="0"/>
                        </a:spcAft>
                      </a:pPr>
                      <a:r>
                        <a:rPr lang="it-IT" sz="700" b="1" dirty="0">
                          <a:effectLst/>
                          <a:latin typeface="Calibri"/>
                          <a:ea typeface="Calibri"/>
                          <a:cs typeface="Times New Roman"/>
                        </a:rPr>
                        <a:t>ELECTION DAY</a:t>
                      </a:r>
                    </a:p>
                    <a:p>
                      <a:pPr algn="ctr">
                        <a:lnSpc>
                          <a:spcPct val="115000"/>
                        </a:lnSpc>
                        <a:spcAft>
                          <a:spcPts val="0"/>
                        </a:spcAft>
                      </a:pPr>
                      <a:r>
                        <a:rPr lang="it-IT" sz="700" b="1" dirty="0">
                          <a:effectLst/>
                          <a:latin typeface="Calibri"/>
                          <a:ea typeface="Calibri"/>
                          <a:cs typeface="Times New Roman"/>
                        </a:rPr>
                        <a:t>DOMENICA 29 SETTEMBRE </a:t>
                      </a:r>
                    </a:p>
                    <a:p>
                      <a:pPr algn="ctr">
                        <a:lnSpc>
                          <a:spcPct val="115000"/>
                        </a:lnSpc>
                        <a:spcAft>
                          <a:spcPts val="0"/>
                        </a:spcAft>
                      </a:pPr>
                      <a:endParaRPr lang="it-IT" sz="700" dirty="0">
                        <a:effectLst/>
                        <a:latin typeface="Calibri"/>
                        <a:ea typeface="Calibri"/>
                        <a:cs typeface="Times New Roman"/>
                      </a:endParaRPr>
                    </a:p>
                    <a:p>
                      <a:pPr algn="ctr">
                        <a:lnSpc>
                          <a:spcPct val="115000"/>
                        </a:lnSpc>
                        <a:spcAft>
                          <a:spcPts val="0"/>
                        </a:spcAft>
                      </a:pPr>
                      <a:r>
                        <a:rPr lang="it-IT" sz="700" dirty="0">
                          <a:effectLst/>
                          <a:latin typeface="Calibri"/>
                          <a:ea typeface="Calibri"/>
                          <a:cs typeface="Times New Roman"/>
                        </a:rPr>
                        <a:t> </a:t>
                      </a:r>
                    </a:p>
                    <a:p>
                      <a:pPr algn="ctr">
                        <a:lnSpc>
                          <a:spcPct val="115000"/>
                        </a:lnSpc>
                        <a:spcAft>
                          <a:spcPts val="0"/>
                        </a:spcAft>
                      </a:pPr>
                      <a:r>
                        <a:rPr lang="it-IT" sz="700" dirty="0">
                          <a:effectLst/>
                          <a:latin typeface="Calibri"/>
                          <a:ea typeface="Calibri"/>
                          <a:cs typeface="Times New Roman"/>
                        </a:rPr>
                        <a:t>SI VOTA IN UN’UNICA GIORNATA DALLE ORE 8 ALLE ORE 20</a:t>
                      </a: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67437">
                <a:tc>
                  <a:txBody>
                    <a:bodyPr/>
                    <a:lstStyle/>
                    <a:p>
                      <a:pPr algn="ctr">
                        <a:lnSpc>
                          <a:spcPct val="115000"/>
                        </a:lnSpc>
                        <a:spcAft>
                          <a:spcPts val="0"/>
                        </a:spcAft>
                      </a:pPr>
                      <a:r>
                        <a:rPr lang="it-IT" sz="700" dirty="0">
                          <a:effectLst/>
                          <a:latin typeface="Calibri"/>
                          <a:ea typeface="Calibri"/>
                          <a:cs typeface="Times New Roman"/>
                        </a:rPr>
                        <a:t> </a:t>
                      </a:r>
                    </a:p>
                    <a:p>
                      <a:pPr algn="ctr">
                        <a:lnSpc>
                          <a:spcPct val="115000"/>
                        </a:lnSpc>
                        <a:spcAft>
                          <a:spcPts val="0"/>
                        </a:spcAft>
                      </a:pPr>
                      <a:r>
                        <a:rPr lang="it-IT" sz="700" b="1" dirty="0">
                          <a:effectLst/>
                          <a:latin typeface="Calibri"/>
                          <a:ea typeface="Calibri"/>
                          <a:cs typeface="Times New Roman"/>
                        </a:rPr>
                        <a:t>Entro il 40° giorno</a:t>
                      </a:r>
                      <a:r>
                        <a:rPr lang="it-IT" sz="700" dirty="0">
                          <a:effectLst/>
                          <a:latin typeface="Calibri"/>
                          <a:ea typeface="Calibri"/>
                          <a:cs typeface="Times New Roman"/>
                        </a:rPr>
                        <a:t> antecedente quello di votazione</a:t>
                      </a: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dirty="0">
                          <a:effectLst/>
                          <a:latin typeface="Calibri"/>
                          <a:ea typeface="Calibri"/>
                          <a:cs typeface="Times New Roman"/>
                        </a:rPr>
                        <a:t> </a:t>
                      </a:r>
                    </a:p>
                    <a:p>
                      <a:pPr algn="ctr">
                        <a:lnSpc>
                          <a:spcPct val="115000"/>
                        </a:lnSpc>
                        <a:spcAft>
                          <a:spcPts val="0"/>
                        </a:spcAft>
                      </a:pPr>
                      <a:r>
                        <a:rPr lang="it-IT" sz="700" b="1" dirty="0">
                          <a:effectLst/>
                          <a:latin typeface="Calibri"/>
                          <a:ea typeface="Calibri"/>
                          <a:cs typeface="Times New Roman"/>
                        </a:rPr>
                        <a:t>Il 35° giorno</a:t>
                      </a:r>
                      <a:r>
                        <a:rPr lang="it-IT" sz="700" dirty="0">
                          <a:effectLst/>
                          <a:latin typeface="Calibri"/>
                          <a:ea typeface="Calibri"/>
                          <a:cs typeface="Times New Roman"/>
                        </a:rPr>
                        <a:t> antecedente quello di votazione</a:t>
                      </a: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dirty="0">
                          <a:effectLst/>
                          <a:latin typeface="Calibri"/>
                          <a:ea typeface="Calibri"/>
                          <a:cs typeface="Times New Roman"/>
                        </a:rPr>
                        <a:t> </a:t>
                      </a:r>
                    </a:p>
                    <a:p>
                      <a:pPr algn="ctr">
                        <a:lnSpc>
                          <a:spcPct val="115000"/>
                        </a:lnSpc>
                        <a:spcAft>
                          <a:spcPts val="0"/>
                        </a:spcAft>
                      </a:pPr>
                      <a:r>
                        <a:rPr lang="it-IT" sz="700" b="1" dirty="0">
                          <a:effectLst/>
                          <a:latin typeface="Calibri"/>
                          <a:ea typeface="Calibri"/>
                          <a:cs typeface="Times New Roman"/>
                        </a:rPr>
                        <a:t>Il 30° giorno</a:t>
                      </a:r>
                      <a:r>
                        <a:rPr lang="it-IT" sz="700" dirty="0">
                          <a:effectLst/>
                          <a:latin typeface="Calibri"/>
                          <a:ea typeface="Calibri"/>
                          <a:cs typeface="Times New Roman"/>
                        </a:rPr>
                        <a:t> antecedente quello della votazione</a:t>
                      </a: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dirty="0">
                          <a:effectLst/>
                          <a:latin typeface="Calibri"/>
                          <a:ea typeface="Calibri"/>
                          <a:cs typeface="Times New Roman"/>
                        </a:rPr>
                        <a:t> </a:t>
                      </a:r>
                    </a:p>
                    <a:p>
                      <a:pPr algn="ctr">
                        <a:lnSpc>
                          <a:spcPct val="115000"/>
                        </a:lnSpc>
                        <a:spcAft>
                          <a:spcPts val="0"/>
                        </a:spcAft>
                      </a:pPr>
                      <a:r>
                        <a:rPr lang="it-IT" sz="700" dirty="0">
                          <a:effectLst/>
                          <a:latin typeface="Calibri"/>
                          <a:ea typeface="Calibri"/>
                          <a:cs typeface="Times New Roman"/>
                        </a:rPr>
                        <a:t>Dalle ore 8 alle ore 20 del </a:t>
                      </a:r>
                      <a:r>
                        <a:rPr lang="it-IT" sz="700" b="1" dirty="0">
                          <a:effectLst/>
                          <a:latin typeface="Calibri"/>
                          <a:ea typeface="Calibri"/>
                          <a:cs typeface="Times New Roman"/>
                        </a:rPr>
                        <a:t>21° giorno</a:t>
                      </a:r>
                      <a:r>
                        <a:rPr lang="it-IT" sz="700" dirty="0">
                          <a:effectLst/>
                          <a:latin typeface="Calibri"/>
                          <a:ea typeface="Calibri"/>
                          <a:cs typeface="Times New Roman"/>
                        </a:rPr>
                        <a:t> e dalle ore 8 alle ore 12 del </a:t>
                      </a:r>
                      <a:r>
                        <a:rPr lang="it-IT" sz="700" b="1" dirty="0">
                          <a:effectLst/>
                          <a:latin typeface="Calibri"/>
                          <a:ea typeface="Calibri"/>
                          <a:cs typeface="Times New Roman"/>
                        </a:rPr>
                        <a:t>20° giorno</a:t>
                      </a:r>
                      <a:r>
                        <a:rPr lang="it-IT" sz="700" dirty="0">
                          <a:effectLst/>
                          <a:latin typeface="Calibri"/>
                          <a:ea typeface="Calibri"/>
                          <a:cs typeface="Times New Roman"/>
                        </a:rPr>
                        <a:t> antecedenti quello della votazione</a:t>
                      </a: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dirty="0">
                          <a:effectLst/>
                          <a:latin typeface="Calibri"/>
                          <a:ea typeface="Calibri"/>
                          <a:cs typeface="Times New Roman"/>
                        </a:rPr>
                        <a:t> </a:t>
                      </a:r>
                    </a:p>
                    <a:p>
                      <a:pPr algn="ctr">
                        <a:lnSpc>
                          <a:spcPct val="115000"/>
                        </a:lnSpc>
                        <a:spcAft>
                          <a:spcPts val="0"/>
                        </a:spcAft>
                      </a:pPr>
                      <a:r>
                        <a:rPr lang="it-IT" sz="700" b="1" dirty="0">
                          <a:effectLst/>
                          <a:latin typeface="Calibri"/>
                          <a:ea typeface="Calibri"/>
                          <a:cs typeface="Times New Roman"/>
                        </a:rPr>
                        <a:t>Dal 19° giorno al 15°</a:t>
                      </a:r>
                      <a:r>
                        <a:rPr lang="it-IT" sz="700" dirty="0">
                          <a:effectLst/>
                          <a:latin typeface="Calibri"/>
                          <a:ea typeface="Calibri"/>
                          <a:cs typeface="Times New Roman"/>
                        </a:rPr>
                        <a:t> giorno antecedenti quello di votazione</a:t>
                      </a: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dirty="0">
                          <a:effectLst/>
                          <a:latin typeface="Calibri"/>
                          <a:ea typeface="Calibri"/>
                          <a:cs typeface="Times New Roman"/>
                        </a:rPr>
                        <a:t> </a:t>
                      </a:r>
                    </a:p>
                    <a:p>
                      <a:pPr algn="ctr">
                        <a:lnSpc>
                          <a:spcPct val="115000"/>
                        </a:lnSpc>
                        <a:spcAft>
                          <a:spcPts val="0"/>
                        </a:spcAft>
                      </a:pPr>
                      <a:r>
                        <a:rPr lang="it-IT" sz="700" b="1" dirty="0">
                          <a:effectLst/>
                          <a:latin typeface="Calibri"/>
                          <a:ea typeface="Calibri"/>
                          <a:cs typeface="Times New Roman"/>
                        </a:rPr>
                        <a:t>Entro l’8° giorno</a:t>
                      </a:r>
                      <a:r>
                        <a:rPr lang="it-IT" sz="700" dirty="0">
                          <a:effectLst/>
                          <a:latin typeface="Calibri"/>
                          <a:ea typeface="Calibri"/>
                          <a:cs typeface="Times New Roman"/>
                        </a:rPr>
                        <a:t> antecedente quello di votazione</a:t>
                      </a: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it-IT" sz="700" dirty="0">
                        <a:effectLst/>
                        <a:latin typeface="Calibri"/>
                        <a:ea typeface="Calibri"/>
                        <a:cs typeface="Times New Roman"/>
                      </a:endParaRPr>
                    </a:p>
                    <a:p>
                      <a:pPr algn="ctr">
                        <a:lnSpc>
                          <a:spcPct val="115000"/>
                        </a:lnSpc>
                        <a:spcAft>
                          <a:spcPts val="0"/>
                        </a:spcAft>
                      </a:pPr>
                      <a:r>
                        <a:rPr lang="it-IT" sz="700" b="1" dirty="0">
                          <a:effectLst/>
                          <a:latin typeface="Calibri"/>
                          <a:ea typeface="Calibri"/>
                          <a:cs typeface="Times New Roman"/>
                        </a:rPr>
                        <a:t>Dal</a:t>
                      </a:r>
                      <a:r>
                        <a:rPr lang="it-IT" sz="700" b="1" baseline="0" dirty="0">
                          <a:effectLst/>
                          <a:latin typeface="Calibri"/>
                          <a:ea typeface="Calibri"/>
                          <a:cs typeface="Times New Roman"/>
                        </a:rPr>
                        <a:t> 35° giorno al giorno prima </a:t>
                      </a:r>
                      <a:r>
                        <a:rPr lang="it-IT" sz="700" baseline="0" dirty="0">
                          <a:effectLst/>
                          <a:latin typeface="Calibri"/>
                          <a:ea typeface="Calibri"/>
                          <a:cs typeface="Times New Roman"/>
                        </a:rPr>
                        <a:t>della votazione </a:t>
                      </a:r>
                      <a:endParaRPr lang="it-IT" sz="700" dirty="0">
                        <a:effectLst/>
                        <a:latin typeface="Calibri"/>
                        <a:ea typeface="Calibri"/>
                        <a:cs typeface="Times New Roman"/>
                      </a:endParaRP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dirty="0">
                          <a:effectLst/>
                          <a:latin typeface="Calibri"/>
                          <a:ea typeface="Calibri"/>
                          <a:cs typeface="Times New Roman"/>
                        </a:rPr>
                        <a:t> </a:t>
                      </a: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04169">
                <a:tc>
                  <a:txBody>
                    <a:bodyPr/>
                    <a:lstStyle/>
                    <a:p>
                      <a:pPr algn="ctr">
                        <a:lnSpc>
                          <a:spcPct val="115000"/>
                        </a:lnSpc>
                        <a:spcAft>
                          <a:spcPts val="0"/>
                        </a:spcAft>
                      </a:pPr>
                      <a:r>
                        <a:rPr lang="it-IT" sz="600" i="1" dirty="0">
                          <a:effectLst/>
                          <a:latin typeface="Calibri"/>
                          <a:ea typeface="Calibri"/>
                          <a:cs typeface="Times New Roman"/>
                        </a:rPr>
                        <a:t>Circ. 32/14 Ministero  Interno art. 3</a:t>
                      </a:r>
                      <a:endParaRPr lang="it-IT" sz="600" dirty="0">
                        <a:effectLst/>
                        <a:latin typeface="Calibri"/>
                        <a:ea typeface="Calibri"/>
                        <a:cs typeface="Times New Roman"/>
                      </a:endParaRP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600" i="1" dirty="0">
                          <a:effectLst/>
                          <a:latin typeface="Calibri"/>
                          <a:ea typeface="Calibri"/>
                          <a:cs typeface="Times New Roman"/>
                        </a:rPr>
                        <a:t>Circ. 32/14 Ministero  Interno art. 5</a:t>
                      </a:r>
                      <a:endParaRPr lang="it-IT" sz="600" dirty="0">
                        <a:effectLst/>
                        <a:latin typeface="Calibri"/>
                        <a:ea typeface="Calibri"/>
                        <a:cs typeface="Times New Roman"/>
                      </a:endParaRP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600" i="1" dirty="0">
                          <a:effectLst/>
                          <a:latin typeface="Calibri"/>
                          <a:ea typeface="Calibri"/>
                          <a:cs typeface="Times New Roman"/>
                        </a:rPr>
                        <a:t>Circ. 32/14 Ministero  Interno art. 5</a:t>
                      </a:r>
                      <a:endParaRPr lang="it-IT" sz="600" dirty="0">
                        <a:effectLst/>
                        <a:latin typeface="Calibri"/>
                        <a:ea typeface="Calibri"/>
                        <a:cs typeface="Times New Roman"/>
                      </a:endParaRP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600" i="1" dirty="0">
                          <a:effectLst/>
                          <a:latin typeface="Calibri"/>
                          <a:ea typeface="Calibri"/>
                          <a:cs typeface="Times New Roman"/>
                        </a:rPr>
                        <a:t>Legge 56/14 </a:t>
                      </a:r>
                      <a:endParaRPr lang="it-IT" sz="600" dirty="0">
                        <a:effectLst/>
                        <a:latin typeface="Calibri"/>
                        <a:ea typeface="Calibri"/>
                        <a:cs typeface="Times New Roman"/>
                      </a:endParaRPr>
                    </a:p>
                    <a:p>
                      <a:pPr algn="ctr">
                        <a:lnSpc>
                          <a:spcPct val="115000"/>
                        </a:lnSpc>
                        <a:spcAft>
                          <a:spcPts val="0"/>
                        </a:spcAft>
                      </a:pPr>
                      <a:r>
                        <a:rPr lang="it-IT" sz="600" i="1" dirty="0">
                          <a:effectLst/>
                          <a:latin typeface="Calibri"/>
                          <a:ea typeface="Calibri"/>
                          <a:cs typeface="Times New Roman"/>
                        </a:rPr>
                        <a:t>commi 61 e 73 </a:t>
                      </a:r>
                      <a:endParaRPr lang="it-IT" sz="600" dirty="0">
                        <a:effectLst/>
                        <a:latin typeface="Calibri"/>
                        <a:ea typeface="Calibri"/>
                        <a:cs typeface="Times New Roman"/>
                      </a:endParaRP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600" i="1" dirty="0">
                          <a:effectLst/>
                          <a:latin typeface="Calibri"/>
                          <a:ea typeface="Calibri"/>
                          <a:cs typeface="Times New Roman"/>
                        </a:rPr>
                        <a:t>Circ. 32/14 Ministero  Interno art. 7</a:t>
                      </a:r>
                      <a:endParaRPr lang="it-IT" sz="600" dirty="0">
                        <a:effectLst/>
                        <a:latin typeface="Calibri"/>
                        <a:ea typeface="Calibri"/>
                        <a:cs typeface="Times New Roman"/>
                      </a:endParaRP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600" i="1" dirty="0">
                          <a:effectLst/>
                          <a:latin typeface="Calibri"/>
                          <a:ea typeface="Calibri"/>
                          <a:cs typeface="Times New Roman"/>
                        </a:rPr>
                        <a:t>Circ. 32/14 Ministero  Interno art. 8</a:t>
                      </a:r>
                      <a:endParaRPr lang="it-IT" sz="600" dirty="0">
                        <a:effectLst/>
                        <a:latin typeface="Calibri"/>
                        <a:ea typeface="Calibri"/>
                        <a:cs typeface="Times New Roman"/>
                      </a:endParaRP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it-IT" sz="600" i="1" dirty="0">
                          <a:effectLst/>
                          <a:latin typeface="+mn-lt"/>
                          <a:ea typeface="Calibri"/>
                          <a:cs typeface="Times New Roman"/>
                        </a:rPr>
                        <a:t>Circ. 32/14 Ministero  Interno art. 11</a:t>
                      </a:r>
                      <a:endParaRPr lang="it-IT" sz="600" dirty="0">
                        <a:effectLst/>
                        <a:latin typeface="+mn-lt"/>
                        <a:ea typeface="Calibri"/>
                        <a:cs typeface="Times New Roman"/>
                      </a:endParaRP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600" i="1" dirty="0">
                          <a:effectLst/>
                          <a:latin typeface="Calibri"/>
                          <a:ea typeface="Calibri"/>
                          <a:cs typeface="Times New Roman"/>
                        </a:rPr>
                        <a:t>Legge 56/14 </a:t>
                      </a:r>
                      <a:endParaRPr lang="it-IT" sz="600" dirty="0">
                        <a:effectLst/>
                        <a:latin typeface="Calibri"/>
                        <a:ea typeface="Calibri"/>
                        <a:cs typeface="Times New Roman"/>
                      </a:endParaRPr>
                    </a:p>
                    <a:p>
                      <a:pPr algn="ctr">
                        <a:lnSpc>
                          <a:spcPct val="115000"/>
                        </a:lnSpc>
                        <a:spcAft>
                          <a:spcPts val="0"/>
                        </a:spcAft>
                      </a:pPr>
                      <a:r>
                        <a:rPr lang="it-IT" sz="600" i="1" dirty="0">
                          <a:effectLst/>
                          <a:latin typeface="Calibri"/>
                          <a:ea typeface="Calibri"/>
                          <a:cs typeface="Times New Roman"/>
                        </a:rPr>
                        <a:t>comma 62</a:t>
                      </a:r>
                      <a:endParaRPr lang="it-IT" sz="600" dirty="0">
                        <a:effectLst/>
                        <a:latin typeface="Calibri"/>
                        <a:ea typeface="Calibri"/>
                        <a:cs typeface="Times New Roman"/>
                      </a:endParaRP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pic>
        <p:nvPicPr>
          <p:cNvPr id="16388" name="Immagine 1"/>
          <p:cNvPicPr>
            <a:picLocks noChangeAspect="1"/>
          </p:cNvPicPr>
          <p:nvPr/>
        </p:nvPicPr>
        <p:blipFill>
          <a:blip r:embed="rId2"/>
          <a:srcRect/>
          <a:stretch>
            <a:fillRect/>
          </a:stretch>
        </p:blipFill>
        <p:spPr bwMode="auto">
          <a:xfrm>
            <a:off x="838814" y="1065291"/>
            <a:ext cx="894950" cy="672026"/>
          </a:xfrm>
          <a:prstGeom prst="rect">
            <a:avLst/>
          </a:prstGeom>
          <a:noFill/>
          <a:ln w="9525">
            <a:noFill/>
            <a:miter lim="800000"/>
            <a:headEnd/>
            <a:tailEnd/>
          </a:ln>
        </p:spPr>
      </p:pic>
      <p:sp>
        <p:nvSpPr>
          <p:cNvPr id="4" name="Segnaposto numero diapositiva 3"/>
          <p:cNvSpPr txBox="1">
            <a:spLocks noGrp="1"/>
          </p:cNvSpPr>
          <p:nvPr/>
        </p:nvSpPr>
        <p:spPr>
          <a:xfrm>
            <a:off x="6057900" y="5624514"/>
            <a:ext cx="1600200" cy="273844"/>
          </a:xfrm>
          <a:prstGeom prst="rect">
            <a:avLst/>
          </a:prstGeom>
          <a:noFill/>
        </p:spPr>
        <p:txBody>
          <a:bodyPr anchor="ctr"/>
          <a:lstStyle/>
          <a:p>
            <a:pPr algn="r">
              <a:defRPr/>
            </a:pPr>
            <a:endParaRPr lang="it-IT" sz="900" dirty="0">
              <a:solidFill>
                <a:prstClr val="black"/>
              </a:solidFill>
              <a:latin typeface="Calibri"/>
            </a:endParaRPr>
          </a:p>
        </p:txBody>
      </p:sp>
      <p:sp>
        <p:nvSpPr>
          <p:cNvPr id="3" name="CasellaDiTesto 2">
            <a:extLst>
              <a:ext uri="{FF2B5EF4-FFF2-40B4-BE49-F238E27FC236}">
                <a16:creationId xmlns:a16="http://schemas.microsoft.com/office/drawing/2014/main" id="{950BA77E-0A34-FD3E-8756-0B9B14AEE022}"/>
              </a:ext>
            </a:extLst>
          </p:cNvPr>
          <p:cNvSpPr txBox="1"/>
          <p:nvPr/>
        </p:nvSpPr>
        <p:spPr>
          <a:xfrm>
            <a:off x="389173" y="5382865"/>
            <a:ext cx="8460716"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it-IT" sz="900" dirty="0"/>
              <a:t>NB: Le operazioni di scrutinio possono essere rinviate alle ore 8,00 del giorno successivo alla votazione (Circ. 32/14 Ministero Interno art. 16).</a:t>
            </a:r>
          </a:p>
          <a:p>
            <a:r>
              <a:rPr lang="it-IT" sz="900" dirty="0"/>
              <a:t>Alla proclamazione dei risultati provvede l’ufficio elettorale il giorno stesso delle operazioni di scrutinio o al massimo, il giorno seguente (Circ. 32/14 Ministero Interno art. 17. L’insediamento del Consiglio Provinciale deve essere convocato dal Presidente entro 10 giorni dalla proclamazione degli eletti e deve tenersi entro 10 giorni dalla convocazione (art.40, comma 1, TUEL). La convalida degli eletti avviene nella seduta di insediamento del Consiglio provinciale (art. 41 Tuel).</a:t>
            </a:r>
          </a:p>
        </p:txBody>
      </p:sp>
    </p:spTree>
    <p:extLst>
      <p:ext uri="{BB962C8B-B14F-4D97-AF65-F5344CB8AC3E}">
        <p14:creationId xmlns:p14="http://schemas.microsoft.com/office/powerpoint/2010/main" val="3724016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5184C11C-046B-4BE4-BA57-0DF46558DBF8}" type="slidenum">
              <a:rPr lang="it-IT"/>
              <a:pPr>
                <a:defRPr/>
              </a:pPr>
              <a:t>4</a:t>
            </a:fld>
            <a:endParaRPr lang="it-IT"/>
          </a:p>
        </p:txBody>
      </p:sp>
      <p:sp>
        <p:nvSpPr>
          <p:cNvPr id="16386" name="Titolo 1"/>
          <p:cNvSpPr>
            <a:spLocks noGrp="1"/>
          </p:cNvSpPr>
          <p:nvPr>
            <p:ph type="title"/>
          </p:nvPr>
        </p:nvSpPr>
        <p:spPr>
          <a:ln>
            <a:solidFill>
              <a:schemeClr val="accent1"/>
            </a:solidFill>
          </a:ln>
        </p:spPr>
        <p:txBody>
          <a:bodyPr/>
          <a:lstStyle/>
          <a:p>
            <a:pPr eaLnBrk="1" hangingPunct="1"/>
            <a:r>
              <a:rPr lang="it-IT" dirty="0"/>
              <a:t>Elettorato attivo e passivo</a:t>
            </a:r>
          </a:p>
        </p:txBody>
      </p:sp>
      <p:sp>
        <p:nvSpPr>
          <p:cNvPr id="3" name="Segnaposto contenuto 2"/>
          <p:cNvSpPr>
            <a:spLocks noGrp="1"/>
          </p:cNvSpPr>
          <p:nvPr>
            <p:ph idx="1"/>
          </p:nvPr>
        </p:nvSpPr>
        <p:spPr>
          <a:xfrm>
            <a:off x="457200" y="1600200"/>
            <a:ext cx="8229600" cy="4781550"/>
          </a:xfrm>
          <a:ln>
            <a:solidFill>
              <a:schemeClr val="accent1">
                <a:lumMod val="75000"/>
              </a:schemeClr>
            </a:solidFill>
          </a:ln>
        </p:spPr>
        <p:txBody>
          <a:bodyPr rtlCol="0">
            <a:normAutofit fontScale="77500" lnSpcReduction="20000"/>
          </a:bodyPr>
          <a:lstStyle/>
          <a:p>
            <a:pPr marL="0" indent="0" algn="just" eaLnBrk="1" fontAlgn="auto" hangingPunct="1">
              <a:spcAft>
                <a:spcPts val="0"/>
              </a:spcAft>
              <a:buFont typeface="Arial" pitchFamily="34" charset="0"/>
              <a:buNone/>
              <a:defRPr/>
            </a:pPr>
            <a:r>
              <a:rPr lang="it-IT" sz="3000" dirty="0"/>
              <a:t>Sono </a:t>
            </a:r>
            <a:r>
              <a:rPr lang="it-IT" sz="3000" b="1" dirty="0"/>
              <a:t>eleggibili a consigliere provinciale </a:t>
            </a:r>
            <a:r>
              <a:rPr lang="it-IT" sz="3000" dirty="0"/>
              <a:t>i sindaci e i consiglieri comunali in carica.</a:t>
            </a:r>
          </a:p>
          <a:p>
            <a:pPr marL="0" indent="0" algn="just" eaLnBrk="1" fontAlgn="auto" hangingPunct="1">
              <a:spcAft>
                <a:spcPts val="0"/>
              </a:spcAft>
              <a:buFont typeface="Arial" pitchFamily="34" charset="0"/>
              <a:buNone/>
              <a:defRPr/>
            </a:pPr>
            <a:endParaRPr lang="it-IT" sz="3000" dirty="0"/>
          </a:p>
          <a:p>
            <a:pPr marL="0" indent="0" algn="just" eaLnBrk="1" fontAlgn="auto" hangingPunct="1">
              <a:spcAft>
                <a:spcPts val="0"/>
              </a:spcAft>
              <a:buFont typeface="Arial" pitchFamily="34" charset="0"/>
              <a:buNone/>
              <a:defRPr/>
            </a:pPr>
            <a:r>
              <a:rPr lang="it-IT" sz="3000" dirty="0"/>
              <a:t>Il Consiglio dura </a:t>
            </a:r>
            <a:r>
              <a:rPr lang="it-IT" sz="3000" b="1" dirty="0"/>
              <a:t>in carica 2 anni.</a:t>
            </a:r>
          </a:p>
          <a:p>
            <a:pPr marL="0" indent="0" algn="just" eaLnBrk="1" fontAlgn="auto" hangingPunct="1">
              <a:spcAft>
                <a:spcPts val="0"/>
              </a:spcAft>
              <a:buFont typeface="Arial" pitchFamily="34" charset="0"/>
              <a:buNone/>
              <a:defRPr/>
            </a:pPr>
            <a:endParaRPr lang="it-IT" sz="3000" dirty="0"/>
          </a:p>
          <a:p>
            <a:pPr marL="0" indent="0" algn="just" eaLnBrk="1" fontAlgn="auto" hangingPunct="1">
              <a:spcAft>
                <a:spcPts val="0"/>
              </a:spcAft>
              <a:buFont typeface="Arial" pitchFamily="34" charset="0"/>
              <a:buNone/>
              <a:defRPr/>
            </a:pPr>
            <a:r>
              <a:rPr lang="it-IT" sz="3000" dirty="0"/>
              <a:t>Sono </a:t>
            </a:r>
            <a:r>
              <a:rPr lang="it-IT" sz="3000" b="1" dirty="0"/>
              <a:t>eleggibili a presidente della Provincia tutti </a:t>
            </a:r>
            <a:r>
              <a:rPr lang="it-IT" sz="3000" dirty="0"/>
              <a:t>i sindaci della provincia.</a:t>
            </a:r>
          </a:p>
          <a:p>
            <a:pPr marL="0" indent="0" algn="just" eaLnBrk="1" fontAlgn="auto" hangingPunct="1">
              <a:spcAft>
                <a:spcPts val="0"/>
              </a:spcAft>
              <a:buFont typeface="Arial" pitchFamily="34" charset="0"/>
              <a:buNone/>
              <a:defRPr/>
            </a:pPr>
            <a:endParaRPr lang="it-IT" sz="3000" dirty="0"/>
          </a:p>
          <a:p>
            <a:pPr marL="0" indent="0" algn="just" eaLnBrk="1" fontAlgn="auto" hangingPunct="1">
              <a:spcAft>
                <a:spcPts val="0"/>
              </a:spcAft>
              <a:buFont typeface="Arial" pitchFamily="34" charset="0"/>
              <a:buNone/>
              <a:defRPr/>
            </a:pPr>
            <a:r>
              <a:rPr lang="it-IT" sz="3000" dirty="0"/>
              <a:t>Il Presidente dura  </a:t>
            </a:r>
            <a:r>
              <a:rPr lang="it-IT" sz="3000" b="1" dirty="0"/>
              <a:t>in carica 4 anni</a:t>
            </a:r>
            <a:r>
              <a:rPr lang="it-IT" sz="3000" dirty="0"/>
              <a:t>.</a:t>
            </a:r>
          </a:p>
          <a:p>
            <a:pPr marL="0" indent="0" algn="just" eaLnBrk="1" fontAlgn="auto" hangingPunct="1">
              <a:spcAft>
                <a:spcPts val="0"/>
              </a:spcAft>
              <a:buFont typeface="Arial" pitchFamily="34" charset="0"/>
              <a:buNone/>
              <a:defRPr/>
            </a:pPr>
            <a:endParaRPr lang="it-IT" sz="3000" b="1" dirty="0"/>
          </a:p>
          <a:p>
            <a:pPr marL="0" indent="0" algn="just" eaLnBrk="1" fontAlgn="auto" hangingPunct="1">
              <a:spcAft>
                <a:spcPts val="0"/>
              </a:spcAft>
              <a:buFont typeface="Arial" pitchFamily="34" charset="0"/>
              <a:buNone/>
              <a:defRPr/>
            </a:pPr>
            <a:r>
              <a:rPr lang="it-IT" sz="3000" b="1" dirty="0"/>
              <a:t>Eleggono</a:t>
            </a:r>
            <a:r>
              <a:rPr lang="it-IT" sz="3000" dirty="0"/>
              <a:t> il  presidente e il consiglio provinciale, i sindaci e i consiglieri dei comuni della provincia.</a:t>
            </a:r>
          </a:p>
          <a:p>
            <a:pPr marL="0" indent="0" algn="just" eaLnBrk="1" fontAlgn="auto" hangingPunct="1">
              <a:spcAft>
                <a:spcPts val="0"/>
              </a:spcAft>
              <a:buFont typeface="Arial" pitchFamily="34" charset="0"/>
              <a:buNone/>
              <a:defRPr/>
            </a:pPr>
            <a:endParaRPr lang="it-IT" sz="3500" dirty="0"/>
          </a:p>
          <a:p>
            <a:pPr marL="0" indent="0" algn="just" eaLnBrk="1" fontAlgn="auto" hangingPunct="1">
              <a:spcAft>
                <a:spcPts val="0"/>
              </a:spcAft>
              <a:buFont typeface="Arial" pitchFamily="34" charset="0"/>
              <a:buNone/>
              <a:defRPr/>
            </a:pPr>
            <a:r>
              <a:rPr lang="it-IT" sz="1200" i="1" dirty="0">
                <a:latin typeface="+mj-lt"/>
              </a:rPr>
              <a:t>NB (</a:t>
            </a:r>
            <a:r>
              <a:rPr lang="it-IT" sz="1200" i="1" dirty="0">
                <a:effectLst/>
                <a:latin typeface="+mj-lt"/>
                <a:ea typeface="Calibri" panose="020F0502020204030204" pitchFamily="34" charset="0"/>
                <a:cs typeface="Calibri" panose="020F0502020204030204" pitchFamily="34" charset="0"/>
              </a:rPr>
              <a:t>ai sensi dell’art. 17bis del D. L.162/2019, il termine di cui all’art. 1, comma 60, della Legge 56/2014 per il 2021 non si applica”)</a:t>
            </a:r>
            <a:endParaRPr lang="it-IT" sz="1200" i="1" dirty="0">
              <a:latin typeface="+mj-lt"/>
            </a:endParaRPr>
          </a:p>
          <a:p>
            <a:pPr marL="0" indent="0" algn="just" eaLnBrk="1" fontAlgn="auto" hangingPunct="1">
              <a:spcAft>
                <a:spcPts val="0"/>
              </a:spcAft>
              <a:buFont typeface="Arial" pitchFamily="34" charset="0"/>
              <a:buNone/>
              <a:defRPr/>
            </a:pPr>
            <a:endParaRPr lang="it-IT" sz="1600" i="1" dirty="0"/>
          </a:p>
          <a:p>
            <a:pPr marL="0" indent="0" algn="just" eaLnBrk="1" fontAlgn="auto" hangingPunct="1">
              <a:spcAft>
                <a:spcPts val="0"/>
              </a:spcAft>
              <a:buFont typeface="Arial" pitchFamily="34" charset="0"/>
              <a:buNone/>
              <a:defRPr/>
            </a:pPr>
            <a:endParaRPr lang="it-IT" sz="1600" i="1" dirty="0"/>
          </a:p>
          <a:p>
            <a:pPr marL="0" indent="0" algn="just" eaLnBrk="1" fontAlgn="auto" hangingPunct="1">
              <a:spcAft>
                <a:spcPts val="0"/>
              </a:spcAft>
              <a:buFont typeface="Arial" pitchFamily="34" charset="0"/>
              <a:buNone/>
              <a:defRPr/>
            </a:pPr>
            <a:endParaRPr lang="it-IT" sz="1600" i="1" dirty="0"/>
          </a:p>
        </p:txBody>
      </p:sp>
      <p:pic>
        <p:nvPicPr>
          <p:cNvPr id="16388" name="Immagine 1"/>
          <p:cNvPicPr>
            <a:picLocks noChangeAspect="1"/>
          </p:cNvPicPr>
          <p:nvPr/>
        </p:nvPicPr>
        <p:blipFill>
          <a:blip r:embed="rId2"/>
          <a:srcRect/>
          <a:stretch>
            <a:fillRect/>
          </a:stretch>
        </p:blipFill>
        <p:spPr bwMode="auto">
          <a:xfrm>
            <a:off x="611560" y="595154"/>
            <a:ext cx="873125" cy="655637"/>
          </a:xfrm>
          <a:prstGeom prst="rect">
            <a:avLst/>
          </a:prstGeom>
          <a:noFill/>
          <a:ln w="9525">
            <a:noFill/>
            <a:miter lim="800000"/>
            <a:headEnd/>
            <a:tailEnd/>
          </a:ln>
        </p:spPr>
      </p:pic>
      <p:sp>
        <p:nvSpPr>
          <p:cNvPr id="4" name="Segnaposto numero diapositiva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A213F05-229A-4EDF-AF26-93380CD6EC3F}" type="slidenum">
              <a:rPr lang="it-IT" sz="1200">
                <a:latin typeface="+mn-lt"/>
              </a:rPr>
              <a:pPr algn="r" fontAlgn="auto">
                <a:spcBef>
                  <a:spcPts val="0"/>
                </a:spcBef>
                <a:spcAft>
                  <a:spcPts val="0"/>
                </a:spcAft>
                <a:defRPr/>
              </a:pPr>
              <a:t>4</a:t>
            </a:fld>
            <a:endParaRPr lang="it-IT" sz="1200" dirty="0">
              <a:latin typeface="+mn-lt"/>
            </a:endParaRPr>
          </a:p>
        </p:txBody>
      </p:sp>
    </p:spTree>
    <p:extLst>
      <p:ext uri="{BB962C8B-B14F-4D97-AF65-F5344CB8AC3E}">
        <p14:creationId xmlns:p14="http://schemas.microsoft.com/office/powerpoint/2010/main" val="1770807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D21D88BB-51B5-445F-BB71-2B5DE35DFB47}" type="slidenum">
              <a:rPr lang="it-IT"/>
              <a:pPr>
                <a:defRPr/>
              </a:pPr>
              <a:t>5</a:t>
            </a:fld>
            <a:endParaRPr lang="it-IT"/>
          </a:p>
        </p:txBody>
      </p:sp>
      <p:sp>
        <p:nvSpPr>
          <p:cNvPr id="17410" name="Titolo 1"/>
          <p:cNvSpPr>
            <a:spLocks noGrp="1"/>
          </p:cNvSpPr>
          <p:nvPr>
            <p:ph type="title"/>
          </p:nvPr>
        </p:nvSpPr>
        <p:spPr>
          <a:ln>
            <a:solidFill>
              <a:schemeClr val="accent1"/>
            </a:solidFill>
          </a:ln>
        </p:spPr>
        <p:txBody>
          <a:bodyPr/>
          <a:lstStyle/>
          <a:p>
            <a:pPr eaLnBrk="1" hangingPunct="1"/>
            <a:r>
              <a:rPr lang="it-IT" sz="3600"/>
              <a:t>Il Presidente  della Provincia</a:t>
            </a:r>
          </a:p>
        </p:txBody>
      </p:sp>
      <p:sp>
        <p:nvSpPr>
          <p:cNvPr id="3" name="Segnaposto contenuto 2"/>
          <p:cNvSpPr>
            <a:spLocks noGrp="1"/>
          </p:cNvSpPr>
          <p:nvPr>
            <p:ph idx="1"/>
          </p:nvPr>
        </p:nvSpPr>
        <p:spPr>
          <a:ln>
            <a:solidFill>
              <a:schemeClr val="accent1">
                <a:lumMod val="75000"/>
              </a:schemeClr>
            </a:solidFill>
          </a:ln>
        </p:spPr>
        <p:txBody>
          <a:bodyPr rtlCol="0">
            <a:normAutofit fontScale="77500" lnSpcReduction="20000"/>
          </a:bodyPr>
          <a:lstStyle/>
          <a:p>
            <a:pPr eaLnBrk="1" fontAlgn="auto" hangingPunct="1">
              <a:spcAft>
                <a:spcPts val="0"/>
              </a:spcAft>
              <a:buFont typeface="Arial" pitchFamily="34" charset="0"/>
              <a:buChar char="•"/>
              <a:defRPr/>
            </a:pPr>
            <a:r>
              <a:rPr lang="it-IT" dirty="0"/>
              <a:t>Ciascun  elettore vota  per un solo candidato. </a:t>
            </a:r>
          </a:p>
          <a:p>
            <a:pPr eaLnBrk="1" fontAlgn="auto" hangingPunct="1">
              <a:spcAft>
                <a:spcPts val="0"/>
              </a:spcAft>
              <a:buFont typeface="Arial" pitchFamily="34" charset="0"/>
              <a:buChar char="•"/>
              <a:defRPr/>
            </a:pPr>
            <a:endParaRPr lang="it-IT" dirty="0"/>
          </a:p>
          <a:p>
            <a:pPr algn="just" eaLnBrk="1" fontAlgn="auto" hangingPunct="1">
              <a:spcAft>
                <a:spcPts val="0"/>
              </a:spcAft>
              <a:buFont typeface="Arial" pitchFamily="34" charset="0"/>
              <a:buChar char="•"/>
              <a:defRPr/>
            </a:pPr>
            <a:r>
              <a:rPr lang="it-IT" dirty="0"/>
              <a:t>E’  eletto Presidente il  candidato che consegue  il maggior  numero  dei  voti ( ponderati). In caso  di  parità  è eletto il più giovane. </a:t>
            </a:r>
          </a:p>
          <a:p>
            <a:pPr eaLnBrk="1" fontAlgn="auto" hangingPunct="1">
              <a:spcAft>
                <a:spcPts val="0"/>
              </a:spcAft>
              <a:buFont typeface="Arial" pitchFamily="34" charset="0"/>
              <a:buChar char="•"/>
              <a:defRPr/>
            </a:pPr>
            <a:endParaRPr lang="it-IT" dirty="0"/>
          </a:p>
          <a:p>
            <a:pPr algn="just" eaLnBrk="1" fontAlgn="auto" hangingPunct="1">
              <a:spcAft>
                <a:spcPts val="0"/>
              </a:spcAft>
              <a:buFont typeface="Arial" pitchFamily="34" charset="0"/>
              <a:buChar char="•"/>
              <a:defRPr/>
            </a:pPr>
            <a:r>
              <a:rPr lang="it-IT" b="1" dirty="0"/>
              <a:t>La  cessazione  dalla  carica  di  Sindaco  comporta  la  decadenza  da  quella  di Presidente  della  Provincia. </a:t>
            </a:r>
          </a:p>
          <a:p>
            <a:pPr eaLnBrk="1" fontAlgn="auto" hangingPunct="1">
              <a:spcAft>
                <a:spcPts val="0"/>
              </a:spcAft>
              <a:buFont typeface="Arial" pitchFamily="34" charset="0"/>
              <a:buChar char="•"/>
              <a:defRPr/>
            </a:pPr>
            <a:endParaRPr lang="it-IT" dirty="0"/>
          </a:p>
          <a:p>
            <a:pPr algn="just" eaLnBrk="1" fontAlgn="auto" hangingPunct="1">
              <a:spcAft>
                <a:spcPts val="0"/>
              </a:spcAft>
              <a:buFont typeface="Arial" pitchFamily="34" charset="0"/>
              <a:buChar char="•"/>
              <a:defRPr/>
            </a:pPr>
            <a:r>
              <a:rPr lang="it-IT" dirty="0"/>
              <a:t>I  </a:t>
            </a:r>
            <a:r>
              <a:rPr lang="it-IT" b="1" dirty="0"/>
              <a:t>comizi per l’elezione  </a:t>
            </a:r>
            <a:r>
              <a:rPr lang="it-IT" dirty="0"/>
              <a:t>del Presidente e  del  Consiglio provinciale sono  indetti dal </a:t>
            </a:r>
            <a:r>
              <a:rPr lang="it-IT" b="1" dirty="0"/>
              <a:t>Presidente della Provincia, o</a:t>
            </a:r>
            <a:r>
              <a:rPr lang="it-IT" dirty="0"/>
              <a:t> nel caso in cui questo sia decaduto o cessato dalla carica, dal Vice Presidente.</a:t>
            </a:r>
          </a:p>
        </p:txBody>
      </p:sp>
      <p:pic>
        <p:nvPicPr>
          <p:cNvPr id="17412" name="Immagine 3"/>
          <p:cNvPicPr>
            <a:picLocks noChangeAspect="1"/>
          </p:cNvPicPr>
          <p:nvPr/>
        </p:nvPicPr>
        <p:blipFill>
          <a:blip r:embed="rId2"/>
          <a:srcRect/>
          <a:stretch>
            <a:fillRect/>
          </a:stretch>
        </p:blipFill>
        <p:spPr bwMode="auto">
          <a:xfrm>
            <a:off x="611560" y="615156"/>
            <a:ext cx="792163" cy="595313"/>
          </a:xfrm>
          <a:prstGeom prst="rect">
            <a:avLst/>
          </a:prstGeom>
          <a:noFill/>
          <a:ln w="9525">
            <a:noFill/>
            <a:miter lim="800000"/>
            <a:headEnd/>
            <a:tailEnd/>
          </a:ln>
        </p:spPr>
      </p:pic>
      <p:sp>
        <p:nvSpPr>
          <p:cNvPr id="2" name="Segnaposto numero diapositiva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86F7D5E-B7F9-487D-9602-667CF0721CC8}" type="slidenum">
              <a:rPr lang="it-IT" sz="1200">
                <a:latin typeface="+mn-lt"/>
              </a:rPr>
              <a:pPr algn="r" fontAlgn="auto">
                <a:spcBef>
                  <a:spcPts val="0"/>
                </a:spcBef>
                <a:spcAft>
                  <a:spcPts val="0"/>
                </a:spcAft>
                <a:defRPr/>
              </a:pPr>
              <a:t>5</a:t>
            </a:fld>
            <a:endParaRPr lang="it-IT" sz="1200" dirty="0">
              <a:latin typeface="+mn-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20DAB940-9C41-4693-A1D9-319F6EA3CFA8}" type="slidenum">
              <a:rPr lang="it-IT"/>
              <a:pPr>
                <a:defRPr/>
              </a:pPr>
              <a:t>6</a:t>
            </a:fld>
            <a:endParaRPr lang="it-IT"/>
          </a:p>
        </p:txBody>
      </p:sp>
      <p:sp>
        <p:nvSpPr>
          <p:cNvPr id="18434" name="Titolo 1"/>
          <p:cNvSpPr>
            <a:spLocks noGrp="1"/>
          </p:cNvSpPr>
          <p:nvPr>
            <p:ph type="title"/>
          </p:nvPr>
        </p:nvSpPr>
        <p:spPr>
          <a:xfrm>
            <a:off x="539750" y="274638"/>
            <a:ext cx="8229600" cy="1143000"/>
          </a:xfrm>
          <a:ln>
            <a:solidFill>
              <a:schemeClr val="accent1"/>
            </a:solidFill>
          </a:ln>
        </p:spPr>
        <p:txBody>
          <a:bodyPr/>
          <a:lstStyle/>
          <a:p>
            <a:pPr eaLnBrk="1" hangingPunct="1"/>
            <a:r>
              <a:rPr lang="it-IT"/>
              <a:t>Il Consiglio provinciale</a:t>
            </a:r>
          </a:p>
        </p:txBody>
      </p:sp>
      <p:sp>
        <p:nvSpPr>
          <p:cNvPr id="3" name="Segnaposto contenuto 2"/>
          <p:cNvSpPr>
            <a:spLocks noGrp="1"/>
          </p:cNvSpPr>
          <p:nvPr>
            <p:ph idx="1"/>
          </p:nvPr>
        </p:nvSpPr>
        <p:spPr>
          <a:xfrm>
            <a:off x="457200" y="1600200"/>
            <a:ext cx="8229600" cy="4492625"/>
          </a:xfrm>
          <a:ln>
            <a:solidFill>
              <a:schemeClr val="accent1">
                <a:lumMod val="75000"/>
              </a:schemeClr>
            </a:solidFill>
          </a:ln>
        </p:spPr>
        <p:txBody>
          <a:bodyPr rtlCol="0">
            <a:normAutofit fontScale="92500"/>
          </a:bodyPr>
          <a:lstStyle/>
          <a:p>
            <a:pPr marL="0" indent="0" algn="ctr" eaLnBrk="1" fontAlgn="auto" hangingPunct="1">
              <a:spcAft>
                <a:spcPts val="0"/>
              </a:spcAft>
              <a:buFont typeface="Arial" pitchFamily="34" charset="0"/>
              <a:buNone/>
              <a:defRPr/>
            </a:pPr>
            <a:r>
              <a:rPr lang="it-IT" sz="2000" dirty="0"/>
              <a:t>Il consiglio provinciale è composto da:</a:t>
            </a:r>
          </a:p>
          <a:p>
            <a:pPr marL="0" indent="0" algn="ctr" eaLnBrk="1" fontAlgn="auto" hangingPunct="1">
              <a:spcAft>
                <a:spcPts val="0"/>
              </a:spcAft>
              <a:buFont typeface="Arial" pitchFamily="34" charset="0"/>
              <a:buNone/>
              <a:defRPr/>
            </a:pPr>
            <a:endParaRPr lang="it-IT" sz="2000" dirty="0"/>
          </a:p>
          <a:p>
            <a:pPr eaLnBrk="1" fontAlgn="auto" hangingPunct="1">
              <a:spcAft>
                <a:spcPts val="0"/>
              </a:spcAft>
              <a:buFontTx/>
              <a:buChar char="-"/>
              <a:defRPr/>
            </a:pPr>
            <a:r>
              <a:rPr lang="it-IT" sz="2000" dirty="0"/>
              <a:t>il  Presidente della Provincia </a:t>
            </a:r>
          </a:p>
          <a:p>
            <a:pPr eaLnBrk="1" fontAlgn="auto" hangingPunct="1">
              <a:spcAft>
                <a:spcPts val="0"/>
              </a:spcAft>
              <a:buFontTx/>
              <a:buChar char="-"/>
              <a:defRPr/>
            </a:pPr>
            <a:r>
              <a:rPr lang="it-IT" sz="2000" dirty="0"/>
              <a:t>16 componenti nelle province con popolazione superiore a 700.000 abitanti;</a:t>
            </a:r>
          </a:p>
          <a:p>
            <a:pPr eaLnBrk="1" fontAlgn="auto" hangingPunct="1">
              <a:spcAft>
                <a:spcPts val="0"/>
              </a:spcAft>
              <a:buFontTx/>
              <a:buChar char="-"/>
              <a:defRPr/>
            </a:pPr>
            <a:r>
              <a:rPr lang="it-IT" sz="2000" dirty="0"/>
              <a:t>12 componenti nelle province con popolazione da 300.000 a 700.000 abitanti;</a:t>
            </a:r>
          </a:p>
          <a:p>
            <a:pPr eaLnBrk="1" fontAlgn="auto" hangingPunct="1">
              <a:spcAft>
                <a:spcPts val="0"/>
              </a:spcAft>
              <a:buFontTx/>
              <a:buChar char="-"/>
              <a:defRPr/>
            </a:pPr>
            <a:r>
              <a:rPr lang="it-IT" sz="2000" dirty="0"/>
              <a:t>10 componenti nelle province con popolazione fino a 300.000 abitanti. </a:t>
            </a:r>
            <a:endParaRPr lang="it-IT" sz="2000" i="1" dirty="0"/>
          </a:p>
          <a:p>
            <a:pPr marL="0" indent="0" eaLnBrk="1" fontAlgn="auto" hangingPunct="1">
              <a:spcAft>
                <a:spcPts val="0"/>
              </a:spcAft>
              <a:buFont typeface="Arial" pitchFamily="34" charset="0"/>
              <a:buNone/>
              <a:defRPr/>
            </a:pPr>
            <a:r>
              <a:rPr lang="it-IT" sz="1400" i="1" dirty="0"/>
              <a:t>(Legge 56/14 comma 67)</a:t>
            </a:r>
          </a:p>
          <a:p>
            <a:pPr marL="0" indent="0" eaLnBrk="1" fontAlgn="auto" hangingPunct="1">
              <a:spcAft>
                <a:spcPts val="0"/>
              </a:spcAft>
              <a:buFont typeface="Arial" pitchFamily="34" charset="0"/>
              <a:buNone/>
              <a:defRPr/>
            </a:pPr>
            <a:endParaRPr lang="it-IT" sz="2000" i="1" dirty="0"/>
          </a:p>
          <a:p>
            <a:pPr marL="0" indent="0" eaLnBrk="1" fontAlgn="auto" hangingPunct="1">
              <a:spcAft>
                <a:spcPts val="0"/>
              </a:spcAft>
              <a:buFont typeface="Arial" pitchFamily="34" charset="0"/>
              <a:buNone/>
              <a:defRPr/>
            </a:pPr>
            <a:endParaRPr lang="it-IT" sz="2000" i="1" dirty="0"/>
          </a:p>
          <a:p>
            <a:pPr marL="0" indent="0" algn="just" eaLnBrk="1" fontAlgn="auto" hangingPunct="1">
              <a:spcAft>
                <a:spcPts val="0"/>
              </a:spcAft>
              <a:buFont typeface="Arial" charset="0"/>
              <a:buNone/>
              <a:defRPr/>
            </a:pPr>
            <a:r>
              <a:rPr lang="it-IT" sz="2000" dirty="0"/>
              <a:t>Per  l’elezione  dei  consigli provinciali </a:t>
            </a:r>
            <a:r>
              <a:rPr lang="it-IT" sz="2000" b="1" u="sng" dirty="0"/>
              <a:t>è prevista  l’espressione  di un  voto di  lista.</a:t>
            </a:r>
            <a:r>
              <a:rPr lang="it-IT" sz="2000" b="1" dirty="0"/>
              <a:t> Ciascun elettore </a:t>
            </a:r>
            <a:r>
              <a:rPr lang="it-IT" sz="2000" dirty="0"/>
              <a:t>può inoltre esprimere </a:t>
            </a:r>
            <a:r>
              <a:rPr lang="it-IT" sz="2000" b="1" dirty="0"/>
              <a:t>un voto di preferenza </a:t>
            </a:r>
            <a:r>
              <a:rPr lang="it-IT" sz="2000" dirty="0"/>
              <a:t>per uno dei  candidati alla carica di consigliere provinciale compreso nella lista. </a:t>
            </a:r>
          </a:p>
          <a:p>
            <a:pPr marL="0" indent="0" algn="just" eaLnBrk="1" fontAlgn="auto" hangingPunct="1">
              <a:spcAft>
                <a:spcPts val="0"/>
              </a:spcAft>
              <a:buFont typeface="Arial" charset="0"/>
              <a:buNone/>
              <a:defRPr/>
            </a:pPr>
            <a:r>
              <a:rPr lang="it-IT" sz="1400" i="1" dirty="0"/>
              <a:t>(Legge 11 agosto 2014, n.114)</a:t>
            </a:r>
            <a:endParaRPr lang="it-IT" sz="1800" i="1" dirty="0"/>
          </a:p>
        </p:txBody>
      </p:sp>
      <p:pic>
        <p:nvPicPr>
          <p:cNvPr id="18436" name="Immagine 3"/>
          <p:cNvPicPr>
            <a:picLocks noChangeAspect="1"/>
          </p:cNvPicPr>
          <p:nvPr/>
        </p:nvPicPr>
        <p:blipFill>
          <a:blip r:embed="rId2"/>
          <a:srcRect/>
          <a:stretch>
            <a:fillRect/>
          </a:stretch>
        </p:blipFill>
        <p:spPr bwMode="auto">
          <a:xfrm>
            <a:off x="755576" y="620688"/>
            <a:ext cx="792162" cy="595313"/>
          </a:xfrm>
          <a:prstGeom prst="rect">
            <a:avLst/>
          </a:prstGeom>
          <a:noFill/>
          <a:ln w="9525">
            <a:noFill/>
            <a:miter lim="800000"/>
            <a:headEnd/>
            <a:tailEnd/>
          </a:ln>
        </p:spPr>
      </p:pic>
      <p:sp>
        <p:nvSpPr>
          <p:cNvPr id="2" name="Segnaposto numero diapositiva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587C06F9-A32B-4681-9DE9-EF40D44ADF4F}" type="slidenum">
              <a:rPr lang="it-IT" sz="1200">
                <a:latin typeface="+mn-lt"/>
              </a:rPr>
              <a:pPr algn="r" fontAlgn="auto">
                <a:spcBef>
                  <a:spcPts val="0"/>
                </a:spcBef>
                <a:spcAft>
                  <a:spcPts val="0"/>
                </a:spcAft>
                <a:defRPr/>
              </a:pPr>
              <a:t>6</a:t>
            </a:fld>
            <a:endParaRPr lang="it-IT" sz="1200" dirty="0">
              <a:latin typeface="+mn-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752862C8-87AD-4E68-B300-4A5377325E47}" type="slidenum">
              <a:rPr lang="it-IT"/>
              <a:pPr>
                <a:defRPr/>
              </a:pPr>
              <a:t>7</a:t>
            </a:fld>
            <a:endParaRPr lang="it-IT"/>
          </a:p>
        </p:txBody>
      </p:sp>
      <p:sp>
        <p:nvSpPr>
          <p:cNvPr id="21506" name="Titolo 1"/>
          <p:cNvSpPr>
            <a:spLocks noGrp="1"/>
          </p:cNvSpPr>
          <p:nvPr>
            <p:ph type="title"/>
          </p:nvPr>
        </p:nvSpPr>
        <p:spPr>
          <a:ln>
            <a:solidFill>
              <a:schemeClr val="accent1"/>
            </a:solidFill>
          </a:ln>
        </p:spPr>
        <p:txBody>
          <a:bodyPr/>
          <a:lstStyle/>
          <a:p>
            <a:pPr eaLnBrk="1" hangingPunct="1"/>
            <a:r>
              <a:rPr lang="it-IT" sz="3600"/>
              <a:t>Adempimenti :</a:t>
            </a:r>
            <a:br>
              <a:rPr lang="it-IT" sz="3600"/>
            </a:br>
            <a:r>
              <a:rPr lang="it-IT" sz="3600"/>
              <a:t> 	la convocazione dei comizi elettorali</a:t>
            </a:r>
          </a:p>
        </p:txBody>
      </p:sp>
      <p:sp>
        <p:nvSpPr>
          <p:cNvPr id="3" name="Segnaposto contenuto 2"/>
          <p:cNvSpPr>
            <a:spLocks noGrp="1"/>
          </p:cNvSpPr>
          <p:nvPr>
            <p:ph idx="1"/>
          </p:nvPr>
        </p:nvSpPr>
        <p:spPr>
          <a:ln>
            <a:solidFill>
              <a:schemeClr val="accent1">
                <a:lumMod val="75000"/>
              </a:schemeClr>
            </a:solidFill>
          </a:ln>
        </p:spPr>
        <p:txBody>
          <a:bodyPr>
            <a:normAutofit/>
          </a:bodyPr>
          <a:lstStyle/>
          <a:p>
            <a:pPr marL="0" indent="0" algn="just" eaLnBrk="1" hangingPunct="1">
              <a:lnSpc>
                <a:spcPct val="80000"/>
              </a:lnSpc>
              <a:buFont typeface="Arial" charset="0"/>
              <a:buNone/>
            </a:pPr>
            <a:endParaRPr lang="it-IT" sz="2200" dirty="0"/>
          </a:p>
          <a:p>
            <a:pPr marL="0" indent="0" algn="just" eaLnBrk="1" hangingPunct="1">
              <a:lnSpc>
                <a:spcPct val="80000"/>
              </a:lnSpc>
              <a:buFont typeface="Arial" charset="0"/>
              <a:buNone/>
            </a:pPr>
            <a:endParaRPr lang="it-IT" sz="2200" dirty="0"/>
          </a:p>
          <a:p>
            <a:pPr marL="0" indent="0" algn="just" eaLnBrk="1" hangingPunct="1">
              <a:lnSpc>
                <a:spcPct val="80000"/>
              </a:lnSpc>
              <a:buFont typeface="Arial" charset="0"/>
              <a:buNone/>
            </a:pPr>
            <a:r>
              <a:rPr lang="it-IT" sz="2200" dirty="0"/>
              <a:t>I comizi elettorali devono essere convocati entro il </a:t>
            </a:r>
            <a:r>
              <a:rPr lang="it-IT" sz="2200" b="1" dirty="0"/>
              <a:t>40° giorno antecedente </a:t>
            </a:r>
            <a:r>
              <a:rPr lang="it-IT" sz="2200" dirty="0"/>
              <a:t>la votazione.</a:t>
            </a:r>
          </a:p>
          <a:p>
            <a:pPr marL="0" indent="0" eaLnBrk="1" hangingPunct="1">
              <a:lnSpc>
                <a:spcPct val="80000"/>
              </a:lnSpc>
              <a:buFont typeface="Arial" charset="0"/>
              <a:buNone/>
            </a:pPr>
            <a:endParaRPr lang="it-IT" sz="2200" dirty="0"/>
          </a:p>
          <a:p>
            <a:pPr marL="0" indent="0" eaLnBrk="1" hangingPunct="1">
              <a:lnSpc>
                <a:spcPct val="80000"/>
              </a:lnSpc>
              <a:buFont typeface="Arial" charset="0"/>
              <a:buNone/>
            </a:pPr>
            <a:r>
              <a:rPr lang="it-IT" sz="2200" b="1" u="sng" dirty="0"/>
              <a:t>Entro il 20 agosto 2024 </a:t>
            </a:r>
            <a:r>
              <a:rPr lang="it-IT" sz="2200" dirty="0"/>
              <a:t>il Presidente della Provincia o il Vice Presidente convoca i comizi elettorali con apposito provvedimento.</a:t>
            </a:r>
          </a:p>
          <a:p>
            <a:pPr marL="0" indent="0" eaLnBrk="1" hangingPunct="1">
              <a:lnSpc>
                <a:spcPct val="80000"/>
              </a:lnSpc>
              <a:buFont typeface="Arial" charset="0"/>
              <a:buNone/>
            </a:pPr>
            <a:endParaRPr lang="it-IT" sz="2200" dirty="0"/>
          </a:p>
          <a:p>
            <a:pPr marL="0" indent="0" algn="just" eaLnBrk="1" hangingPunct="1">
              <a:lnSpc>
                <a:spcPct val="80000"/>
              </a:lnSpc>
              <a:buFont typeface="Arial" charset="0"/>
              <a:buNone/>
            </a:pPr>
            <a:r>
              <a:rPr lang="it-IT" sz="2200" dirty="0"/>
              <a:t>Il provvedimento deve essere pubblicato nell’albo pretorio e sul sito internet della Provincia.</a:t>
            </a:r>
            <a:r>
              <a:rPr lang="it-IT" sz="2200" i="1" dirty="0"/>
              <a:t> </a:t>
            </a:r>
          </a:p>
          <a:p>
            <a:pPr marL="0" indent="0" algn="just" eaLnBrk="1" hangingPunct="1">
              <a:lnSpc>
                <a:spcPct val="80000"/>
              </a:lnSpc>
              <a:buNone/>
            </a:pPr>
            <a:r>
              <a:rPr lang="it-IT" sz="1400" i="1" dirty="0"/>
              <a:t>(Legge 56/14 comma 79- Legge 11 agosto 2014, n.114)</a:t>
            </a:r>
            <a:endParaRPr lang="it-IT" sz="1800" i="1" dirty="0"/>
          </a:p>
          <a:p>
            <a:pPr marL="0" indent="0" algn="just" eaLnBrk="1" hangingPunct="1">
              <a:lnSpc>
                <a:spcPct val="80000"/>
              </a:lnSpc>
              <a:buFont typeface="Arial" charset="0"/>
              <a:buNone/>
            </a:pPr>
            <a:endParaRPr lang="it-IT" sz="1400" i="1" dirty="0"/>
          </a:p>
          <a:p>
            <a:pPr marL="0" indent="0" algn="just" eaLnBrk="1" hangingPunct="1">
              <a:lnSpc>
                <a:spcPct val="80000"/>
              </a:lnSpc>
              <a:buFont typeface="Arial" charset="0"/>
              <a:buNone/>
            </a:pPr>
            <a:endParaRPr lang="it-IT" sz="2700" dirty="0"/>
          </a:p>
        </p:txBody>
      </p:sp>
      <p:pic>
        <p:nvPicPr>
          <p:cNvPr id="21508" name="Immagine 3"/>
          <p:cNvPicPr>
            <a:picLocks noChangeAspect="1"/>
          </p:cNvPicPr>
          <p:nvPr/>
        </p:nvPicPr>
        <p:blipFill>
          <a:blip r:embed="rId2"/>
          <a:srcRect/>
          <a:stretch>
            <a:fillRect/>
          </a:stretch>
        </p:blipFill>
        <p:spPr bwMode="auto">
          <a:xfrm>
            <a:off x="611560" y="476672"/>
            <a:ext cx="792163" cy="595312"/>
          </a:xfrm>
          <a:prstGeom prst="rect">
            <a:avLst/>
          </a:prstGeom>
          <a:noFill/>
          <a:ln w="9525">
            <a:noFill/>
            <a:miter lim="800000"/>
            <a:headEnd/>
            <a:tailEnd/>
          </a:ln>
        </p:spPr>
      </p:pic>
      <p:sp>
        <p:nvSpPr>
          <p:cNvPr id="5" name="Segnaposto numero diapositiva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59F2DC14-A738-4CF4-9580-316A42340351}" type="slidenum">
              <a:rPr lang="it-IT" sz="1200">
                <a:latin typeface="+mn-lt"/>
              </a:rPr>
              <a:pPr algn="r" fontAlgn="auto">
                <a:spcBef>
                  <a:spcPts val="0"/>
                </a:spcBef>
                <a:spcAft>
                  <a:spcPts val="0"/>
                </a:spcAft>
                <a:defRPr/>
              </a:pPr>
              <a:t>7</a:t>
            </a:fld>
            <a:endParaRPr lang="it-IT" sz="1200" dirty="0">
              <a:latin typeface="+mn-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1A8E3A7B-28BC-40FD-8069-E618DD7C29C1}" type="slidenum">
              <a:rPr lang="it-IT"/>
              <a:pPr>
                <a:defRPr/>
              </a:pPr>
              <a:t>8</a:t>
            </a:fld>
            <a:endParaRPr lang="it-IT"/>
          </a:p>
        </p:txBody>
      </p:sp>
      <p:sp>
        <p:nvSpPr>
          <p:cNvPr id="22530" name="Titolo 1"/>
          <p:cNvSpPr>
            <a:spLocks noGrp="1"/>
          </p:cNvSpPr>
          <p:nvPr>
            <p:ph type="title"/>
          </p:nvPr>
        </p:nvSpPr>
        <p:spPr>
          <a:ln>
            <a:solidFill>
              <a:schemeClr val="accent1"/>
            </a:solidFill>
          </a:ln>
        </p:spPr>
        <p:txBody>
          <a:bodyPr/>
          <a:lstStyle/>
          <a:p>
            <a:pPr eaLnBrk="1" hangingPunct="1"/>
            <a:r>
              <a:rPr lang="it-IT"/>
              <a:t>Ufficio elettorale</a:t>
            </a:r>
          </a:p>
        </p:txBody>
      </p:sp>
      <p:sp>
        <p:nvSpPr>
          <p:cNvPr id="3" name="Segnaposto contenuto 2"/>
          <p:cNvSpPr>
            <a:spLocks noGrp="1"/>
          </p:cNvSpPr>
          <p:nvPr>
            <p:ph idx="1"/>
          </p:nvPr>
        </p:nvSpPr>
        <p:spPr>
          <a:ln>
            <a:solidFill>
              <a:schemeClr val="accent1">
                <a:lumMod val="75000"/>
              </a:schemeClr>
            </a:solidFill>
          </a:ln>
        </p:spPr>
        <p:txBody>
          <a:bodyPr>
            <a:normAutofit/>
          </a:bodyPr>
          <a:lstStyle/>
          <a:p>
            <a:pPr marL="0" indent="0" algn="just" eaLnBrk="1" hangingPunct="1">
              <a:lnSpc>
                <a:spcPct val="80000"/>
              </a:lnSpc>
              <a:buFont typeface="Arial" charset="0"/>
              <a:buNone/>
            </a:pPr>
            <a:endParaRPr lang="it-IT" sz="2200" b="1" u="sng" dirty="0"/>
          </a:p>
          <a:p>
            <a:pPr marL="0" indent="0" algn="just" eaLnBrk="1" hangingPunct="1">
              <a:lnSpc>
                <a:spcPct val="80000"/>
              </a:lnSpc>
              <a:buFont typeface="Arial" charset="0"/>
              <a:buNone/>
            </a:pPr>
            <a:endParaRPr lang="it-IT" sz="2200" b="1" u="sng" dirty="0"/>
          </a:p>
          <a:p>
            <a:pPr marL="0" indent="0" algn="just" eaLnBrk="1" hangingPunct="1">
              <a:lnSpc>
                <a:spcPct val="80000"/>
              </a:lnSpc>
              <a:buFont typeface="Arial" charset="0"/>
              <a:buNone/>
            </a:pPr>
            <a:r>
              <a:rPr lang="it-IT" sz="2200" b="1" u="sng" dirty="0"/>
              <a:t>Entro la stessa data</a:t>
            </a:r>
            <a:r>
              <a:rPr lang="it-IT" sz="2200" b="1" dirty="0"/>
              <a:t> </a:t>
            </a:r>
            <a:r>
              <a:rPr lang="it-IT" sz="2200" dirty="0"/>
              <a:t>il Presidente della Provincia o il Vice Presidente con apposito provvedimento costituisce l’ufficio elettorale presso la Provincia, composto da dipendenti dell’amministrazione.</a:t>
            </a:r>
          </a:p>
          <a:p>
            <a:pPr marL="0" indent="0" algn="just" eaLnBrk="1" hangingPunct="1">
              <a:lnSpc>
                <a:spcPct val="80000"/>
              </a:lnSpc>
              <a:buFont typeface="Arial" charset="0"/>
              <a:buNone/>
            </a:pPr>
            <a:endParaRPr lang="it-IT" sz="2200" dirty="0"/>
          </a:p>
          <a:p>
            <a:pPr marL="0" indent="0" eaLnBrk="1" hangingPunct="1">
              <a:lnSpc>
                <a:spcPct val="80000"/>
              </a:lnSpc>
              <a:buFont typeface="Arial" charset="0"/>
              <a:buNone/>
            </a:pPr>
            <a:endParaRPr lang="it-IT" sz="2200" dirty="0"/>
          </a:p>
          <a:p>
            <a:pPr marL="0" indent="0" algn="just" eaLnBrk="1" hangingPunct="1">
              <a:lnSpc>
                <a:spcPct val="80000"/>
              </a:lnSpc>
              <a:buFont typeface="Arial" charset="0"/>
              <a:buNone/>
            </a:pPr>
            <a:r>
              <a:rPr lang="it-IT" sz="2200" dirty="0"/>
              <a:t>Nell’ambito dell'ufficio elettorale si deve istituire </a:t>
            </a:r>
            <a:r>
              <a:rPr lang="it-IT" sz="2200" b="1" dirty="0"/>
              <a:t>il seggio elettorale così composto:</a:t>
            </a:r>
          </a:p>
          <a:p>
            <a:pPr marL="0" indent="0" eaLnBrk="1" hangingPunct="1">
              <a:lnSpc>
                <a:spcPct val="80000"/>
              </a:lnSpc>
              <a:buFont typeface="Arial" charset="0"/>
              <a:buNone/>
            </a:pPr>
            <a:r>
              <a:rPr lang="it-IT" sz="2200" dirty="0"/>
              <a:t>5 dipendenti della Provincia di cui :</a:t>
            </a:r>
          </a:p>
          <a:p>
            <a:pPr marL="0" indent="0" eaLnBrk="1" hangingPunct="1">
              <a:lnSpc>
                <a:spcPct val="80000"/>
              </a:lnSpc>
              <a:buFont typeface="Arial" charset="0"/>
              <a:buNone/>
            </a:pPr>
            <a:r>
              <a:rPr lang="it-IT" sz="2200" dirty="0"/>
              <a:t>1 Presidente </a:t>
            </a:r>
            <a:r>
              <a:rPr lang="it-IT" sz="2000" dirty="0"/>
              <a:t>(dirigente/funzionario)</a:t>
            </a:r>
          </a:p>
          <a:p>
            <a:pPr marL="0" indent="0" eaLnBrk="1" hangingPunct="1">
              <a:lnSpc>
                <a:spcPct val="80000"/>
              </a:lnSpc>
              <a:buFont typeface="Arial" charset="0"/>
              <a:buNone/>
            </a:pPr>
            <a:r>
              <a:rPr lang="it-IT" sz="2200" dirty="0"/>
              <a:t>4 componenti, di cui 1 con funzione di Segretario </a:t>
            </a:r>
            <a:r>
              <a:rPr lang="it-IT" sz="2000" dirty="0"/>
              <a:t>(funzionari o impiegati)</a:t>
            </a:r>
          </a:p>
          <a:p>
            <a:pPr marL="0" indent="0" eaLnBrk="1" hangingPunct="1">
              <a:lnSpc>
                <a:spcPct val="80000"/>
              </a:lnSpc>
              <a:buFont typeface="Arial" charset="0"/>
              <a:buNone/>
            </a:pPr>
            <a:r>
              <a:rPr lang="it-IT" sz="1400" i="1" dirty="0"/>
              <a:t>(Legge 56/14 comma 61)</a:t>
            </a:r>
          </a:p>
          <a:p>
            <a:pPr marL="0" indent="0" eaLnBrk="1" hangingPunct="1">
              <a:lnSpc>
                <a:spcPct val="80000"/>
              </a:lnSpc>
              <a:buFont typeface="Arial" charset="0"/>
              <a:buNone/>
            </a:pPr>
            <a:endParaRPr lang="it-IT" sz="2700" dirty="0"/>
          </a:p>
        </p:txBody>
      </p:sp>
      <p:pic>
        <p:nvPicPr>
          <p:cNvPr id="22532" name="Immagine 3"/>
          <p:cNvPicPr>
            <a:picLocks noChangeAspect="1"/>
          </p:cNvPicPr>
          <p:nvPr/>
        </p:nvPicPr>
        <p:blipFill>
          <a:blip r:embed="rId2"/>
          <a:srcRect/>
          <a:stretch>
            <a:fillRect/>
          </a:stretch>
        </p:blipFill>
        <p:spPr bwMode="auto">
          <a:xfrm>
            <a:off x="899592" y="428624"/>
            <a:ext cx="952500" cy="714375"/>
          </a:xfrm>
          <a:prstGeom prst="rect">
            <a:avLst/>
          </a:prstGeom>
          <a:noFill/>
          <a:ln w="9525">
            <a:noFill/>
            <a:miter lim="800000"/>
            <a:headEnd/>
            <a:tailEnd/>
          </a:ln>
        </p:spPr>
      </p:pic>
      <p:sp>
        <p:nvSpPr>
          <p:cNvPr id="2" name="Segnaposto numero diapositiva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53545C0-9ABA-4398-A467-54A14382FB8B}" type="slidenum">
              <a:rPr lang="it-IT" sz="1200">
                <a:latin typeface="+mn-lt"/>
              </a:rPr>
              <a:pPr algn="r" fontAlgn="auto">
                <a:spcBef>
                  <a:spcPts val="0"/>
                </a:spcBef>
                <a:spcAft>
                  <a:spcPts val="0"/>
                </a:spcAft>
                <a:defRPr/>
              </a:pPr>
              <a:t>8</a:t>
            </a:fld>
            <a:endParaRPr lang="it-IT" sz="1200" dirty="0">
              <a:latin typeface="+mn-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CACD67D0-8DB0-4299-94AD-6D03B317737A}" type="slidenum">
              <a:rPr lang="it-IT"/>
              <a:pPr>
                <a:defRPr/>
              </a:pPr>
              <a:t>9</a:t>
            </a:fld>
            <a:endParaRPr lang="it-IT"/>
          </a:p>
        </p:txBody>
      </p:sp>
      <p:sp>
        <p:nvSpPr>
          <p:cNvPr id="2" name="Titolo 1"/>
          <p:cNvSpPr>
            <a:spLocks noGrp="1"/>
          </p:cNvSpPr>
          <p:nvPr>
            <p:ph type="title"/>
          </p:nvPr>
        </p:nvSpPr>
        <p:spPr>
          <a:ln>
            <a:solidFill>
              <a:schemeClr val="tx2"/>
            </a:solidFill>
          </a:ln>
        </p:spPr>
        <p:txBody>
          <a:bodyPr rtlCol="0">
            <a:normAutofit fontScale="90000"/>
          </a:bodyPr>
          <a:lstStyle/>
          <a:p>
            <a:pPr eaLnBrk="1" fontAlgn="auto" hangingPunct="1">
              <a:spcAft>
                <a:spcPts val="0"/>
              </a:spcAft>
              <a:defRPr/>
            </a:pPr>
            <a:r>
              <a:rPr lang="it-IT" sz="4000" dirty="0"/>
              <a:t>Accertamento degli </a:t>
            </a:r>
            <a:br>
              <a:rPr lang="it-IT" sz="4000" dirty="0"/>
            </a:br>
            <a:r>
              <a:rPr lang="it-IT" sz="4000" dirty="0"/>
              <a:t>aventi diritto al voto</a:t>
            </a:r>
          </a:p>
        </p:txBody>
      </p:sp>
      <p:sp>
        <p:nvSpPr>
          <p:cNvPr id="21506" name="Segnaposto contenuto 2"/>
          <p:cNvSpPr>
            <a:spLocks noGrp="1"/>
          </p:cNvSpPr>
          <p:nvPr>
            <p:ph idx="1"/>
          </p:nvPr>
        </p:nvSpPr>
        <p:spPr>
          <a:xfrm>
            <a:off x="457200" y="1600200"/>
            <a:ext cx="8229600" cy="4637088"/>
          </a:xfrm>
          <a:ln>
            <a:solidFill>
              <a:schemeClr val="accent1">
                <a:lumMod val="75000"/>
              </a:schemeClr>
            </a:solidFill>
          </a:ln>
        </p:spPr>
        <p:txBody>
          <a:bodyPr/>
          <a:lstStyle/>
          <a:p>
            <a:pPr marL="0" indent="0" algn="just" eaLnBrk="1" hangingPunct="1">
              <a:buFont typeface="Arial" charset="0"/>
              <a:buNone/>
            </a:pPr>
            <a:endParaRPr lang="it-IT" sz="2200" b="1" dirty="0"/>
          </a:p>
          <a:p>
            <a:pPr marL="0" indent="0" algn="just" eaLnBrk="1" hangingPunct="1">
              <a:buFont typeface="Arial" charset="0"/>
              <a:buNone/>
            </a:pPr>
            <a:r>
              <a:rPr lang="it-IT" sz="2200" b="1" dirty="0"/>
              <a:t>ENTRO IL 25 AGOSTO 2024 </a:t>
            </a:r>
            <a:r>
              <a:rPr lang="it-IT" sz="2200" dirty="0"/>
              <a:t>(entro il 35° giorno antecedente la votazione)</a:t>
            </a:r>
            <a:r>
              <a:rPr lang="it-IT" sz="2200" b="1" dirty="0"/>
              <a:t> i Segretari comunali </a:t>
            </a:r>
            <a:r>
              <a:rPr lang="it-IT" sz="2200" dirty="0"/>
              <a:t>certificano gli aventi diritto e, entro i successivi </a:t>
            </a:r>
            <a:r>
              <a:rPr lang="it-IT" sz="2200"/>
              <a:t>tre giorni, inviano </a:t>
            </a:r>
            <a:r>
              <a:rPr lang="it-IT" sz="2200" dirty="0"/>
              <a:t>all’ufficio elettorale l’elenco con le generalità di ciascun Sindaco e Consigliere Comunale avente diritto al voto. </a:t>
            </a:r>
          </a:p>
          <a:p>
            <a:pPr marL="0" indent="0" algn="just" eaLnBrk="1" hangingPunct="1">
              <a:buNone/>
            </a:pPr>
            <a:endParaRPr lang="it-IT" sz="2200" b="1" u="sng" dirty="0"/>
          </a:p>
          <a:p>
            <a:pPr marL="0" indent="0" algn="just" eaLnBrk="1" hangingPunct="1">
              <a:buNone/>
            </a:pPr>
            <a:r>
              <a:rPr lang="it-IT" sz="2200" b="1" dirty="0"/>
              <a:t>ENTRO IL 30 AGOSTO 2024 l’Ufficio elettorale</a:t>
            </a:r>
            <a:r>
              <a:rPr lang="it-IT" sz="2200" dirty="0"/>
              <a:t> pubblica il numero degli aventi diritto al voto al 35° giorno antecedente la votazione.</a:t>
            </a:r>
          </a:p>
        </p:txBody>
      </p:sp>
      <p:pic>
        <p:nvPicPr>
          <p:cNvPr id="23556" name="Immagine 3"/>
          <p:cNvPicPr>
            <a:picLocks noChangeAspect="1"/>
          </p:cNvPicPr>
          <p:nvPr/>
        </p:nvPicPr>
        <p:blipFill>
          <a:blip r:embed="rId2"/>
          <a:srcRect/>
          <a:stretch>
            <a:fillRect/>
          </a:stretch>
        </p:blipFill>
        <p:spPr bwMode="auto">
          <a:xfrm>
            <a:off x="755576" y="476250"/>
            <a:ext cx="942975" cy="709613"/>
          </a:xfrm>
          <a:prstGeom prst="rect">
            <a:avLst/>
          </a:prstGeom>
          <a:noFill/>
          <a:ln w="9525">
            <a:noFill/>
            <a:miter lim="800000"/>
            <a:headEnd/>
            <a:tailEnd/>
          </a:ln>
        </p:spPr>
      </p:pic>
      <p:sp>
        <p:nvSpPr>
          <p:cNvPr id="3" name="Segnaposto numero diapositiva 2"/>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AEDA9CB0-FC42-4C95-BDEE-453097EB4418}" type="slidenum">
              <a:rPr lang="it-IT" sz="1200">
                <a:latin typeface="+mn-lt"/>
              </a:rPr>
              <a:pPr algn="r" fontAlgn="auto">
                <a:spcBef>
                  <a:spcPts val="0"/>
                </a:spcBef>
                <a:spcAft>
                  <a:spcPts val="0"/>
                </a:spcAft>
                <a:defRPr/>
              </a:pPr>
              <a:t>9</a:t>
            </a:fld>
            <a:endParaRPr lang="it-IT" sz="1200" dirty="0">
              <a:latin typeface="+mn-lt"/>
            </a:endParaRP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1699</TotalTime>
  <Words>2997</Words>
  <Application>Microsoft Office PowerPoint</Application>
  <PresentationFormat>Presentazione su schermo (4:3)</PresentationFormat>
  <Paragraphs>510</Paragraphs>
  <Slides>22</Slides>
  <Notes>2</Notes>
  <HiddenSlides>0</HiddenSlides>
  <MMClips>0</MMClips>
  <ScaleCrop>false</ScaleCrop>
  <HeadingPairs>
    <vt:vector size="6" baseType="variant">
      <vt:variant>
        <vt:lpstr>Caratteri utilizzati</vt:lpstr>
      </vt:variant>
      <vt:variant>
        <vt:i4>3</vt:i4>
      </vt:variant>
      <vt:variant>
        <vt:lpstr>Tema</vt:lpstr>
      </vt:variant>
      <vt:variant>
        <vt:i4>2</vt:i4>
      </vt:variant>
      <vt:variant>
        <vt:lpstr>Titoli diapositive</vt:lpstr>
      </vt:variant>
      <vt:variant>
        <vt:i4>22</vt:i4>
      </vt:variant>
    </vt:vector>
  </HeadingPairs>
  <TitlesOfParts>
    <vt:vector size="27" baseType="lpstr">
      <vt:lpstr>Arial</vt:lpstr>
      <vt:lpstr>Calibri</vt:lpstr>
      <vt:lpstr>Wingdings</vt:lpstr>
      <vt:lpstr>Tema di Office</vt:lpstr>
      <vt:lpstr>1_Tema di Office</vt:lpstr>
      <vt:lpstr> Legge 7 aprile 2014, n. 56 e successive modificazioni Elezioni di secondo grado dei  Presidenti delle Province e dei Consigli provinciali   </vt:lpstr>
      <vt:lpstr>Il procedimento elettorale</vt:lpstr>
      <vt:lpstr>ELECTION DAY 29 SETTEMBRE       Termini principali adempimenti </vt:lpstr>
      <vt:lpstr>Elettorato attivo e passivo</vt:lpstr>
      <vt:lpstr>Il Presidente  della Provincia</vt:lpstr>
      <vt:lpstr>Il Consiglio provinciale</vt:lpstr>
      <vt:lpstr>Adempimenti :   la convocazione dei comizi elettorali</vt:lpstr>
      <vt:lpstr>Ufficio elettorale</vt:lpstr>
      <vt:lpstr>Accertamento degli  aventi diritto al voto</vt:lpstr>
      <vt:lpstr>Il materiale elettorale</vt:lpstr>
      <vt:lpstr>Presentazione delle liste</vt:lpstr>
      <vt:lpstr>Composizione e sottoscrizione   delle liste</vt:lpstr>
      <vt:lpstr>Obbligo alla parità di genere  nelle liste dei Consigli provinciali</vt:lpstr>
      <vt:lpstr>Documentazione a corredo  delle  liste</vt:lpstr>
      <vt:lpstr>Esame e validazione delle liste</vt:lpstr>
      <vt:lpstr>La ponderazione dei voti</vt:lpstr>
      <vt:lpstr>Calcolo  indice  ponderazione</vt:lpstr>
      <vt:lpstr>Calcolo ponderazioni. Esempi</vt:lpstr>
      <vt:lpstr>Calcolo ponderazioni. Esempi</vt:lpstr>
      <vt:lpstr>Elezioni</vt:lpstr>
      <vt:lpstr>Proclamazione  degli eletti</vt:lpstr>
      <vt:lpstr> Tutta la normativa di riferimento, le FAQ, la modulistica e gli aggiornamenti sono disponibili sul sito UPI nella sezione  ELEZIONI PROVINCE 2021 www.provinceditalia.it   </vt:lpstr>
    </vt:vector>
  </TitlesOfParts>
  <Company>Unione Province D'Italia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Procedure elettorali</dc:title>
  <dc:creator>Barbara Perluigi</dc:creator>
  <cp:lastModifiedBy>Gaetano Palombelli</cp:lastModifiedBy>
  <cp:revision>156</cp:revision>
  <cp:lastPrinted>2021-09-28T11:17:35Z</cp:lastPrinted>
  <dcterms:created xsi:type="dcterms:W3CDTF">2014-07-08T09:13:56Z</dcterms:created>
  <dcterms:modified xsi:type="dcterms:W3CDTF">2024-08-07T06:56:05Z</dcterms:modified>
</cp:coreProperties>
</file>