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notesSlides/notesSlide15.xml" ContentType="application/vnd.openxmlformats-officedocument.presentationml.notesSlide+xml"/>
  <Override PartName="/ppt/ink/ink11.xml" ContentType="application/inkml+xml"/>
  <Override PartName="/ppt/ink/ink12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7" r:id="rId5"/>
    <p:sldId id="391" r:id="rId6"/>
    <p:sldId id="433" r:id="rId7"/>
    <p:sldId id="427" r:id="rId8"/>
    <p:sldId id="428" r:id="rId9"/>
    <p:sldId id="383" r:id="rId10"/>
    <p:sldId id="400" r:id="rId11"/>
    <p:sldId id="317" r:id="rId12"/>
    <p:sldId id="414" r:id="rId13"/>
    <p:sldId id="408" r:id="rId14"/>
    <p:sldId id="412" r:id="rId15"/>
    <p:sldId id="413" r:id="rId16"/>
    <p:sldId id="426" r:id="rId17"/>
    <p:sldId id="431" r:id="rId18"/>
    <p:sldId id="432" r:id="rId19"/>
    <p:sldId id="425" r:id="rId20"/>
    <p:sldId id="401" r:id="rId21"/>
    <p:sldId id="374" r:id="rId22"/>
    <p:sldId id="429" r:id="rId23"/>
    <p:sldId id="430" r:id="rId24"/>
  </p:sldIdLst>
  <p:sldSz cx="12192000" cy="6858000"/>
  <p:notesSz cx="9906000" cy="67691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1024" userDrawn="1">
          <p15:clr>
            <a:srgbClr val="A4A3A4"/>
          </p15:clr>
        </p15:guide>
        <p15:guide id="2" pos="108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70A3F00-401A-BDD7-B090-4E8C9C784FA9}" name="Claudio Russo" initials="" userId="S::claudio.russo@easygov.it::1bf559eb-d06f-406c-b2e1-9a9ba3c9d883" providerId="AD"/>
  <p188:author id="{C43B0D01-EC3E-FEF9-1B9A-D7EAF5161D3B}" name="Claudio Russo" initials="CR" userId="Claudio Russo" providerId="None"/>
  <p188:author id="{14701B6A-80DA-6EC1-6B71-28F3F5766448}" name="Cecilia Vianello" initials="CV" userId="S::cecilia.vianello@easygov.it::74812d32-c58d-4af6-9bed-8bdd06c0dd61" providerId="AD"/>
  <p188:author id="{68E204D2-1B1B-3E5B-8E0B-0E6A8AF04604}" name="Marta Sciunnach" initials="MS" userId="S::marta.sciunnach@easygov.it::f593b17b-0cbc-4d05-ba52-bc6783fac05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E79B"/>
    <a:srgbClr val="EBE5E3"/>
    <a:srgbClr val="FFD757"/>
    <a:srgbClr val="4597A0"/>
    <a:srgbClr val="A9D7DB"/>
    <a:srgbClr val="FFFFFF"/>
    <a:srgbClr val="72BFC5"/>
    <a:srgbClr val="005B82"/>
    <a:srgbClr val="DAEDEF"/>
    <a:srgbClr val="ECE6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35"/>
  </p:normalViewPr>
  <p:slideViewPr>
    <p:cSldViewPr snapToGrid="0">
      <p:cViewPr varScale="1">
        <p:scale>
          <a:sx n="102" d="100"/>
          <a:sy n="102" d="100"/>
        </p:scale>
        <p:origin x="312" y="102"/>
      </p:cViewPr>
      <p:guideLst>
        <p:guide orient="horz" pos="1024"/>
        <p:guide pos="10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53C799C-F4E0-2ECF-A54A-3ECA34BA013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2600" cy="3381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056" tIns="45528" rIns="91056" bIns="4552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DE196A0-1B3A-4C0E-D513-9E9B890B2EC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13400" y="0"/>
            <a:ext cx="4292600" cy="3381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056" tIns="45528" rIns="91056" bIns="4552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2224C969-26DD-E65F-15AD-9AE52F01E2A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30963"/>
            <a:ext cx="4292600" cy="3381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056" tIns="45528" rIns="91056" bIns="4552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ACCB3554-071C-8487-6C0A-9574207D4BF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13400" y="6430963"/>
            <a:ext cx="4292600" cy="3381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056" tIns="45528" rIns="91056" bIns="4552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AF21D75-B43D-4B70-A4EE-7828A049742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03T14:04:06.11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5374 678 24505,'-2'27'0,"-4"-1"0,-5 1 0,-3-1 0,-5 0 0,-3 0 0,-5 0 0,-4 0 0,-3-1 0,-5-1 0,-3 1 0,-4-1 0,-4-1 0,-3 0 0,-4 0 0,-3-1 0,-4-1 0,-3-1 0,-3 0 0,-3-1 0,-3 0 0,-3-1 0,-2-2 0,-4 1 0,-1-2 0,-3-1 0,-2 0 0,-2-2 0,-2 0 0,-2-2 0,-1 0 0,-2-1 0,-1-1 0,-1-2 0,-1 0 0,-1-1 0,0-2 0,-1 0 0,-1-2 0,1 0 0,0-2 0,-1 0 0,1-2 0,1 0 0,0-2 0,1-1 0,1 0 0,1-2 0,1-1 0,2-1 0,1 0 0,2-2 0,2 0 0,2-2 0,2 0 0,3-1 0,1-2 0,4 1 0,2-2 0,3-1 0,3 0 0,3-1 0,3 0 0,3-1 0,4-1 0,3-1 0,4 0 0,3 0 0,4-1 0,4-1 0,3 1 0,5-1 0,3-1 0,4 0 0,5 0 0,3 0 0,5 0 0,3-1 0,5 1 0,4-1 0,4 0 0,4 1 0,5-1 0,3 1 0,5 0 0,3 0 0,5 0 0,4 0 0,3 1 0,5 1 0,3-1 0,4 1 0,4 1 0,3 0 0,4 0 0,3 1 0,4 1 0,3 1 0,3 0 0,3 1 0,3 0 0,3 1 0,2 2 0,4-1 0,1 2 0,3 1 0,2 0 0,2 2 0,2 0 0,2 2 0,1 0 0,2 1 0,1 1 0,1 2 0,1 0 0,1 1 0,0 2 0,1 0 0,1 2 0,-1 0 0,0 2 0,1 0 0,-1 2 0,-1 0 0,0 2 0,-1 1 0,-1 0 0,-1 2 0,-1 1 0,-2 1 0,-1 0 0,-2 2 0,-2 0 0,-2 2 0,-2 0 0,-3 1 0,-1 2 0,-4-1 0,-2 2 0,-3 1 0,-3 0 0,-3 1 0,-3 0 0,-3 1 0,-4 1 0,-3 1 0,-4 0 0,-3 0 0,-4 1 0,-4 1 0,-3-1 0,-5 1 0,-3 1 0,-4 0 0,-5 0 0,-3 0 0,-5 0 0,-3 1 0,-5-1 0,-4 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02T14:07:16.5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6555 429 24510,'-3'16'0,"-4"1"0,-6 0 0,-4 0 0,-6-1 0,-5 1 0,-4-1 0,-5 0 0,-6 0 0,-3-1 0,-6 1 0,-4-1 0,-5 0 0,-4-1 0,-4 1 0,-5-2 0,-4 1 0,-3-1 0,-5-1 0,-3 0 0,-4 0 0,-3-1 0,-3 0 0,-4-1 0,-3 0 0,-2-1 0,-3-1 0,-3 0 0,-1 0 0,-3-2 0,-2 1 0,-2-2 0,-1 0 0,-1-1 0,-2 0 0,-1-1 0,0-1 0,-1 0 0,-1-1 0,1-1 0,-1 0 0,0-1 0,1-1 0,1 0 0,0-1 0,1-1 0,2 0 0,1-1 0,1 0 0,2-2 0,2 1 0,3-2 0,1 0 0,3 0 0,3-1 0,2-1 0,3 0 0,4-1 0,3 0 0,3-1 0,4 0 0,3 0 0,5-1 0,3-1 0,4 1 0,5-2 0,4 1 0,4-1 0,5 0 0,4-1 0,6 1 0,3-1 0,6 0 0,5 0 0,4-1 0,5 1 0,6-1 0,4 0 0,6 0 0,4 1 0,6-1 0,4 0 0,6 0 0,4 0 0,6 1 0,5-1 0,4 1 0,5 0 0,6 0 0,3 1 0,6-1 0,4 1 0,5 0 0,4 1 0,4-1 0,5 2 0,4-1 0,3 1 0,5 1 0,3 0 0,4 0 0,3 1 0,3 0 0,4 1 0,3 0 0,2 1 0,3 1 0,3 0 0,1 0 0,3 2 0,2-1 0,2 2 0,1 0 0,1 1 0,2 0 0,1 1 0,0 1 0,1 0 0,1 1 0,0 1 0,-1 0 0,1 1 0,-1 1 0,-1 0 0,0 1 0,-1 1 0,-2 0 0,-1 1 0,-1 0 0,-2 2 0,-2-1 0,-3 2 0,-1 0 0,-3 0 0,-3 1 0,-2 1 0,-3 0 0,-4 1 0,-3 0 0,-3 1 0,-4 0 0,-3 0 0,-5 1 0,-3 1 0,-4-1 0,-5 2 0,-4-1 0,-4 1 0,-5 0 0,-4 1 0,-6-1 0,-3 1 0,-6 0 0,-5 0 0,-4 1 0,-5-1 0,-6 1 0,-4 0 0,-6 0 0,-4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02T14:21:41.8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6555 429 24510,'-3'16'0,"-4"1"0,-6 0 0,-4 0 0,-6-1 0,-5 1 0,-4-1 0,-5 0 0,-6 0 0,-3-1 0,-6 1 0,-4-1 0,-5 0 0,-4-1 0,-4 1 0,-5-2 0,-4 1 0,-3-1 0,-5-1 0,-3 0 0,-4 0 0,-3-1 0,-3 0 0,-4-1 0,-3 0 0,-2-1 0,-3-1 0,-3 0 0,-1 0 0,-3-2 0,-2 1 0,-2-2 0,-1 0 0,-1-1 0,-2 0 0,-1-1 0,0-1 0,-1 0 0,-1-1 0,1-1 0,-1 0 0,0-1 0,1-1 0,1 0 0,0-1 0,1-1 0,2 0 0,1-1 0,1 0 0,2-2 0,2 1 0,3-2 0,1 0 0,3 0 0,3-1 0,2-1 0,3 0 0,4-1 0,3 0 0,3-1 0,4 0 0,3 0 0,5-1 0,3-1 0,4 1 0,5-2 0,4 1 0,4-1 0,5 0 0,4-1 0,6 1 0,3-1 0,6 0 0,5 0 0,4-1 0,5 1 0,6-1 0,4 0 0,6 0 0,4 1 0,6-1 0,4 0 0,6 0 0,4 0 0,6 1 0,5-1 0,4 1 0,5 0 0,6 0 0,3 1 0,6-1 0,4 1 0,5 0 0,4 1 0,4-1 0,5 2 0,4-1 0,3 1 0,5 1 0,3 0 0,4 0 0,3 1 0,3 0 0,4 1 0,3 0 0,2 1 0,3 1 0,3 0 0,1 0 0,3 2 0,2-1 0,2 2 0,1 0 0,1 1 0,2 0 0,1 1 0,0 1 0,1 0 0,1 1 0,0 1 0,-1 0 0,1 1 0,-1 1 0,-1 0 0,0 1 0,-1 1 0,-2 0 0,-1 1 0,-1 0 0,-2 2 0,-2-1 0,-3 2 0,-1 0 0,-3 0 0,-3 1 0,-2 1 0,-3 0 0,-4 1 0,-3 0 0,-3 1 0,-4 0 0,-3 0 0,-5 1 0,-3 1 0,-4-1 0,-5 2 0,-4-1 0,-4 1 0,-5 0 0,-4 1 0,-6-1 0,-3 1 0,-6 0 0,-5 0 0,-4 1 0,-5-1 0,-6 1 0,-4 0 0,-6 0 0,-4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02T14:38:25.7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6555 429 24510,'-3'16'0,"-4"1"0,-6 0 0,-4 0 0,-6-1 0,-5 1 0,-4-1 0,-5 0 0,-6 0 0,-3-1 0,-6 1 0,-4-1 0,-5 0 0,-4-1 0,-4 1 0,-5-2 0,-4 1 0,-3-1 0,-5-1 0,-3 0 0,-4 0 0,-3-1 0,-3 0 0,-4-1 0,-3 0 0,-2-1 0,-3-1 0,-3 0 0,-1 0 0,-3-2 0,-2 1 0,-2-2 0,-1 0 0,-1-1 0,-2 0 0,-1-1 0,0-1 0,-1 0 0,-1-1 0,1-1 0,-1 0 0,0-1 0,1-1 0,1 0 0,0-1 0,1-1 0,2 0 0,1-1 0,1 0 0,2-2 0,2 1 0,3-2 0,1 0 0,3 0 0,3-1 0,2-1 0,3 0 0,4-1 0,3 0 0,3-1 0,4 0 0,3 0 0,5-1 0,3-1 0,4 1 0,5-2 0,4 1 0,4-1 0,5 0 0,4-1 0,6 1 0,3-1 0,6 0 0,5 0 0,4-1 0,5 1 0,6-1 0,4 0 0,6 0 0,4 1 0,6-1 0,4 0 0,6 0 0,4 0 0,6 1 0,5-1 0,4 1 0,5 0 0,6 0 0,3 1 0,6-1 0,4 1 0,5 0 0,4 1 0,4-1 0,5 2 0,4-1 0,3 1 0,5 1 0,3 0 0,4 0 0,3 1 0,3 0 0,4 1 0,3 0 0,2 1 0,3 1 0,3 0 0,1 0 0,3 2 0,2-1 0,2 2 0,1 0 0,1 1 0,2 0 0,1 1 0,0 1 0,1 0 0,1 1 0,0 1 0,-1 0 0,1 1 0,-1 1 0,-1 0 0,0 1 0,-1 1 0,-2 0 0,-1 1 0,-1 0 0,-2 2 0,-2-1 0,-3 2 0,-1 0 0,-3 0 0,-3 1 0,-2 1 0,-3 0 0,-4 1 0,-3 0 0,-3 1 0,-4 0 0,-3 0 0,-5 1 0,-3 1 0,-4-1 0,-5 2 0,-4-1 0,-4 1 0,-5 0 0,-4 1 0,-6-1 0,-3 1 0,-6 0 0,-5 0 0,-4 1 0,-5-1 0,-6 1 0,-4 0 0,-6 0 0,-4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03T14:04:10.59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02T13:52:23.70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02T13:52:23.7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02T13:52:23.7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02T13:52:23.71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02T13:52:23.7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02T13:52:23.71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02T13:52:23.7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6555 429 24510,'-3'16'0,"-4"1"0,-6 0 0,-4 0 0,-6-1 0,-5 1 0,-4-1 0,-5 0 0,-6 0 0,-3-1 0,-6 1 0,-4-1 0,-5 0 0,-4-1 0,-4 1 0,-5-2 0,-4 1 0,-3-1 0,-5-1 0,-3 0 0,-4 0 0,-3-1 0,-3 0 0,-4-1 0,-3 0 0,-2-1 0,-3-1 0,-3 0 0,-1 0 0,-3-2 0,-2 1 0,-2-2 0,-1 0 0,-1-1 0,-2 0 0,-1-1 0,0-1 0,-1 0 0,-1-1 0,1-1 0,-1 0 0,0-1 0,1-1 0,1 0 0,0-1 0,1-1 0,2 0 0,1-1 0,1 0 0,2-2 0,2 1 0,3-2 0,1 0 0,3 0 0,3-1 0,2-1 0,3 0 0,4-1 0,3 0 0,3-1 0,4 0 0,3 0 0,5-1 0,3-1 0,4 1 0,5-2 0,4 1 0,4-1 0,5 0 0,4-1 0,6 1 0,3-1 0,6 0 0,5 0 0,4-1 0,5 1 0,6-1 0,4 0 0,6 0 0,4 1 0,6-1 0,4 0 0,6 0 0,4 0 0,6 1 0,5-1 0,4 1 0,5 0 0,6 0 0,3 1 0,6-1 0,4 1 0,5 0 0,4 1 0,4-1 0,5 2 0,4-1 0,3 1 0,5 1 0,3 0 0,4 0 0,3 1 0,3 0 0,4 1 0,3 0 0,2 1 0,3 1 0,3 0 0,1 0 0,3 2 0,2-1 0,2 2 0,1 0 0,1 1 0,2 0 0,1 1 0,0 1 0,1 0 0,1 1 0,0 1 0,-1 0 0,1 1 0,-1 1 0,-1 0 0,0 1 0,-1 1 0,-2 0 0,-1 1 0,-1 0 0,-2 2 0,-2-1 0,-3 2 0,-1 0 0,-3 0 0,-3 1 0,-2 1 0,-3 0 0,-4 1 0,-3 0 0,-3 1 0,-4 0 0,-3 0 0,-5 1 0,-3 1 0,-4-1 0,-5 2 0,-4-1 0,-4 1 0,-5 0 0,-4 1 0,-6-1 0,-3 1 0,-6 0 0,-5 0 0,-4 1 0,-5-1 0,-6 1 0,-4 0 0,-6 0 0,-4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4C32327-F393-5F9B-A3E8-C6DD548F955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2600" cy="3381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056" tIns="45528" rIns="91056" bIns="4552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783D17B-3E59-E9CC-1A84-D16F043F663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13400" y="0"/>
            <a:ext cx="4292600" cy="3381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056" tIns="45528" rIns="91056" bIns="4552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0D1AB96-73CD-B6AB-4AD3-A46D137EF9F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8750" y="508000"/>
            <a:ext cx="4510088" cy="25384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2E89BA60-9FE3-FCAE-0C7E-400F43038D0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388" y="3214688"/>
            <a:ext cx="7261225" cy="3046412"/>
          </a:xfrm>
          <a:prstGeom prst="rect">
            <a:avLst/>
          </a:prstGeom>
          <a:noFill/>
          <a:ln>
            <a:noFill/>
          </a:ln>
        </p:spPr>
        <p:txBody>
          <a:bodyPr vert="horz" wrap="square" lIns="91056" tIns="45528" rIns="91056" bIns="455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D742F3C-168A-51B4-20BA-D46CD0F5F62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30963"/>
            <a:ext cx="4292600" cy="3381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056" tIns="45528" rIns="91056" bIns="4552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B26F7F2-679B-5240-151E-F859CB7304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3400" y="6430963"/>
            <a:ext cx="4292600" cy="3381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056" tIns="45528" rIns="91056" bIns="4552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F59AF9-0A65-4238-AC20-F3A11CE5706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696AF932-85F3-28F3-400C-7F0D3E85C4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DCFABCAB-2FCD-476D-90FC-3CBEA90DA2D6}" type="slidenum">
              <a:rPr lang="it-IT" altLang="it-IT" sz="1200" smtClean="0"/>
              <a:pPr/>
              <a:t>1</a:t>
            </a:fld>
            <a:endParaRPr lang="it-IT" altLang="it-IT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1D0D462C-2CE8-6B35-A504-93DCC82711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8000"/>
            <a:ext cx="4510088" cy="253841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85A1766-B1B8-8344-9A42-F6583D8DCE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23D234-4610-5F1E-2BAE-AA4A13C478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E61C428C-3993-E93F-D07C-83834A3C05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134D5596-4662-4F94-93AD-1B2413F9A2CE}" type="slidenum">
              <a:rPr lang="it-IT" altLang="it-IT" sz="1200" smtClean="0"/>
              <a:pPr/>
              <a:t>10</a:t>
            </a:fld>
            <a:endParaRPr lang="it-IT" altLang="it-IT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B2E8D29-2494-E8EF-65BF-1FF4686736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8000"/>
            <a:ext cx="4510088" cy="2538413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C009475-1BEF-9906-C832-5B9451019C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1688295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8AC7ED-12A4-C213-3D27-80575DDA64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4025A7AA-FEBF-6F51-4AAB-BAD42E056A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134D5596-4662-4F94-93AD-1B2413F9A2CE}" type="slidenum">
              <a:rPr lang="it-IT" altLang="it-IT" sz="1200" smtClean="0"/>
              <a:pPr/>
              <a:t>11</a:t>
            </a:fld>
            <a:endParaRPr lang="it-IT" altLang="it-IT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FB3BB7D5-5300-7629-A39E-BE7646863B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8000"/>
            <a:ext cx="4510088" cy="2538413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2665883B-875F-BD83-CF50-98CC83B7CF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988472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710690-75EE-1CCE-C8FD-15829B4CFA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C59E6604-082E-C3EC-4820-99798708FF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134D5596-4662-4F94-93AD-1B2413F9A2CE}" type="slidenum">
              <a:rPr lang="it-IT" altLang="it-IT" sz="1200" smtClean="0"/>
              <a:pPr/>
              <a:t>12</a:t>
            </a:fld>
            <a:endParaRPr lang="it-IT" altLang="it-IT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1AC777CA-8A97-7748-804F-4A200F10A9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8000"/>
            <a:ext cx="4510088" cy="2538413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4DD54317-4887-C7AD-BB45-925783F0E4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2673382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BE6967-58B9-DC0F-AC0F-3F7305D51B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52595F20-6A7B-30E2-2657-5B3C27D363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134D5596-4662-4F94-93AD-1B2413F9A2CE}" type="slidenum">
              <a:rPr lang="it-IT" altLang="it-IT" sz="1200" smtClean="0"/>
              <a:pPr/>
              <a:t>13</a:t>
            </a:fld>
            <a:endParaRPr lang="it-IT" altLang="it-IT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76701C9F-4879-D2AE-DC88-580A421DBE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8000"/>
            <a:ext cx="4510088" cy="2538413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472023C5-C204-EE57-1687-A39E60932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4213406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F0F0F9-5E96-A799-F6D5-561003AD30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65FEAB92-8884-747F-8FE3-3992B5CE10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134D5596-4662-4F94-93AD-1B2413F9A2CE}" type="slidenum">
              <a:rPr lang="it-IT" altLang="it-IT" sz="1200" smtClean="0"/>
              <a:pPr/>
              <a:t>14</a:t>
            </a:fld>
            <a:endParaRPr lang="it-IT" altLang="it-IT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72E4C63-4634-348A-4E7A-B1FD72FC64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8000"/>
            <a:ext cx="4510088" cy="2538413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3751CDE-5092-BE5D-C8C4-457C058429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14619484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F6A041-EDE7-2B4D-B2A7-8174DD8015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71059300-7697-495B-1D23-F918D5B271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134D5596-4662-4F94-93AD-1B2413F9A2CE}" type="slidenum">
              <a:rPr lang="it-IT" altLang="it-IT" sz="1200" smtClean="0"/>
              <a:pPr/>
              <a:t>15</a:t>
            </a:fld>
            <a:endParaRPr lang="it-IT" altLang="it-IT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BFDB4A7E-8484-290D-D038-BF8D6CD836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8000"/>
            <a:ext cx="4510088" cy="2538413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8E1E1AB3-2661-A22F-BC75-D7252AB1E5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24388983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40A5B3-8EFD-F800-DDC2-B940D12AC9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FA874FF7-6C62-AD93-B8CB-85036534A9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134D5596-4662-4F94-93AD-1B2413F9A2CE}" type="slidenum">
              <a:rPr lang="it-IT" altLang="it-IT" sz="1200" smtClean="0"/>
              <a:pPr/>
              <a:t>16</a:t>
            </a:fld>
            <a:endParaRPr lang="it-IT" altLang="it-IT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7A8E2807-E5C1-6721-D0CC-790ADA9ADE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8000"/>
            <a:ext cx="4510088" cy="2538413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58909CB6-5206-54CD-1CE4-67509DA531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5731534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BB1789-1BF0-4C74-3E95-F944E868F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80EBDBCB-B395-000F-CAB1-5F348B864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4C5551A8-F901-4EE7-9A6D-00E6CA5EC4F2}" type="slidenum">
              <a:rPr lang="it-IT" altLang="it-IT" sz="1200" smtClean="0"/>
              <a:pPr/>
              <a:t>17</a:t>
            </a:fld>
            <a:endParaRPr lang="it-IT" altLang="it-IT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C8317689-D724-0C43-C13C-8637400CFD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8000"/>
            <a:ext cx="4510088" cy="2538413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57CBBCCF-27CD-6A4F-4667-2E10D06251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8684095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FD449F-DF4B-2ECC-E8A8-7B52FC6E9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207FF0D-65D3-2893-583B-130ABB677E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134D5596-4662-4F94-93AD-1B2413F9A2CE}" type="slidenum">
              <a:rPr lang="it-IT" altLang="it-IT" sz="1200" smtClean="0"/>
              <a:pPr/>
              <a:t>20</a:t>
            </a:fld>
            <a:endParaRPr lang="it-IT" altLang="it-IT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1D1A4F7-CF48-5B8A-C386-AE19DD8263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8000"/>
            <a:ext cx="4510088" cy="2538413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946218D-837D-0857-6A9A-DDDCFEDE1E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2189179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D8896B-B13D-4A41-A3F9-DC14D4504A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DB3C88C4-2449-84EF-7503-67943FCC4A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134D5596-4662-4F94-93AD-1B2413F9A2CE}" type="slidenum">
              <a:rPr lang="it-IT" altLang="it-IT" sz="1200" smtClean="0"/>
              <a:pPr/>
              <a:t>2</a:t>
            </a:fld>
            <a:endParaRPr lang="it-IT" altLang="it-IT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E46AA9DA-2BE9-D9B0-CC73-45555636F8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8000"/>
            <a:ext cx="4510088" cy="2538413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1F81800B-9FD8-6B3E-FBCE-5E81E3DBEE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2770624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DA68D1-E87B-0678-E6E5-43C07D79DD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4221C809-082F-6DF4-23B6-3D131E6EBA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134D5596-4662-4F94-93AD-1B2413F9A2CE}" type="slidenum">
              <a:rPr lang="it-IT" altLang="it-IT" sz="1200" smtClean="0"/>
              <a:pPr/>
              <a:t>3</a:t>
            </a:fld>
            <a:endParaRPr lang="it-IT" altLang="it-IT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3C649DEA-8D4A-F706-0591-75C55D9CD7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8000"/>
            <a:ext cx="4510088" cy="2538413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205703D6-1D43-41CC-B77E-DB2B3055B6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1042029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2F2529-6D79-9858-1259-9EF6C381F9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385E183C-A795-CC3C-0AB3-39EB8D6F43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134D5596-4662-4F94-93AD-1B2413F9A2CE}" type="slidenum">
              <a:rPr lang="it-IT" altLang="it-IT" sz="1200" smtClean="0"/>
              <a:pPr/>
              <a:t>4</a:t>
            </a:fld>
            <a:endParaRPr lang="it-IT" altLang="it-IT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F5F1B532-3C0E-3CCD-227A-343439A8F3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8000"/>
            <a:ext cx="4510088" cy="2538413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5C597A9-0CEE-8CC0-1C20-9B644D011B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1319067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540E21-89A8-7186-00F6-9043A22175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38A44FCF-EA2D-4A0C-9202-071C3C35FD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134D5596-4662-4F94-93AD-1B2413F9A2CE}" type="slidenum">
              <a:rPr lang="it-IT" altLang="it-IT" sz="1200" smtClean="0"/>
              <a:pPr/>
              <a:t>5</a:t>
            </a:fld>
            <a:endParaRPr lang="it-IT" altLang="it-IT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9B4EAADE-95A4-D2B0-FC8B-3E76371976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8000"/>
            <a:ext cx="4510088" cy="2538413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54859951-8D72-9A5B-EDD7-0ABF2E4E5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4065007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0379E0-5529-F9C4-DD40-7EAD159DAB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E38D22D-A2E8-4353-FA33-0FB128047E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134D5596-4662-4F94-93AD-1B2413F9A2CE}" type="slidenum">
              <a:rPr lang="it-IT" altLang="it-IT" sz="1200" smtClean="0"/>
              <a:pPr/>
              <a:t>6</a:t>
            </a:fld>
            <a:endParaRPr lang="it-IT" altLang="it-IT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735FC745-D147-C11D-0AF3-AA5CB7735A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8000"/>
            <a:ext cx="4510088" cy="2538413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43B100FB-61E8-31DA-3BC6-55AEB6C86B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630806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286D09-40C1-449C-7B94-71CED56521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D3BD791B-D436-3CC9-2633-8351A012B9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134D5596-4662-4F94-93AD-1B2413F9A2CE}" type="slidenum">
              <a:rPr lang="it-IT" altLang="it-IT" sz="1200" smtClean="0"/>
              <a:pPr/>
              <a:t>7</a:t>
            </a:fld>
            <a:endParaRPr lang="it-IT" altLang="it-IT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A6CD60F-EADF-7ED4-A1F9-5BCF4B0B31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8000"/>
            <a:ext cx="4510088" cy="2538413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8FB34F19-DB8D-CED3-3F60-478635B232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40960526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396213DC-8146-9D40-BEC8-58F5AF449F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134D5596-4662-4F94-93AD-1B2413F9A2CE}" type="slidenum">
              <a:rPr lang="it-IT" altLang="it-IT" sz="1200" smtClean="0"/>
              <a:pPr/>
              <a:t>8</a:t>
            </a:fld>
            <a:endParaRPr lang="it-IT" altLang="it-IT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CBF1A5D1-C261-1776-00F7-7A77B29C47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8000"/>
            <a:ext cx="4510088" cy="2538413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44A782F-3B35-1064-F6F7-88D5BC0DE6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9538283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8FE619-3FDE-FA97-213E-B670FB2FA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4DB034A7-80F4-2C8B-478D-6EBB13E046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134D5596-4662-4F94-93AD-1B2413F9A2CE}" type="slidenum">
              <a:rPr lang="it-IT" altLang="it-IT" sz="1200" smtClean="0"/>
              <a:pPr/>
              <a:t>9</a:t>
            </a:fld>
            <a:endParaRPr lang="it-IT" altLang="it-IT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1B77886E-EDC5-8098-6814-0A0080FE76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8000"/>
            <a:ext cx="4510088" cy="2538413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DA175C7-5A6D-15BC-CF75-DEE9CB40B9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165034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5333" y="2286000"/>
            <a:ext cx="9127067" cy="1143000"/>
          </a:xfrm>
        </p:spPr>
        <p:txBody>
          <a:bodyPr anchor="ctr"/>
          <a:lstStyle>
            <a:lvl1pPr algn="l">
              <a:defRPr/>
            </a:lvl1pPr>
          </a:lstStyle>
          <a:p>
            <a:pPr lvl="0"/>
            <a:r>
              <a:rPr lang="it-IT" noProof="0"/>
              <a:t>Fare clic per modificare stile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5333" y="3886200"/>
            <a:ext cx="9127067" cy="1752600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B73307D6-3CE9-C2C7-CACD-9FDE1E4C61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049F6BF-2CBE-01E7-91F8-134C1CCDDB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B46B922-F540-932B-AF1B-AC7EE6786E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E46C9-ED9D-4CDA-8EC8-6538DBC5DA8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31278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2267" y="280988"/>
            <a:ext cx="8906933" cy="1014412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445FF1-B23E-2EDB-2A6A-CD9054C1A2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73D727-E776-A219-9260-F19982160B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0DBF9C-1B97-C4D3-33D7-808FD67DD5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513DB-00E1-4ACA-BDB8-6533035B579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6473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2267" y="280988"/>
            <a:ext cx="8906933" cy="1001712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5334" y="1498600"/>
            <a:ext cx="471593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04467" y="1498600"/>
            <a:ext cx="471593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A13874-41F3-B701-38AD-8F89B866BC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5B5B35-4A30-779F-6B1B-9B06761D0A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F3CE31-D2AC-C143-F6AA-66122CA4BC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CF27F-E863-4C83-95D2-D33C82A5B08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3528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76192BE-ED43-507F-B1C0-8E0A167D15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80B7BE2-BAF7-C60F-C15B-CD7AD2B7CC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09C5395-D5AD-4DEB-9FD6-775DA1F0F9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B82B5-FAC3-4AFA-8429-EFFEED645B0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16947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D07BDE8-E005-BC2C-98D5-BFB54559C9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669E6B5-5771-5F7C-6604-18488A834F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D167993-48BF-CFCC-F3B7-A466E9FBB4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C2A37-2CD1-4780-B8F0-07291A94294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8578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9567" y="1069975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46701" y="273051"/>
            <a:ext cx="47117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89567" y="2232026"/>
            <a:ext cx="4011084" cy="38941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7AF897-2A07-E3B9-4B68-25CDF54DC3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ADB38-5787-9E80-7E0E-30811B4107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7AAAEE-B95D-FED5-5499-266D074FB1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E4FD3-6F8A-409F-B6B0-6E0A9B24A6E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43669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6AFBA5-CB00-E7F0-A85B-AA488E320B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B0FCE-D233-3ECE-B2A2-10055BC5FC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58784B-FDD8-42C1-6E46-E471F0F95F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90F5F-B0DC-4E1E-8427-7BA75D94DB7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61145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7.png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Relationship Id="rId1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A5631C7-0F25-1291-1FEC-302699ED54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02267" y="280988"/>
            <a:ext cx="8906933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stile su due righe 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DEC808F-FA80-FB98-B9A5-646FF2A412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06500" y="1511300"/>
            <a:ext cx="963506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235426C-C77E-3FF7-96A5-7FFE46B8F34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41567" y="6299200"/>
            <a:ext cx="973667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fld id="{36707BB6-747E-43C9-B2B8-59FB93C7C02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548BCD49-92E5-1609-5802-E70AA3C7AEC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516059" y="381000"/>
            <a:ext cx="1299175" cy="7527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it-IT" altLang="it-IT" sz="1800" kern="0"/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5E889377-1E17-853A-EE01-C0319FF7507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992629" y="6159500"/>
            <a:ext cx="8111490" cy="619255"/>
            <a:chOff x="-825900" y="66116"/>
            <a:chExt cx="14066683" cy="1074634"/>
          </a:xfrm>
        </p:grpSpPr>
        <p:pic>
          <p:nvPicPr>
            <p:cNvPr id="11" name="Immagine 10" descr="Immagine che contiene Carattere, Elementi grafici, testo, schermata&#10;&#10;Descrizione generata automaticamente">
              <a:extLst>
                <a:ext uri="{FF2B5EF4-FFF2-40B4-BE49-F238E27FC236}">
                  <a16:creationId xmlns:a16="http://schemas.microsoft.com/office/drawing/2014/main" id="{3C52ED09-9B0A-680F-A07F-6DFAD9DA5E7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25900" y="257903"/>
              <a:ext cx="2708151" cy="636838"/>
            </a:xfrm>
            <a:prstGeom prst="rect">
              <a:avLst/>
            </a:prstGeom>
          </p:spPr>
        </p:pic>
        <p:pic>
          <p:nvPicPr>
            <p:cNvPr id="12" name="Immagine 11" descr="Immagine che contiene Carattere, Elementi grafici, testo, logo&#10;&#10;Descrizione generata automaticamente">
              <a:extLst>
                <a:ext uri="{FF2B5EF4-FFF2-40B4-BE49-F238E27FC236}">
                  <a16:creationId xmlns:a16="http://schemas.microsoft.com/office/drawing/2014/main" id="{37C1291A-B085-76BC-8880-F366E31B26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72450" y="233323"/>
              <a:ext cx="2061982" cy="685997"/>
            </a:xfrm>
            <a:prstGeom prst="rect">
              <a:avLst/>
            </a:prstGeom>
          </p:spPr>
        </p:pic>
        <p:pic>
          <p:nvPicPr>
            <p:cNvPr id="13" name="Immagine 12" descr="Immagine che contiene logo, Elementi grafici, Carattere, simbolo&#10;&#10;Descrizione generata automaticamente">
              <a:extLst>
                <a:ext uri="{FF2B5EF4-FFF2-40B4-BE49-F238E27FC236}">
                  <a16:creationId xmlns:a16="http://schemas.microsoft.com/office/drawing/2014/main" id="{94796267-0B25-1A97-5BA7-FCA3907CD91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1623" y="363106"/>
              <a:ext cx="1719155" cy="426431"/>
            </a:xfrm>
            <a:prstGeom prst="rect">
              <a:avLst/>
            </a:prstGeom>
          </p:spPr>
        </p:pic>
        <p:pic>
          <p:nvPicPr>
            <p:cNvPr id="14" name="Immagine 13" descr="Immagine che contiene Carattere, simbolo, logo, Elementi grafici&#10;&#10;Descrizione generata automaticamente">
              <a:extLst>
                <a:ext uri="{FF2B5EF4-FFF2-40B4-BE49-F238E27FC236}">
                  <a16:creationId xmlns:a16="http://schemas.microsoft.com/office/drawing/2014/main" id="{DC258EB2-660F-0793-0F20-150BC96B79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27691" y="157738"/>
              <a:ext cx="1993259" cy="837168"/>
            </a:xfrm>
            <a:prstGeom prst="rect">
              <a:avLst/>
            </a:prstGeom>
          </p:spPr>
        </p:pic>
        <p:pic>
          <p:nvPicPr>
            <p:cNvPr id="15" name="Immagine 14">
              <a:extLst>
                <a:ext uri="{FF2B5EF4-FFF2-40B4-BE49-F238E27FC236}">
                  <a16:creationId xmlns:a16="http://schemas.microsoft.com/office/drawing/2014/main" id="{F036FC81-79F0-7448-28D3-624BAC40394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14900" y="78008"/>
              <a:ext cx="1425883" cy="996626"/>
            </a:xfrm>
            <a:prstGeom prst="rect">
              <a:avLst/>
            </a:prstGeom>
            <a:noFill/>
          </p:spPr>
        </p:pic>
        <p:pic>
          <p:nvPicPr>
            <p:cNvPr id="16" name="Immagine 15" descr="Immagine che contiene linea, diagramma, Carattere, Rettangolo&#10;&#10;Descrizione generata automaticamente">
              <a:extLst>
                <a:ext uri="{FF2B5EF4-FFF2-40B4-BE49-F238E27FC236}">
                  <a16:creationId xmlns:a16="http://schemas.microsoft.com/office/drawing/2014/main" id="{13AC486D-76C3-1564-6E21-A51FED9478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4766" y="66116"/>
              <a:ext cx="728231" cy="1074634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7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5E7D"/>
          </a:solidFill>
          <a:latin typeface="Arial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5E7D"/>
          </a:solidFill>
          <a:latin typeface="Arial" charset="0"/>
          <a:ea typeface="ヒラギノ角ゴ Pro W3" charset="0"/>
          <a:cs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5E7D"/>
          </a:solidFill>
          <a:latin typeface="Arial" charset="0"/>
          <a:ea typeface="ヒラギノ角ゴ Pro W3" charset="0"/>
          <a:cs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5E7D"/>
          </a:solidFill>
          <a:latin typeface="Arial" charset="0"/>
          <a:ea typeface="ヒラギノ角ゴ Pro W3" charset="0"/>
          <a:cs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5E7D"/>
          </a:solidFill>
          <a:latin typeface="Arial" charset="0"/>
          <a:ea typeface="ヒラギノ角ゴ Pro W3" charset="0"/>
          <a:cs typeface="ヒラギノ角ゴ Pro W3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5E7D"/>
          </a:solidFill>
          <a:latin typeface="Arial" charset="0"/>
          <a:ea typeface="ヒラギノ角ゴ Pro W3" charset="0"/>
          <a:cs typeface="ヒラギノ角ゴ Pro W3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5E7D"/>
          </a:solidFill>
          <a:latin typeface="Arial" charset="0"/>
          <a:ea typeface="ヒラギノ角ゴ Pro W3" charset="0"/>
          <a:cs typeface="ヒラギノ角ゴ Pro W3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5E7D"/>
          </a:solidFill>
          <a:latin typeface="Arial" charset="0"/>
          <a:ea typeface="ヒラギノ角ゴ Pro W3" charset="0"/>
          <a:cs typeface="ヒラギノ角ゴ Pro W3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5E7D"/>
          </a:solidFill>
          <a:latin typeface="Arial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customXml" Target="../ink/ink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13" Type="http://schemas.openxmlformats.org/officeDocument/2006/relationships/customXml" Target="../ink/ink9.xml"/><Relationship Id="rId3" Type="http://schemas.openxmlformats.org/officeDocument/2006/relationships/image" Target="../media/image18.png"/><Relationship Id="rId7" Type="http://schemas.openxmlformats.org/officeDocument/2006/relationships/customXml" Target="../ink/ink4.xml"/><Relationship Id="rId12" Type="http://schemas.openxmlformats.org/officeDocument/2006/relationships/customXml" Target="../ink/ink8.xml"/><Relationship Id="rId17" Type="http://schemas.openxmlformats.org/officeDocument/2006/relationships/customXml" Target="../ink/ink10.xml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0.png"/><Relationship Id="rId11" Type="http://schemas.openxmlformats.org/officeDocument/2006/relationships/image" Target="../media/image80.png"/><Relationship Id="rId5" Type="http://schemas.openxmlformats.org/officeDocument/2006/relationships/customXml" Target="../ink/ink3.xml"/><Relationship Id="rId15" Type="http://schemas.openxmlformats.org/officeDocument/2006/relationships/image" Target="../media/image20.png"/><Relationship Id="rId10" Type="http://schemas.openxmlformats.org/officeDocument/2006/relationships/customXml" Target="../ink/ink7.xml"/><Relationship Id="rId4" Type="http://schemas.openxmlformats.org/officeDocument/2006/relationships/image" Target="../media/image19.png"/><Relationship Id="rId9" Type="http://schemas.openxmlformats.org/officeDocument/2006/relationships/customXml" Target="../ink/ink6.xml"/><Relationship Id="rId14" Type="http://schemas.openxmlformats.org/officeDocument/2006/relationships/image" Target="../media/image19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.xml"/><Relationship Id="rId3" Type="http://schemas.openxmlformats.org/officeDocument/2006/relationships/image" Target="../media/image22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190.png"/><Relationship Id="rId4" Type="http://schemas.openxmlformats.org/officeDocument/2006/relationships/customXml" Target="../ink/ink11.xml"/><Relationship Id="rId9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sv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svg"/><Relationship Id="rId4" Type="http://schemas.openxmlformats.org/officeDocument/2006/relationships/image" Target="../media/image3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sv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svg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>
            <a:extLst>
              <a:ext uri="{FF2B5EF4-FFF2-40B4-BE49-F238E27FC236}">
                <a16:creationId xmlns:a16="http://schemas.microsoft.com/office/drawing/2014/main" id="{D34E6EC6-4E28-A909-8A1F-B1904CF44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945" y="1042843"/>
            <a:ext cx="10963071" cy="4169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it-IT" altLang="it-IT" sz="1800" b="1" dirty="0">
                <a:latin typeface="Bookman Old Style" panose="02050604050505020204" pitchFamily="18" charset="0"/>
              </a:rPr>
              <a:t>Seminario Nazionale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800" dirty="0">
                <a:latin typeface="Bookman Old Style" panose="02050604050505020204" pitchFamily="18" charset="0"/>
              </a:rPr>
              <a:t>I responsabili finanziari e quelli tecnici protagonisti della nuova Provincia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2500" b="1" i="1" dirty="0">
              <a:latin typeface="Bookman Old Style" panose="020506040505050202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it-IT" altLang="it-IT" sz="2500" b="1" i="1" dirty="0">
              <a:latin typeface="Bookman Old Style" panose="02050604050505020204" pitchFamily="18" charset="0"/>
            </a:endParaRPr>
          </a:p>
          <a:p>
            <a:pPr algn="ctr">
              <a:lnSpc>
                <a:spcPts val="3000"/>
              </a:lnSpc>
              <a:spcBef>
                <a:spcPct val="0"/>
              </a:spcBef>
              <a:buNone/>
            </a:pPr>
            <a:r>
              <a:rPr lang="it-IT" altLang="it-IT" sz="2000" b="1" dirty="0">
                <a:solidFill>
                  <a:srgbClr val="005B82"/>
                </a:solidFill>
                <a:latin typeface="Bookman Old Style" panose="02050604050505020204" pitchFamily="18" charset="0"/>
              </a:rPr>
              <a:t>IL PROGETTO COMPLESSO PER LA DIGITALIZZAZIONE DEI PAGAMENTI E LA CORRETTA ALIMENTAZIONE DELLA PIATTAFORMA CREDITI COMMERCIALI</a:t>
            </a:r>
          </a:p>
          <a:p>
            <a:pPr algn="ctr">
              <a:lnSpc>
                <a:spcPts val="3000"/>
              </a:lnSpc>
              <a:spcBef>
                <a:spcPct val="0"/>
              </a:spcBef>
              <a:buNone/>
            </a:pPr>
            <a:endParaRPr lang="it-IT" altLang="it-IT" sz="2000" b="1" dirty="0">
              <a:solidFill>
                <a:srgbClr val="005B82"/>
              </a:solidFill>
              <a:latin typeface="Bookman Old Style" panose="02050604050505020204" pitchFamily="18" charset="0"/>
            </a:endParaRPr>
          </a:p>
          <a:p>
            <a:pPr algn="ctr">
              <a:lnSpc>
                <a:spcPts val="3000"/>
              </a:lnSpc>
              <a:spcBef>
                <a:spcPct val="0"/>
              </a:spcBef>
              <a:buNone/>
            </a:pPr>
            <a:r>
              <a:rPr lang="it-IT" altLang="it-IT" sz="2000" dirty="0">
                <a:solidFill>
                  <a:srgbClr val="005B82"/>
                </a:solidFill>
                <a:latin typeface="Bookman Old Style" panose="02050604050505020204" pitchFamily="18" charset="0"/>
              </a:rPr>
              <a:t>GIANPIERO ZAFFI BORGETTI</a:t>
            </a:r>
          </a:p>
          <a:p>
            <a:pPr algn="ctr">
              <a:lnSpc>
                <a:spcPts val="3000"/>
              </a:lnSpc>
              <a:spcBef>
                <a:spcPct val="0"/>
              </a:spcBef>
              <a:buNone/>
            </a:pPr>
            <a:r>
              <a:rPr lang="it-IT" altLang="it-IT" sz="1600" dirty="0">
                <a:solidFill>
                  <a:srgbClr val="005B82"/>
                </a:solidFill>
                <a:latin typeface="Bookman Old Style" panose="02050604050505020204" pitchFamily="18" charset="0"/>
              </a:rPr>
              <a:t>Responsabile Area ICT, IFEL Fondazione ANCI</a:t>
            </a:r>
          </a:p>
          <a:p>
            <a:pPr algn="ctr">
              <a:lnSpc>
                <a:spcPts val="2500"/>
              </a:lnSpc>
              <a:spcBef>
                <a:spcPct val="0"/>
              </a:spcBef>
              <a:buNone/>
            </a:pPr>
            <a:endParaRPr lang="it-IT" altLang="it-IT" sz="1800" dirty="0">
              <a:solidFill>
                <a:srgbClr val="005B82"/>
              </a:solidFill>
              <a:latin typeface="Bookman Old Style" panose="02050604050505020204" pitchFamily="18" charset="0"/>
            </a:endParaRPr>
          </a:p>
          <a:p>
            <a:pPr algn="ctr">
              <a:lnSpc>
                <a:spcPts val="2500"/>
              </a:lnSpc>
              <a:spcBef>
                <a:spcPct val="0"/>
              </a:spcBef>
              <a:buNone/>
            </a:pPr>
            <a:endParaRPr lang="it-IT" altLang="it-IT" sz="1800" dirty="0">
              <a:latin typeface="Bookman Old Style" panose="02050604050505020204" pitchFamily="18" charset="0"/>
            </a:endParaRPr>
          </a:p>
          <a:p>
            <a:pPr algn="ctr">
              <a:lnSpc>
                <a:spcPts val="4000"/>
              </a:lnSpc>
              <a:spcBef>
                <a:spcPct val="0"/>
              </a:spcBef>
              <a:buNone/>
            </a:pPr>
            <a:r>
              <a:rPr lang="it-IT" altLang="it-IT" sz="1800" i="1" dirty="0">
                <a:latin typeface="Bookman Old Style" panose="02050604050505020204" pitchFamily="18" charset="0"/>
              </a:rPr>
              <a:t>4 marzo 2025</a:t>
            </a:r>
            <a:endParaRPr lang="it-IT" altLang="it-IT" sz="1800" i="1" dirty="0">
              <a:solidFill>
                <a:srgbClr val="005E7D"/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06539B-F5F7-D1AF-8F21-C727DBB2EA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3">
            <a:extLst>
              <a:ext uri="{FF2B5EF4-FFF2-40B4-BE49-F238E27FC236}">
                <a16:creationId xmlns:a16="http://schemas.microsoft.com/office/drawing/2014/main" id="{60FA1053-3025-3F10-192C-55ABBE0FE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1567" y="6299200"/>
            <a:ext cx="973667" cy="457200"/>
          </a:xfrm>
        </p:spPr>
        <p:txBody>
          <a:bodyPr/>
          <a:lstStyle/>
          <a:p>
            <a:pPr>
              <a:defRPr/>
            </a:pPr>
            <a:fld id="{49D513DB-00E1-4ACA-BDB8-6533035B579C}" type="slidenum">
              <a:rPr lang="it-IT" altLang="it-IT" smtClean="0">
                <a:latin typeface="Bookman Old Style" panose="02050604050505020204" pitchFamily="18" charset="0"/>
              </a:rPr>
              <a:pPr>
                <a:defRPr/>
              </a:pPr>
              <a:t>10</a:t>
            </a:fld>
            <a:endParaRPr lang="it-IT" altLang="it-IT">
              <a:latin typeface="Bookman Old Style" panose="02050604050505020204" pitchFamily="18" charset="0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A0734660-C219-27F4-05C9-86FBF9536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91597"/>
            <a:ext cx="8044434" cy="1081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361950" eaLnBrk="1" hangingPunct="1"/>
            <a:r>
              <a:rPr lang="it-IT" sz="2400" kern="0" noProof="0" dirty="0">
                <a:latin typeface="Bookman Old Style" panose="02050604050505020204" pitchFamily="18" charset="0"/>
              </a:rPr>
              <a:t>Il percorso di Sperimentazione</a:t>
            </a:r>
            <a:br>
              <a:rPr lang="it-IT" sz="2400" b="0" kern="0" noProof="0" dirty="0">
                <a:latin typeface="Bookman Old Style" panose="02050604050505020204" pitchFamily="18" charset="0"/>
              </a:rPr>
            </a:br>
            <a:r>
              <a:rPr lang="it-IT" sz="2400" b="0" kern="0" noProof="0" dirty="0">
                <a:latin typeface="Bookman Old Style" panose="02050604050505020204" pitchFamily="18" charset="0"/>
              </a:rPr>
              <a:t>Gli Enti Sperimentatori</a:t>
            </a:r>
            <a:endParaRPr lang="it-IT" sz="2000" kern="0" noProof="0" dirty="0">
              <a:latin typeface="Bookman Old Style" panose="020506040505050202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252BDC20-8E9E-63C0-1582-33B147D9ADF7}"/>
              </a:ext>
            </a:extLst>
          </p:cNvPr>
          <p:cNvSpPr/>
          <p:nvPr/>
        </p:nvSpPr>
        <p:spPr bwMode="auto">
          <a:xfrm>
            <a:off x="1391187" y="3089900"/>
            <a:ext cx="4917660" cy="2672601"/>
          </a:xfrm>
          <a:prstGeom prst="rect">
            <a:avLst/>
          </a:prstGeom>
          <a:noFill/>
          <a:ln w="28575" cap="flat" cmpd="sng" algn="ctr">
            <a:solidFill>
              <a:srgbClr val="4597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marR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baseline="0" dirty="0">
                <a:ln>
                  <a:noFill/>
                </a:ln>
                <a:solidFill>
                  <a:srgbClr val="4597A0"/>
                </a:solidFill>
                <a:effectLst/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33 Enti Sperimentatori</a:t>
            </a:r>
          </a:p>
          <a:p>
            <a:pPr marL="182563"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800" b="1" dirty="0">
                <a:solidFill>
                  <a:srgbClr val="000000"/>
                </a:solidFill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5</a:t>
            </a:r>
            <a:r>
              <a:rPr lang="it-IT" sz="1800" dirty="0">
                <a:solidFill>
                  <a:srgbClr val="000000"/>
                </a:solidFill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 Province</a:t>
            </a:r>
          </a:p>
          <a:p>
            <a:pPr marL="182563"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800" b="1" dirty="0">
                <a:solidFill>
                  <a:srgbClr val="000000"/>
                </a:solidFill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3</a:t>
            </a:r>
            <a:r>
              <a:rPr lang="it-IT" sz="1800" dirty="0">
                <a:solidFill>
                  <a:srgbClr val="000000"/>
                </a:solidFill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 Città Metropolitane</a:t>
            </a:r>
          </a:p>
          <a:p>
            <a:pPr marL="182563"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800" b="1" dirty="0">
                <a:solidFill>
                  <a:srgbClr val="000000"/>
                </a:solidFill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25</a:t>
            </a:r>
            <a:r>
              <a:rPr kumimoji="0" lang="it-IT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 Comuni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77C73BB6-70F8-F4AC-A787-5CB2923EE41B}"/>
              </a:ext>
            </a:extLst>
          </p:cNvPr>
          <p:cNvSpPr/>
          <p:nvPr/>
        </p:nvSpPr>
        <p:spPr bwMode="auto">
          <a:xfrm>
            <a:off x="1377850" y="2706784"/>
            <a:ext cx="1157649" cy="378800"/>
          </a:xfrm>
          <a:prstGeom prst="rect">
            <a:avLst/>
          </a:prstGeom>
          <a:solidFill>
            <a:srgbClr val="4597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Linea A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39755D02-A8B8-5F49-FAE2-3797DCE8ACAF}"/>
              </a:ext>
            </a:extLst>
          </p:cNvPr>
          <p:cNvCxnSpPr/>
          <p:nvPr/>
        </p:nvCxnSpPr>
        <p:spPr bwMode="auto">
          <a:xfrm>
            <a:off x="4218603" y="3582201"/>
            <a:ext cx="0" cy="756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" name="Connettore a gomito 8">
            <a:extLst>
              <a:ext uri="{FF2B5EF4-FFF2-40B4-BE49-F238E27FC236}">
                <a16:creationId xmlns:a16="http://schemas.microsoft.com/office/drawing/2014/main" id="{BECFCB07-ECA0-8E8E-96B3-27E4EA5BE0BE}"/>
              </a:ext>
            </a:extLst>
          </p:cNvPr>
          <p:cNvCxnSpPr>
            <a:endCxn id="12" idx="1"/>
          </p:cNvCxnSpPr>
          <p:nvPr/>
        </p:nvCxnSpPr>
        <p:spPr bwMode="auto">
          <a:xfrm rot="16200000" flipH="1">
            <a:off x="2000047" y="4563286"/>
            <a:ext cx="649631" cy="398555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3AB2652-C619-A435-53BA-D8C6B96EEB12}"/>
              </a:ext>
            </a:extLst>
          </p:cNvPr>
          <p:cNvSpPr txBox="1"/>
          <p:nvPr/>
        </p:nvSpPr>
        <p:spPr>
          <a:xfrm>
            <a:off x="4349183" y="3488929"/>
            <a:ext cx="19216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>
                <a:latin typeface="Bookman Old Style" panose="02050604050505020204" pitchFamily="18" charset="0"/>
              </a:rPr>
              <a:t>16</a:t>
            </a:r>
            <a:r>
              <a:rPr lang="it-IT" sz="1800" dirty="0">
                <a:latin typeface="Bookman Old Style" panose="02050604050505020204" pitchFamily="18" charset="0"/>
              </a:rPr>
              <a:t> Nord</a:t>
            </a:r>
          </a:p>
          <a:p>
            <a:r>
              <a:rPr lang="it-IT" sz="1800" b="1" dirty="0">
                <a:latin typeface="Bookman Old Style" panose="02050604050505020204" pitchFamily="18" charset="0"/>
              </a:rPr>
              <a:t>4</a:t>
            </a:r>
            <a:r>
              <a:rPr lang="it-IT" sz="1800" dirty="0">
                <a:latin typeface="Bookman Old Style" panose="02050604050505020204" pitchFamily="18" charset="0"/>
              </a:rPr>
              <a:t> Centro</a:t>
            </a:r>
          </a:p>
          <a:p>
            <a:r>
              <a:rPr lang="it-IT" sz="1800" b="1" dirty="0">
                <a:latin typeface="Bookman Old Style" panose="02050604050505020204" pitchFamily="18" charset="0"/>
              </a:rPr>
              <a:t>13</a:t>
            </a:r>
            <a:r>
              <a:rPr lang="it-IT" sz="1800" dirty="0">
                <a:latin typeface="Bookman Old Style" panose="02050604050505020204" pitchFamily="18" charset="0"/>
              </a:rPr>
              <a:t> Sud e Isole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6C54FEC-4914-A75B-F6E8-4DA6EFD4C8ED}"/>
              </a:ext>
            </a:extLst>
          </p:cNvPr>
          <p:cNvSpPr txBox="1"/>
          <p:nvPr/>
        </p:nvSpPr>
        <p:spPr>
          <a:xfrm>
            <a:off x="2524140" y="4548771"/>
            <a:ext cx="33889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latin typeface="Bookman Old Style" panose="02050604050505020204" pitchFamily="18" charset="0"/>
              </a:rPr>
              <a:t>5</a:t>
            </a:r>
            <a:r>
              <a:rPr lang="it-IT" sz="1600" dirty="0">
                <a:latin typeface="Bookman Old Style" panose="02050604050505020204" pitchFamily="18" charset="0"/>
              </a:rPr>
              <a:t> oltre i 100.000 abitanti</a:t>
            </a:r>
          </a:p>
          <a:p>
            <a:r>
              <a:rPr lang="it-IT" sz="1600" b="1" dirty="0">
                <a:latin typeface="Bookman Old Style" panose="02050604050505020204" pitchFamily="18" charset="0"/>
              </a:rPr>
              <a:t>5</a:t>
            </a:r>
            <a:r>
              <a:rPr lang="it-IT" sz="1600" dirty="0">
                <a:latin typeface="Bookman Old Style" panose="02050604050505020204" pitchFamily="18" charset="0"/>
              </a:rPr>
              <a:t> da 50.001 a 100.000 abitanti</a:t>
            </a:r>
          </a:p>
          <a:p>
            <a:r>
              <a:rPr lang="it-IT" sz="1600" b="1" dirty="0">
                <a:latin typeface="Bookman Old Style" panose="02050604050505020204" pitchFamily="18" charset="0"/>
              </a:rPr>
              <a:t>5</a:t>
            </a:r>
            <a:r>
              <a:rPr lang="it-IT" sz="1600" dirty="0">
                <a:latin typeface="Bookman Old Style" panose="02050604050505020204" pitchFamily="18" charset="0"/>
              </a:rPr>
              <a:t> da 15.001 a 50.000 abitanti</a:t>
            </a:r>
          </a:p>
          <a:p>
            <a:r>
              <a:rPr lang="it-IT" sz="1600" b="1" dirty="0">
                <a:latin typeface="Bookman Old Style" panose="02050604050505020204" pitchFamily="18" charset="0"/>
              </a:rPr>
              <a:t>10</a:t>
            </a:r>
            <a:r>
              <a:rPr lang="it-IT" sz="1600" dirty="0">
                <a:latin typeface="Bookman Old Style" panose="02050604050505020204" pitchFamily="18" charset="0"/>
              </a:rPr>
              <a:t> con meno di 15.000 abitanti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F0F08A73-A518-6D6B-26AA-8185A344D8D1}"/>
              </a:ext>
            </a:extLst>
          </p:cNvPr>
          <p:cNvSpPr/>
          <p:nvPr/>
        </p:nvSpPr>
        <p:spPr bwMode="auto">
          <a:xfrm>
            <a:off x="6575928" y="3089900"/>
            <a:ext cx="4917660" cy="2672601"/>
          </a:xfrm>
          <a:prstGeom prst="rect">
            <a:avLst/>
          </a:prstGeom>
          <a:noFill/>
          <a:ln w="28575" cap="flat" cmpd="sng" algn="ctr">
            <a:solidFill>
              <a:srgbClr val="72BFC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marR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baseline="0" dirty="0">
                <a:ln>
                  <a:noFill/>
                </a:ln>
                <a:solidFill>
                  <a:srgbClr val="72BFC5"/>
                </a:solidFill>
                <a:effectLst/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33 Enti Sperimentatori</a:t>
            </a:r>
          </a:p>
          <a:p>
            <a:pPr marL="182563"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800" b="1" dirty="0">
                <a:solidFill>
                  <a:srgbClr val="000000"/>
                </a:solidFill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7</a:t>
            </a:r>
            <a:r>
              <a:rPr lang="it-IT" sz="1800" dirty="0">
                <a:solidFill>
                  <a:srgbClr val="000000"/>
                </a:solidFill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 Province</a:t>
            </a:r>
          </a:p>
          <a:p>
            <a:pPr marL="182563"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800" b="1" dirty="0">
                <a:solidFill>
                  <a:srgbClr val="000000"/>
                </a:solidFill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1</a:t>
            </a:r>
            <a:r>
              <a:rPr lang="it-IT" sz="1800" dirty="0">
                <a:solidFill>
                  <a:srgbClr val="000000"/>
                </a:solidFill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 Città Metropolitana</a:t>
            </a:r>
          </a:p>
          <a:p>
            <a:pPr marL="182563"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800" b="1" dirty="0">
                <a:solidFill>
                  <a:srgbClr val="000000"/>
                </a:solidFill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25</a:t>
            </a:r>
            <a:r>
              <a:rPr kumimoji="0" lang="it-IT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 Comuni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7DB64846-E32A-0118-F396-75916F0B009D}"/>
              </a:ext>
            </a:extLst>
          </p:cNvPr>
          <p:cNvSpPr/>
          <p:nvPr/>
        </p:nvSpPr>
        <p:spPr bwMode="auto">
          <a:xfrm>
            <a:off x="6562591" y="2706784"/>
            <a:ext cx="1157649" cy="378800"/>
          </a:xfrm>
          <a:prstGeom prst="rect">
            <a:avLst/>
          </a:prstGeom>
          <a:solidFill>
            <a:srgbClr val="72BFC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Linea B</a:t>
            </a: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CE9CF3CA-C053-32E0-048F-7C8D1B6BCB6E}"/>
              </a:ext>
            </a:extLst>
          </p:cNvPr>
          <p:cNvCxnSpPr/>
          <p:nvPr/>
        </p:nvCxnSpPr>
        <p:spPr bwMode="auto">
          <a:xfrm>
            <a:off x="9403344" y="3582201"/>
            <a:ext cx="0" cy="756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Connettore a gomito 12">
            <a:extLst>
              <a:ext uri="{FF2B5EF4-FFF2-40B4-BE49-F238E27FC236}">
                <a16:creationId xmlns:a16="http://schemas.microsoft.com/office/drawing/2014/main" id="{70DD3FE3-3D8E-C642-8988-83BF7DD1D3C1}"/>
              </a:ext>
            </a:extLst>
          </p:cNvPr>
          <p:cNvCxnSpPr>
            <a:endCxn id="17" idx="1"/>
          </p:cNvCxnSpPr>
          <p:nvPr/>
        </p:nvCxnSpPr>
        <p:spPr bwMode="auto">
          <a:xfrm rot="16200000" flipH="1">
            <a:off x="7184788" y="4563286"/>
            <a:ext cx="649631" cy="398555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3A241E9-3D7F-9D45-C697-A5C20BFE004B}"/>
              </a:ext>
            </a:extLst>
          </p:cNvPr>
          <p:cNvSpPr txBox="1"/>
          <p:nvPr/>
        </p:nvSpPr>
        <p:spPr>
          <a:xfrm>
            <a:off x="9533924" y="3488929"/>
            <a:ext cx="19216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>
                <a:latin typeface="Bookman Old Style" panose="02050604050505020204" pitchFamily="18" charset="0"/>
              </a:rPr>
              <a:t>9</a:t>
            </a:r>
            <a:r>
              <a:rPr lang="it-IT" sz="1800" dirty="0">
                <a:latin typeface="Bookman Old Style" panose="02050604050505020204" pitchFamily="18" charset="0"/>
              </a:rPr>
              <a:t> Nord</a:t>
            </a:r>
          </a:p>
          <a:p>
            <a:r>
              <a:rPr lang="it-IT" sz="1800" b="1" dirty="0">
                <a:latin typeface="Bookman Old Style" panose="02050604050505020204" pitchFamily="18" charset="0"/>
              </a:rPr>
              <a:t>8</a:t>
            </a:r>
            <a:r>
              <a:rPr lang="it-IT" sz="1800" dirty="0">
                <a:latin typeface="Bookman Old Style" panose="02050604050505020204" pitchFamily="18" charset="0"/>
              </a:rPr>
              <a:t> Centro</a:t>
            </a:r>
          </a:p>
          <a:p>
            <a:r>
              <a:rPr lang="it-IT" sz="1800" b="1" dirty="0">
                <a:latin typeface="Bookman Old Style" panose="02050604050505020204" pitchFamily="18" charset="0"/>
              </a:rPr>
              <a:t>16</a:t>
            </a:r>
            <a:r>
              <a:rPr lang="it-IT" sz="1800" dirty="0">
                <a:latin typeface="Bookman Old Style" panose="02050604050505020204" pitchFamily="18" charset="0"/>
              </a:rPr>
              <a:t> Sud e Isole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F251A27A-7E85-7DE5-0A7E-09A90935F624}"/>
              </a:ext>
            </a:extLst>
          </p:cNvPr>
          <p:cNvSpPr txBox="1"/>
          <p:nvPr/>
        </p:nvSpPr>
        <p:spPr>
          <a:xfrm>
            <a:off x="7708881" y="4548771"/>
            <a:ext cx="33889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latin typeface="Bookman Old Style" panose="02050604050505020204" pitchFamily="18" charset="0"/>
              </a:rPr>
              <a:t>5</a:t>
            </a:r>
            <a:r>
              <a:rPr lang="it-IT" sz="1600" dirty="0">
                <a:latin typeface="Bookman Old Style" panose="02050604050505020204" pitchFamily="18" charset="0"/>
              </a:rPr>
              <a:t> oltre i 100.000 abitanti</a:t>
            </a:r>
          </a:p>
          <a:p>
            <a:r>
              <a:rPr lang="it-IT" sz="1600" b="1" dirty="0">
                <a:latin typeface="Bookman Old Style" panose="02050604050505020204" pitchFamily="18" charset="0"/>
              </a:rPr>
              <a:t>5</a:t>
            </a:r>
            <a:r>
              <a:rPr lang="it-IT" sz="1600" dirty="0">
                <a:latin typeface="Bookman Old Style" panose="02050604050505020204" pitchFamily="18" charset="0"/>
              </a:rPr>
              <a:t> da 50.001 a 100.000 abitanti</a:t>
            </a:r>
          </a:p>
          <a:p>
            <a:r>
              <a:rPr lang="it-IT" sz="1600" b="1" dirty="0">
                <a:latin typeface="Bookman Old Style" panose="02050604050505020204" pitchFamily="18" charset="0"/>
              </a:rPr>
              <a:t>5</a:t>
            </a:r>
            <a:r>
              <a:rPr lang="it-IT" sz="1600" dirty="0">
                <a:latin typeface="Bookman Old Style" panose="02050604050505020204" pitchFamily="18" charset="0"/>
              </a:rPr>
              <a:t> da 15.001 a 50.000 abitanti</a:t>
            </a:r>
          </a:p>
          <a:p>
            <a:r>
              <a:rPr lang="it-IT" sz="1600" b="1" dirty="0">
                <a:latin typeface="Bookman Old Style" panose="02050604050505020204" pitchFamily="18" charset="0"/>
              </a:rPr>
              <a:t>10</a:t>
            </a:r>
            <a:r>
              <a:rPr lang="it-IT" sz="1600" dirty="0">
                <a:latin typeface="Bookman Old Style" panose="02050604050505020204" pitchFamily="18" charset="0"/>
              </a:rPr>
              <a:t> con meno di 15.000 abitanti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9F631B1-F30C-4BCA-7448-746412EF82D8}"/>
              </a:ext>
            </a:extLst>
          </p:cNvPr>
          <p:cNvSpPr txBox="1"/>
          <p:nvPr/>
        </p:nvSpPr>
        <p:spPr>
          <a:xfrm>
            <a:off x="1244335" y="1838225"/>
            <a:ext cx="99473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00" dirty="0"/>
              <a:t>16 percorsi di sperimentazione effettuati da Province e Città metropolitane</a:t>
            </a:r>
          </a:p>
        </p:txBody>
      </p:sp>
    </p:spTree>
    <p:extLst>
      <p:ext uri="{BB962C8B-B14F-4D97-AF65-F5344CB8AC3E}">
        <p14:creationId xmlns:p14="http://schemas.microsoft.com/office/powerpoint/2010/main" val="3294053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1D7DA0-C791-2D47-71D4-FCDD591B1E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3">
            <a:extLst>
              <a:ext uri="{FF2B5EF4-FFF2-40B4-BE49-F238E27FC236}">
                <a16:creationId xmlns:a16="http://schemas.microsoft.com/office/drawing/2014/main" id="{49056837-985D-21F0-0BB8-7EE9B46AE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1567" y="6299200"/>
            <a:ext cx="973667" cy="457200"/>
          </a:xfrm>
        </p:spPr>
        <p:txBody>
          <a:bodyPr/>
          <a:lstStyle/>
          <a:p>
            <a:pPr>
              <a:defRPr/>
            </a:pPr>
            <a:fld id="{49D513DB-00E1-4ACA-BDB8-6533035B579C}" type="slidenum">
              <a:rPr lang="it-IT" altLang="it-IT" smtClean="0">
                <a:latin typeface="Bookman Old Style" panose="02050604050505020204" pitchFamily="18" charset="0"/>
              </a:rPr>
              <a:pPr>
                <a:defRPr/>
              </a:pPr>
              <a:t>11</a:t>
            </a:fld>
            <a:endParaRPr lang="it-IT" altLang="it-IT">
              <a:latin typeface="Bookman Old Style" panose="02050604050505020204" pitchFamily="18" charset="0"/>
            </a:endParaRPr>
          </a:p>
        </p:txBody>
      </p:sp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3B4FBF73-81EB-A645-451D-5AB424CD9E5A}"/>
              </a:ext>
            </a:extLst>
          </p:cNvPr>
          <p:cNvSpPr txBox="1">
            <a:spLocks/>
          </p:cNvSpPr>
          <p:nvPr/>
        </p:nvSpPr>
        <p:spPr bwMode="auto">
          <a:xfrm>
            <a:off x="1056640" y="1658975"/>
            <a:ext cx="10758594" cy="4174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</a:rPr>
              <a:t>Il percorso seguito nella</a:t>
            </a: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 Sperimentazione è stato caratterizzato da: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</a:endParaRPr>
          </a:p>
          <a:p>
            <a:pPr algn="just" eaLnBrk="1" hangingPunct="1">
              <a:spcBef>
                <a:spcPts val="0"/>
              </a:spcBef>
              <a:spcAft>
                <a:spcPts val="2400"/>
              </a:spcAft>
              <a:buClr>
                <a:srgbClr val="4597A0"/>
              </a:buClr>
              <a:defRPr/>
            </a:pP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Una </a:t>
            </a:r>
            <a:r>
              <a:rPr lang="it-IT" sz="1800" b="1" kern="0" dirty="0">
                <a:solidFill>
                  <a:srgbClr val="000000"/>
                </a:solidFill>
                <a:latin typeface="Bookman Old Style" pitchFamily="18" charset="0"/>
              </a:rPr>
              <a:t>p</a:t>
            </a: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</a:rPr>
              <a:t>iena concertazione con i partner tecnologici 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</a:rPr>
              <a:t>degli Enti Sperimentatori e un </a:t>
            </a: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</a:rPr>
              <a:t>raccordo costante con le banche tesoriere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</a:rPr>
              <a:t>, tramite le relative rappresentanze;</a:t>
            </a:r>
          </a:p>
          <a:p>
            <a:pPr algn="just" eaLnBrk="1" hangingPunct="1">
              <a:spcBef>
                <a:spcPts val="0"/>
              </a:spcBef>
              <a:spcAft>
                <a:spcPts val="2400"/>
              </a:spcAft>
              <a:buClr>
                <a:srgbClr val="4597A0"/>
              </a:buClr>
              <a:defRPr/>
            </a:pP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L’introduzione di </a:t>
            </a:r>
            <a:r>
              <a:rPr lang="it-IT" sz="1800" b="1" kern="0" dirty="0">
                <a:solidFill>
                  <a:srgbClr val="000000"/>
                </a:solidFill>
                <a:latin typeface="Bookman Old Style" pitchFamily="18" charset="0"/>
              </a:rPr>
              <a:t>metodi di lavoro strutturati</a:t>
            </a: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, con particolare attenzione alla </a:t>
            </a:r>
            <a:r>
              <a:rPr lang="it-IT" sz="1800" b="1" kern="0" dirty="0">
                <a:solidFill>
                  <a:srgbClr val="000000"/>
                </a:solidFill>
                <a:latin typeface="Bookman Old Style" pitchFamily="18" charset="0"/>
              </a:rPr>
              <a:t>mappatura dei processi di pagamento </a:t>
            </a: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degli Enti Sperimentatori (anche tramite una sessione formativa dedicata);</a:t>
            </a:r>
          </a:p>
          <a:p>
            <a:pPr algn="just" eaLnBrk="1" hangingPunct="1">
              <a:spcBef>
                <a:spcPts val="0"/>
              </a:spcBef>
              <a:spcAft>
                <a:spcPts val="2400"/>
              </a:spcAft>
              <a:buClr>
                <a:srgbClr val="4597A0"/>
              </a:buClr>
              <a:defRPr/>
            </a:pP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Un supporto e affiancamento costante agli Enti Sperimentatori, anche tramite l’</a:t>
            </a:r>
            <a:r>
              <a:rPr lang="it-IT" sz="1800" b="1" kern="0" dirty="0">
                <a:solidFill>
                  <a:srgbClr val="000000"/>
                </a:solidFill>
                <a:latin typeface="Bookman Old Style" pitchFamily="18" charset="0"/>
              </a:rPr>
              <a:t>approfondimento e risoluzione di quesiti, casistiche e criticità</a:t>
            </a: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,</a:t>
            </a:r>
            <a:r>
              <a:rPr lang="it-IT" sz="1800" b="1" kern="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in coerenza con gli standard di riferimento.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2229940-FBF2-454D-8F76-6DA9AECBC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72743"/>
            <a:ext cx="8044434" cy="1081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361950" eaLnBrk="1" hangingPunct="1"/>
            <a:r>
              <a:rPr lang="it-IT" sz="2400" kern="0" noProof="0" dirty="0">
                <a:latin typeface="Bookman Old Style" panose="02050604050505020204" pitchFamily="18" charset="0"/>
              </a:rPr>
              <a:t>Il percorso di Sperimentazione</a:t>
            </a:r>
            <a:br>
              <a:rPr lang="it-IT" sz="2400" b="0" kern="0" noProof="0" dirty="0">
                <a:latin typeface="Bookman Old Style" panose="02050604050505020204" pitchFamily="18" charset="0"/>
              </a:rPr>
            </a:br>
            <a:r>
              <a:rPr lang="it-IT" sz="2400" b="0" kern="0" noProof="0" dirty="0">
                <a:latin typeface="Bookman Old Style" panose="02050604050505020204" pitchFamily="18" charset="0"/>
              </a:rPr>
              <a:t>Esecuzione</a:t>
            </a:r>
            <a:endParaRPr lang="it-IT" sz="2000" kern="0" noProof="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382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3D79BE-B934-376F-07B3-C868C27BB5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3">
            <a:extLst>
              <a:ext uri="{FF2B5EF4-FFF2-40B4-BE49-F238E27FC236}">
                <a16:creationId xmlns:a16="http://schemas.microsoft.com/office/drawing/2014/main" id="{3CE8FF92-5DEC-8DDC-FBC3-5ED208B41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1567" y="6299200"/>
            <a:ext cx="973667" cy="457200"/>
          </a:xfrm>
        </p:spPr>
        <p:txBody>
          <a:bodyPr/>
          <a:lstStyle/>
          <a:p>
            <a:pPr>
              <a:defRPr/>
            </a:pPr>
            <a:fld id="{49D513DB-00E1-4ACA-BDB8-6533035B579C}" type="slidenum">
              <a:rPr lang="it-IT" altLang="it-IT" smtClean="0">
                <a:latin typeface="Bookman Old Style" panose="02050604050505020204" pitchFamily="18" charset="0"/>
              </a:rPr>
              <a:pPr>
                <a:defRPr/>
              </a:pPr>
              <a:t>12</a:t>
            </a:fld>
            <a:endParaRPr lang="it-IT" altLang="it-IT">
              <a:latin typeface="Bookman Old Style" panose="02050604050505020204" pitchFamily="18" charset="0"/>
            </a:endParaRPr>
          </a:p>
        </p:txBody>
      </p:sp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C4636B54-CE78-F21C-523B-AFB062FA4CB2}"/>
              </a:ext>
            </a:extLst>
          </p:cNvPr>
          <p:cNvSpPr txBox="1">
            <a:spLocks/>
          </p:cNvSpPr>
          <p:nvPr/>
        </p:nvSpPr>
        <p:spPr bwMode="auto">
          <a:xfrm>
            <a:off x="1056640" y="1658976"/>
            <a:ext cx="10758594" cy="852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Durante la Sperimentazione, il gruppo di indirizzo si è reso disponibile alla </a:t>
            </a:r>
            <a:r>
              <a:rPr lang="it-IT" sz="1800" b="1" kern="0" dirty="0">
                <a:solidFill>
                  <a:srgbClr val="000000"/>
                </a:solidFill>
                <a:latin typeface="Bookman Old Style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risoluzione di quesiti e criticità applicative </a:t>
            </a: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poste dagli Enti. I</a:t>
            </a:r>
            <a:r>
              <a:rPr lang="it-IT" sz="18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principali ambiti tematici includono: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C9215CA-D34C-0E07-A950-FA217112B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72743"/>
            <a:ext cx="8044434" cy="1081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361950" eaLnBrk="1" hangingPunct="1"/>
            <a:r>
              <a:rPr lang="it-IT" sz="2400" kern="0" noProof="0" dirty="0">
                <a:latin typeface="Bookman Old Style" panose="02050604050505020204" pitchFamily="18" charset="0"/>
              </a:rPr>
              <a:t>Il percorso di Sperimentazione</a:t>
            </a:r>
            <a:br>
              <a:rPr lang="it-IT" sz="2400" b="0" kern="0" noProof="0" dirty="0">
                <a:latin typeface="Bookman Old Style" panose="02050604050505020204" pitchFamily="18" charset="0"/>
              </a:rPr>
            </a:br>
            <a:r>
              <a:rPr lang="it-IT" sz="2400" b="0" kern="0" noProof="0" dirty="0">
                <a:latin typeface="Bookman Old Style" panose="02050604050505020204" pitchFamily="18" charset="0"/>
              </a:rPr>
              <a:t>Esecuzione – Quesiti, casistiche e criticità</a:t>
            </a:r>
            <a:endParaRPr lang="it-IT" sz="2000" kern="0" noProof="0" dirty="0">
              <a:latin typeface="Bookman Old Style" panose="02050604050505020204" pitchFamily="18" charset="0"/>
            </a:endParaRP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EDE32C3E-31F7-6CAE-7B81-2FD3DF16356A}"/>
              </a:ext>
            </a:extLst>
          </p:cNvPr>
          <p:cNvSpPr/>
          <p:nvPr/>
        </p:nvSpPr>
        <p:spPr bwMode="auto">
          <a:xfrm>
            <a:off x="1278821" y="3712387"/>
            <a:ext cx="1099850" cy="294895"/>
          </a:xfrm>
          <a:prstGeom prst="rect">
            <a:avLst/>
          </a:prstGeom>
          <a:solidFill>
            <a:srgbClr val="72BFC5"/>
          </a:solidFill>
          <a:ln w="28575" cap="flat" cmpd="sng" algn="ctr">
            <a:solidFill>
              <a:srgbClr val="72BFC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Linea B</a:t>
            </a:r>
          </a:p>
        </p:txBody>
      </p:sp>
      <p:graphicFrame>
        <p:nvGraphicFramePr>
          <p:cNvPr id="24" name="Tabella 23">
            <a:extLst>
              <a:ext uri="{FF2B5EF4-FFF2-40B4-BE49-F238E27FC236}">
                <a16:creationId xmlns:a16="http://schemas.microsoft.com/office/drawing/2014/main" id="{297ED22D-C0E1-C4D7-A938-B42AB5D939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764543"/>
              </p:ext>
            </p:extLst>
          </p:nvPr>
        </p:nvGraphicFramePr>
        <p:xfrm>
          <a:off x="1282631" y="4007283"/>
          <a:ext cx="10306612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3306">
                  <a:extLst>
                    <a:ext uri="{9D8B030D-6E8A-4147-A177-3AD203B41FA5}">
                      <a16:colId xmlns:a16="http://schemas.microsoft.com/office/drawing/2014/main" val="1500980642"/>
                    </a:ext>
                  </a:extLst>
                </a:gridCol>
                <a:gridCol w="5153306">
                  <a:extLst>
                    <a:ext uri="{9D8B030D-6E8A-4147-A177-3AD203B41FA5}">
                      <a16:colId xmlns:a16="http://schemas.microsoft.com/office/drawing/2014/main" val="2470988346"/>
                    </a:ext>
                  </a:extLst>
                </a:gridCol>
              </a:tblGrid>
              <a:tr h="1337304">
                <a:tc>
                  <a:txBody>
                    <a:bodyPr/>
                    <a:lstStyle/>
                    <a:p>
                      <a:pPr marL="285750" marR="0" lvl="0" indent="-193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2BFC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ヒラギノ角ゴ Pro W3" charset="0"/>
                          <a:cs typeface="ヒラギノ角ゴ Pro W3" charset="0"/>
                        </a:rPr>
                        <a:t>Data scadenza/emissione/pagamento</a:t>
                      </a:r>
                    </a:p>
                    <a:p>
                      <a:pPr marL="285750" marR="0" lvl="0" indent="-193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2BFC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ヒラギノ角ゴ Pro W3" charset="0"/>
                          <a:cs typeface="ヒラギノ角ゴ Pro W3" charset="0"/>
                        </a:rPr>
                        <a:t>Mancato aggancio OPI-fattura</a:t>
                      </a:r>
                    </a:p>
                    <a:p>
                      <a:pPr marL="285750" marR="0" lvl="0" indent="-193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2BFC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ヒラギノ角ゴ Pro W3" charset="0"/>
                          <a:cs typeface="ヒラギノ角ゴ Pro W3" charset="0"/>
                        </a:rPr>
                        <a:t>Sospensione</a:t>
                      </a:r>
                    </a:p>
                    <a:p>
                      <a:pPr marL="285750" marR="0" lvl="0" indent="-193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2BFC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ヒラギノ角ゴ Pro W3" charset="0"/>
                          <a:cs typeface="ヒラギノ角ゴ Pro W3" charset="0"/>
                        </a:rPr>
                        <a:t>Note di credito e fatture negative</a:t>
                      </a:r>
                    </a:p>
                    <a:p>
                      <a:pPr marL="285750" marR="0" lvl="0" indent="-193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2BFC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ヒラギノ角ゴ Pro W3" charset="0"/>
                          <a:cs typeface="ヒラギノ角ゴ Pro W3" charset="0"/>
                        </a:rPr>
                        <a:t>Debito e stock</a:t>
                      </a:r>
                    </a:p>
                    <a:p>
                      <a:pPr marL="285750" marR="0" lvl="0" indent="-193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2BFC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ヒラギノ角ゴ Pro W3" charset="0"/>
                          <a:cs typeface="ヒラギノ角ゴ Pro W3" charset="0"/>
                        </a:rPr>
                        <a:t>Esclusione</a:t>
                      </a:r>
                    </a:p>
                  </a:txBody>
                  <a:tcPr>
                    <a:lnL w="28575" cap="flat" cmpd="sng" algn="ctr">
                      <a:solidFill>
                        <a:srgbClr val="72BF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2BF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2BF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193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2BFC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ヒラギノ角ゴ Pro W3" charset="0"/>
                          <a:cs typeface="ヒラギノ角ゴ Pro W3" charset="0"/>
                        </a:rPr>
                        <a:t>Articolo 4-bis</a:t>
                      </a:r>
                    </a:p>
                    <a:p>
                      <a:pPr marL="285750" marR="0" lvl="0" indent="-193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2BFC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ヒラギノ角ゴ Pro W3" charset="0"/>
                          <a:cs typeface="ヒラギノ角ゴ Pro W3" charset="0"/>
                        </a:rPr>
                        <a:t>Fatture economato e casi manuali</a:t>
                      </a:r>
                    </a:p>
                    <a:p>
                      <a:pPr marL="285750" marR="0" lvl="0" indent="-193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2BFC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ヒラギノ角ゴ Pro W3" charset="0"/>
                          <a:cs typeface="ヒラギノ角ゴ Pro W3" charset="0"/>
                        </a:rPr>
                        <a:t>Ritenuta IRPEF</a:t>
                      </a:r>
                    </a:p>
                    <a:p>
                      <a:pPr marL="285750" marR="0" lvl="0" indent="-193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2BFC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ヒラギノ角ゴ Pro W3" charset="0"/>
                          <a:cs typeface="ヒラギノ角ゴ Pro W3" charset="0"/>
                        </a:rPr>
                        <a:t>Sostituzione/variazione OPI</a:t>
                      </a:r>
                    </a:p>
                    <a:p>
                      <a:pPr marL="285750" marR="0" lvl="0" indent="-193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2BFC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ヒラギノ角ゴ Pro W3" charset="0"/>
                          <a:cs typeface="ヒラギノ角ゴ Pro W3" charset="0"/>
                        </a:rPr>
                        <a:t>Fatture estere</a:t>
                      </a:r>
                    </a:p>
                    <a:p>
                      <a:pPr marL="285750" marR="0" lvl="0" indent="-193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2BFC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ヒラギノ角ゴ Pro W3" charset="0"/>
                          <a:cs typeface="ヒラギノ角ゴ Pro W3" charset="0"/>
                        </a:rPr>
                        <a:t>…</a:t>
                      </a:r>
                    </a:p>
                    <a:p>
                      <a:pPr marL="285750" marR="0" lvl="0" indent="-193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2BFC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ヒラギノ角ゴ Pro W3" charset="0"/>
                        <a:cs typeface="ヒラギノ角ゴ Pro W3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2BF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2BF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2BF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220242"/>
                  </a:ext>
                </a:extLst>
              </a:tr>
            </a:tbl>
          </a:graphicData>
        </a:graphic>
      </p:graphicFrame>
      <p:sp>
        <p:nvSpPr>
          <p:cNvPr id="25" name="Rettangolo 24">
            <a:extLst>
              <a:ext uri="{FF2B5EF4-FFF2-40B4-BE49-F238E27FC236}">
                <a16:creationId xmlns:a16="http://schemas.microsoft.com/office/drawing/2014/main" id="{0DC2AD0B-343C-0B33-2CE4-0B8E188F95AD}"/>
              </a:ext>
            </a:extLst>
          </p:cNvPr>
          <p:cNvSpPr/>
          <p:nvPr/>
        </p:nvSpPr>
        <p:spPr bwMode="auto">
          <a:xfrm>
            <a:off x="1275011" y="2522087"/>
            <a:ext cx="1099850" cy="294895"/>
          </a:xfrm>
          <a:prstGeom prst="rect">
            <a:avLst/>
          </a:prstGeom>
          <a:solidFill>
            <a:srgbClr val="4597A0"/>
          </a:solidFill>
          <a:ln w="28575" cap="flat" cmpd="sng" algn="ctr">
            <a:solidFill>
              <a:srgbClr val="4597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Linea A</a:t>
            </a:r>
          </a:p>
        </p:txBody>
      </p:sp>
      <p:graphicFrame>
        <p:nvGraphicFramePr>
          <p:cNvPr id="26" name="Tabella 25">
            <a:extLst>
              <a:ext uri="{FF2B5EF4-FFF2-40B4-BE49-F238E27FC236}">
                <a16:creationId xmlns:a16="http://schemas.microsoft.com/office/drawing/2014/main" id="{ABCF7A93-7E21-CB6A-4A15-63B91E985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831531"/>
              </p:ext>
            </p:extLst>
          </p:nvPr>
        </p:nvGraphicFramePr>
        <p:xfrm>
          <a:off x="1278821" y="2816983"/>
          <a:ext cx="10306612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3306">
                  <a:extLst>
                    <a:ext uri="{9D8B030D-6E8A-4147-A177-3AD203B41FA5}">
                      <a16:colId xmlns:a16="http://schemas.microsoft.com/office/drawing/2014/main" val="1500980642"/>
                    </a:ext>
                  </a:extLst>
                </a:gridCol>
                <a:gridCol w="5153306">
                  <a:extLst>
                    <a:ext uri="{9D8B030D-6E8A-4147-A177-3AD203B41FA5}">
                      <a16:colId xmlns:a16="http://schemas.microsoft.com/office/drawing/2014/main" val="3137861306"/>
                    </a:ext>
                  </a:extLst>
                </a:gridCol>
              </a:tblGrid>
              <a:tr h="495344">
                <a:tc>
                  <a:txBody>
                    <a:bodyPr/>
                    <a:lstStyle/>
                    <a:p>
                      <a:pPr marL="285750" marR="0" lvl="0" indent="-193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97A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ヒラギノ角ゴ Pro W3" charset="0"/>
                          <a:cs typeface="ヒラギノ角ゴ Pro W3" charset="0"/>
                        </a:rPr>
                        <a:t>Mandato mono-beneficiario</a:t>
                      </a:r>
                    </a:p>
                    <a:p>
                      <a:pPr marL="285750" marR="0" lvl="0" indent="-193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97A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ヒラギノ角ゴ Pro W3" charset="0"/>
                          <a:cs typeface="ヒラギノ角ゴ Pro W3" charset="0"/>
                        </a:rPr>
                        <a:t>Ordinativi con importi negativi</a:t>
                      </a:r>
                    </a:p>
                    <a:p>
                      <a:pPr marL="285750" marR="0" lvl="0" indent="-193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97A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ヒラギノ角ゴ Pro W3" charset="0"/>
                          <a:cs typeface="ヒラギノ角ゴ Pro W3" charset="0"/>
                        </a:rPr>
                        <a:t>Ritenute</a:t>
                      </a:r>
                    </a:p>
                  </a:txBody>
                  <a:tcPr>
                    <a:lnL w="28575" cap="flat" cmpd="sng" algn="ctr">
                      <a:solidFill>
                        <a:srgbClr val="459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59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59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193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597A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ヒラギノ角ゴ Pro W3" charset="0"/>
                          <a:cs typeface="ヒラギノ角ゴ Pro W3" charset="0"/>
                        </a:rPr>
                        <a:t>Replicabilità della struttura bilancio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459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59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59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220242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4" name="Input penna 13">
                <a:extLst>
                  <a:ext uri="{FF2B5EF4-FFF2-40B4-BE49-F238E27FC236}">
                    <a16:creationId xmlns:a16="http://schemas.microsoft.com/office/drawing/2014/main" id="{12C0F818-9228-452E-7FBD-1622F0967F8B}"/>
                  </a:ext>
                </a:extLst>
              </p14:cNvPr>
              <p14:cNvContentPartPr/>
              <p14:nvPr/>
            </p14:nvContentPartPr>
            <p14:xfrm>
              <a:off x="1364216" y="3931437"/>
              <a:ext cx="1935000" cy="488520"/>
            </p14:xfrm>
          </p:contentPart>
        </mc:Choice>
        <mc:Fallback xmlns="">
          <p:pic>
            <p:nvPicPr>
              <p:cNvPr id="14" name="Input penna 13">
                <a:extLst>
                  <a:ext uri="{FF2B5EF4-FFF2-40B4-BE49-F238E27FC236}">
                    <a16:creationId xmlns:a16="http://schemas.microsoft.com/office/drawing/2014/main" id="{12C0F818-9228-452E-7FBD-1622F0967F8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55216" y="3922437"/>
                <a:ext cx="1952640" cy="50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5" name="Input penna 14">
                <a:extLst>
                  <a:ext uri="{FF2B5EF4-FFF2-40B4-BE49-F238E27FC236}">
                    <a16:creationId xmlns:a16="http://schemas.microsoft.com/office/drawing/2014/main" id="{8947B409-D5EE-4A2E-448D-D85B141FA3C8}"/>
                  </a:ext>
                </a:extLst>
              </p14:cNvPr>
              <p14:cNvContentPartPr/>
              <p14:nvPr/>
            </p14:nvContentPartPr>
            <p14:xfrm>
              <a:off x="3072726" y="4015384"/>
              <a:ext cx="360" cy="360"/>
            </p14:xfrm>
          </p:contentPart>
        </mc:Choice>
        <mc:Fallback xmlns="">
          <p:pic>
            <p:nvPicPr>
              <p:cNvPr id="15" name="Input penna 14">
                <a:extLst>
                  <a:ext uri="{FF2B5EF4-FFF2-40B4-BE49-F238E27FC236}">
                    <a16:creationId xmlns:a16="http://schemas.microsoft.com/office/drawing/2014/main" id="{8947B409-D5EE-4A2E-448D-D85B141FA3C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064086" y="4006744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84823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4AB41F-E04F-D077-B0E0-467BDABB82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3">
            <a:extLst>
              <a:ext uri="{FF2B5EF4-FFF2-40B4-BE49-F238E27FC236}">
                <a16:creationId xmlns:a16="http://schemas.microsoft.com/office/drawing/2014/main" id="{95E509BD-B546-0406-D7DE-A9A840A36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1567" y="6299200"/>
            <a:ext cx="973667" cy="457200"/>
          </a:xfrm>
        </p:spPr>
        <p:txBody>
          <a:bodyPr/>
          <a:lstStyle/>
          <a:p>
            <a:pPr>
              <a:defRPr/>
            </a:pPr>
            <a:fld id="{49D513DB-00E1-4ACA-BDB8-6533035B579C}" type="slidenum">
              <a:rPr lang="it-IT" altLang="it-IT" smtClean="0">
                <a:latin typeface="Bookman Old Style" panose="02050604050505020204" pitchFamily="18" charset="0"/>
              </a:rPr>
              <a:pPr>
                <a:defRPr/>
              </a:pPr>
              <a:t>13</a:t>
            </a:fld>
            <a:endParaRPr lang="it-IT" altLang="it-IT">
              <a:latin typeface="Bookman Old Style" panose="02050604050505020204" pitchFamily="18" charset="0"/>
            </a:endParaRPr>
          </a:p>
        </p:txBody>
      </p:sp>
      <p:sp>
        <p:nvSpPr>
          <p:cNvPr id="10" name="Segnaposto contenuto 1">
            <a:extLst>
              <a:ext uri="{FF2B5EF4-FFF2-40B4-BE49-F238E27FC236}">
                <a16:creationId xmlns:a16="http://schemas.microsoft.com/office/drawing/2014/main" id="{91DB73A7-B6ED-846D-62A8-CE957ED19D41}"/>
              </a:ext>
            </a:extLst>
          </p:cNvPr>
          <p:cNvSpPr txBox="1">
            <a:spLocks/>
          </p:cNvSpPr>
          <p:nvPr/>
        </p:nvSpPr>
        <p:spPr bwMode="auto">
          <a:xfrm>
            <a:off x="1056640" y="1540119"/>
            <a:ext cx="10758594" cy="685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  <a:defRPr/>
            </a:pP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I </a:t>
            </a:r>
            <a:r>
              <a:rPr lang="it-IT" sz="1800" b="1" kern="0" dirty="0">
                <a:solidFill>
                  <a:srgbClr val="000000"/>
                </a:solidFill>
                <a:latin typeface="Bookman Old Style" pitchFamily="18" charset="0"/>
              </a:rPr>
              <a:t>tempi di pagamento</a:t>
            </a: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 della PA italiana, seppure migliorati, </a:t>
            </a:r>
            <a:r>
              <a:rPr lang="it-IT" sz="1800" b="1" kern="0" dirty="0">
                <a:solidFill>
                  <a:srgbClr val="000000"/>
                </a:solidFill>
                <a:latin typeface="Bookman Old Style" pitchFamily="18" charset="0"/>
              </a:rPr>
              <a:t>non rispettano ancora i limiti stabiliti dalla Direttiva 2011/7/UE</a:t>
            </a: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.</a:t>
            </a:r>
          </a:p>
        </p:txBody>
      </p:sp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2201FCAD-CE76-AA95-0E37-26286DB60B69}"/>
              </a:ext>
            </a:extLst>
          </p:cNvPr>
          <p:cNvSpPr txBox="1">
            <a:spLocks/>
          </p:cNvSpPr>
          <p:nvPr/>
        </p:nvSpPr>
        <p:spPr bwMode="auto">
          <a:xfrm>
            <a:off x="3921085" y="2300564"/>
            <a:ext cx="789414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  <a:defRPr/>
            </a:pP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Tempo medio di pagamento (TMP) delle fatture da parte delle PPAA</a:t>
            </a:r>
            <a:r>
              <a:rPr lang="it-IT" sz="1800" kern="0" baseline="30000" dirty="0">
                <a:solidFill>
                  <a:srgbClr val="000000"/>
                </a:solidFill>
                <a:latin typeface="Bookman Old Style" pitchFamily="18" charset="0"/>
              </a:rPr>
              <a:t>1</a:t>
            </a:r>
            <a:endParaRPr lang="it-IT" sz="1800" kern="0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63DDAF6-F8BE-9BC2-06B7-8FF1532E8A64}"/>
              </a:ext>
            </a:extLst>
          </p:cNvPr>
          <p:cNvSpPr txBox="1"/>
          <p:nvPr/>
        </p:nvSpPr>
        <p:spPr>
          <a:xfrm>
            <a:off x="1245185" y="2220262"/>
            <a:ext cx="2459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800" dirty="0">
                <a:solidFill>
                  <a:srgbClr val="15617E"/>
                </a:solidFill>
                <a:latin typeface="Bookman Old Style" panose="02050604050505020204" pitchFamily="18" charset="0"/>
              </a:rPr>
              <a:t>33  giorni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F203B8D0-0C1B-7988-98F3-0BDE6B4BE94B}"/>
              </a:ext>
            </a:extLst>
          </p:cNvPr>
          <p:cNvCxnSpPr/>
          <p:nvPr/>
        </p:nvCxnSpPr>
        <p:spPr bwMode="auto">
          <a:xfrm>
            <a:off x="1266542" y="5670553"/>
            <a:ext cx="1035801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Segnaposto contenuto 1">
            <a:extLst>
              <a:ext uri="{FF2B5EF4-FFF2-40B4-BE49-F238E27FC236}">
                <a16:creationId xmlns:a16="http://schemas.microsoft.com/office/drawing/2014/main" id="{9D9B6D36-CC03-31BA-CE40-59B6B0013937}"/>
              </a:ext>
            </a:extLst>
          </p:cNvPr>
          <p:cNvSpPr txBox="1">
            <a:spLocks/>
          </p:cNvSpPr>
          <p:nvPr/>
        </p:nvSpPr>
        <p:spPr bwMode="auto">
          <a:xfrm>
            <a:off x="1266541" y="5721908"/>
            <a:ext cx="9575025" cy="370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/>
            </a:pPr>
            <a:r>
              <a:rPr lang="it-IT" sz="1000" kern="0" baseline="30000" dirty="0">
                <a:solidFill>
                  <a:srgbClr val="000000"/>
                </a:solidFill>
                <a:latin typeface="Bookman Old Style" pitchFamily="18" charset="0"/>
              </a:rPr>
              <a:t>1</a:t>
            </a:r>
            <a:r>
              <a:rPr lang="it-IT" sz="1000" kern="0" dirty="0">
                <a:solidFill>
                  <a:srgbClr val="000000"/>
                </a:solidFill>
                <a:latin typeface="Bookman Old Style" pitchFamily="18" charset="0"/>
              </a:rPr>
              <a:t>Dato di monitoraggio della Ragioneria Generale dello Stato riferito all’anno 2023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EFCEE81-2D47-C4BC-E803-C54FA7920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16283"/>
            <a:ext cx="8044434" cy="1081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361950" eaLnBrk="1" hangingPunct="1"/>
            <a:r>
              <a:rPr lang="it-IT" sz="2400" kern="0" noProof="0" dirty="0">
                <a:latin typeface="Bookman Old Style" panose="02050604050505020204" pitchFamily="18" charset="0"/>
              </a:rPr>
              <a:t>Focus sulla scadenza delle fatture</a:t>
            </a:r>
            <a:endParaRPr lang="it-IT" sz="2000" kern="0" noProof="0" dirty="0">
              <a:latin typeface="Bookman Old Style" panose="02050604050505020204" pitchFamily="18" charset="0"/>
            </a:endParaRPr>
          </a:p>
        </p:txBody>
      </p:sp>
      <p:sp>
        <p:nvSpPr>
          <p:cNvPr id="13" name="Segnaposto contenuto 1">
            <a:extLst>
              <a:ext uri="{FF2B5EF4-FFF2-40B4-BE49-F238E27FC236}">
                <a16:creationId xmlns:a16="http://schemas.microsoft.com/office/drawing/2014/main" id="{AED83C8E-B5D4-9B2D-C208-39460514F83C}"/>
              </a:ext>
            </a:extLst>
          </p:cNvPr>
          <p:cNvSpPr txBox="1">
            <a:spLocks/>
          </p:cNvSpPr>
          <p:nvPr/>
        </p:nvSpPr>
        <p:spPr bwMode="auto">
          <a:xfrm>
            <a:off x="3947466" y="2814470"/>
            <a:ext cx="734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  <a:defRPr/>
            </a:pP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Tempo medio di ritardo (TMR) delle fatture da parte delle PPAA</a:t>
            </a:r>
            <a:r>
              <a:rPr lang="it-IT" sz="1800" kern="0" baseline="30000" dirty="0">
                <a:solidFill>
                  <a:srgbClr val="000000"/>
                </a:solidFill>
                <a:latin typeface="Bookman Old Style" pitchFamily="18" charset="0"/>
              </a:rPr>
              <a:t>1</a:t>
            </a:r>
            <a:endParaRPr lang="it-IT" sz="1800" kern="0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4DC507C2-12E8-B92C-7D38-94046B1BD5C0}"/>
              </a:ext>
            </a:extLst>
          </p:cNvPr>
          <p:cNvSpPr txBox="1"/>
          <p:nvPr/>
        </p:nvSpPr>
        <p:spPr>
          <a:xfrm>
            <a:off x="1216833" y="2734168"/>
            <a:ext cx="2459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800" dirty="0">
                <a:solidFill>
                  <a:srgbClr val="15617E"/>
                </a:solidFill>
                <a:latin typeface="Bookman Old Style" panose="02050604050505020204" pitchFamily="18" charset="0"/>
              </a:rPr>
              <a:t>-13  giorni</a:t>
            </a:r>
          </a:p>
        </p:txBody>
      </p:sp>
      <p:sp>
        <p:nvSpPr>
          <p:cNvPr id="15" name="Segnaposto contenuto 1">
            <a:extLst>
              <a:ext uri="{FF2B5EF4-FFF2-40B4-BE49-F238E27FC236}">
                <a16:creationId xmlns:a16="http://schemas.microsoft.com/office/drawing/2014/main" id="{0499F47C-6ABD-5E9C-311B-87B5E598FB61}"/>
              </a:ext>
            </a:extLst>
          </p:cNvPr>
          <p:cNvSpPr txBox="1">
            <a:spLocks/>
          </p:cNvSpPr>
          <p:nvPr/>
        </p:nvSpPr>
        <p:spPr bwMode="auto">
          <a:xfrm>
            <a:off x="916992" y="3954935"/>
            <a:ext cx="10758594" cy="505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  <a:defRPr/>
            </a:pPr>
            <a:r>
              <a:rPr lang="it-IT" sz="1800" b="1" kern="0" dirty="0">
                <a:solidFill>
                  <a:srgbClr val="000000"/>
                </a:solidFill>
                <a:latin typeface="Bookman Old Style" pitchFamily="18" charset="0"/>
              </a:rPr>
              <a:t>TMR = TMP – Scadenza media</a:t>
            </a:r>
          </a:p>
        </p:txBody>
      </p:sp>
      <p:sp>
        <p:nvSpPr>
          <p:cNvPr id="18" name="Segnaposto contenuto 1">
            <a:extLst>
              <a:ext uri="{FF2B5EF4-FFF2-40B4-BE49-F238E27FC236}">
                <a16:creationId xmlns:a16="http://schemas.microsoft.com/office/drawing/2014/main" id="{10C86C01-0301-75D1-4832-88EE3641BDCD}"/>
              </a:ext>
            </a:extLst>
          </p:cNvPr>
          <p:cNvSpPr txBox="1">
            <a:spLocks/>
          </p:cNvSpPr>
          <p:nvPr/>
        </p:nvSpPr>
        <p:spPr bwMode="auto">
          <a:xfrm>
            <a:off x="1105343" y="3257366"/>
            <a:ext cx="10758594" cy="505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  <a:defRPr/>
            </a:pPr>
            <a:r>
              <a:rPr lang="it-IT" sz="1600" kern="0" dirty="0">
                <a:solidFill>
                  <a:srgbClr val="000000"/>
                </a:solidFill>
                <a:latin typeface="Bookman Old Style" pitchFamily="18" charset="0"/>
              </a:rPr>
              <a:t>Il quadro restituito dagli indicatori è critico, sotto diversi profili, tra cui quello della scadenza</a:t>
            </a:r>
          </a:p>
        </p:txBody>
      </p:sp>
      <p:sp>
        <p:nvSpPr>
          <p:cNvPr id="19" name="Freccia in giù 18">
            <a:extLst>
              <a:ext uri="{FF2B5EF4-FFF2-40B4-BE49-F238E27FC236}">
                <a16:creationId xmlns:a16="http://schemas.microsoft.com/office/drawing/2014/main" id="{5DF2B1F7-90D6-893C-8933-9D6F74A42E43}"/>
              </a:ext>
            </a:extLst>
          </p:cNvPr>
          <p:cNvSpPr/>
          <p:nvPr/>
        </p:nvSpPr>
        <p:spPr bwMode="auto">
          <a:xfrm>
            <a:off x="6023726" y="4460208"/>
            <a:ext cx="395926" cy="50527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0" name="Segnaposto contenuto 1">
            <a:extLst>
              <a:ext uri="{FF2B5EF4-FFF2-40B4-BE49-F238E27FC236}">
                <a16:creationId xmlns:a16="http://schemas.microsoft.com/office/drawing/2014/main" id="{480CCF33-2968-64EA-8026-127E5DC4C86B}"/>
              </a:ext>
            </a:extLst>
          </p:cNvPr>
          <p:cNvSpPr txBox="1">
            <a:spLocks/>
          </p:cNvSpPr>
          <p:nvPr/>
        </p:nvSpPr>
        <p:spPr bwMode="auto">
          <a:xfrm>
            <a:off x="916992" y="4995817"/>
            <a:ext cx="10758594" cy="505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  <a:defRPr/>
            </a:pPr>
            <a:r>
              <a:rPr lang="it-IT" sz="1800" b="1" kern="0" dirty="0">
                <a:solidFill>
                  <a:srgbClr val="000000"/>
                </a:solidFill>
                <a:latin typeface="Bookman Old Style" pitchFamily="18" charset="0"/>
              </a:rPr>
              <a:t>Scadenza media = 33 – (– 13) = 33 + 13 = 46 gg !!!</a:t>
            </a:r>
          </a:p>
        </p:txBody>
      </p:sp>
      <p:sp>
        <p:nvSpPr>
          <p:cNvPr id="21" name="Fumetto: rettangolo con angoli arrotondati 20">
            <a:extLst>
              <a:ext uri="{FF2B5EF4-FFF2-40B4-BE49-F238E27FC236}">
                <a16:creationId xmlns:a16="http://schemas.microsoft.com/office/drawing/2014/main" id="{18AD63F2-8A30-7A21-588E-F4CED4C4BDE9}"/>
              </a:ext>
            </a:extLst>
          </p:cNvPr>
          <p:cNvSpPr/>
          <p:nvPr/>
        </p:nvSpPr>
        <p:spPr bwMode="auto">
          <a:xfrm>
            <a:off x="9483364" y="3784929"/>
            <a:ext cx="1432874" cy="360178"/>
          </a:xfrm>
          <a:prstGeom prst="wedgeRoundRectCallout">
            <a:avLst>
              <a:gd name="adj1" fmla="val -141408"/>
              <a:gd name="adj2" fmla="val 66497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Per definizione</a:t>
            </a:r>
          </a:p>
        </p:txBody>
      </p:sp>
    </p:spTree>
    <p:extLst>
      <p:ext uri="{BB962C8B-B14F-4D97-AF65-F5344CB8AC3E}">
        <p14:creationId xmlns:p14="http://schemas.microsoft.com/office/powerpoint/2010/main" val="3679927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1444D5-9160-A3DB-FFDA-3EDB22DAD8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magine 28">
            <a:extLst>
              <a:ext uri="{FF2B5EF4-FFF2-40B4-BE49-F238E27FC236}">
                <a16:creationId xmlns:a16="http://schemas.microsoft.com/office/drawing/2014/main" id="{FA578F7E-F6A4-5F27-343F-3288286272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6115" y="2261069"/>
            <a:ext cx="3960000" cy="1205811"/>
          </a:xfrm>
          <a:custGeom>
            <a:avLst/>
            <a:gdLst>
              <a:gd name="connsiteX0" fmla="*/ 0 w 3960000"/>
              <a:gd name="connsiteY0" fmla="*/ 0 h 1205811"/>
              <a:gd name="connsiteX1" fmla="*/ 699600 w 3960000"/>
              <a:gd name="connsiteY1" fmla="*/ 0 h 1205811"/>
              <a:gd name="connsiteX2" fmla="*/ 1399200 w 3960000"/>
              <a:gd name="connsiteY2" fmla="*/ 0 h 1205811"/>
              <a:gd name="connsiteX3" fmla="*/ 1940400 w 3960000"/>
              <a:gd name="connsiteY3" fmla="*/ 0 h 1205811"/>
              <a:gd name="connsiteX4" fmla="*/ 2521200 w 3960000"/>
              <a:gd name="connsiteY4" fmla="*/ 0 h 1205811"/>
              <a:gd name="connsiteX5" fmla="*/ 3260400 w 3960000"/>
              <a:gd name="connsiteY5" fmla="*/ 0 h 1205811"/>
              <a:gd name="connsiteX6" fmla="*/ 3960000 w 3960000"/>
              <a:gd name="connsiteY6" fmla="*/ 0 h 1205811"/>
              <a:gd name="connsiteX7" fmla="*/ 3960000 w 3960000"/>
              <a:gd name="connsiteY7" fmla="*/ 614964 h 1205811"/>
              <a:gd name="connsiteX8" fmla="*/ 3960000 w 3960000"/>
              <a:gd name="connsiteY8" fmla="*/ 1205811 h 1205811"/>
              <a:gd name="connsiteX9" fmla="*/ 3220800 w 3960000"/>
              <a:gd name="connsiteY9" fmla="*/ 1205811 h 1205811"/>
              <a:gd name="connsiteX10" fmla="*/ 2521200 w 3960000"/>
              <a:gd name="connsiteY10" fmla="*/ 1205811 h 1205811"/>
              <a:gd name="connsiteX11" fmla="*/ 1782000 w 3960000"/>
              <a:gd name="connsiteY11" fmla="*/ 1205811 h 1205811"/>
              <a:gd name="connsiteX12" fmla="*/ 1201200 w 3960000"/>
              <a:gd name="connsiteY12" fmla="*/ 1205811 h 1205811"/>
              <a:gd name="connsiteX13" fmla="*/ 580800 w 3960000"/>
              <a:gd name="connsiteY13" fmla="*/ 1205811 h 1205811"/>
              <a:gd name="connsiteX14" fmla="*/ 0 w 3960000"/>
              <a:gd name="connsiteY14" fmla="*/ 1205811 h 1205811"/>
              <a:gd name="connsiteX15" fmla="*/ 0 w 3960000"/>
              <a:gd name="connsiteY15" fmla="*/ 578789 h 1205811"/>
              <a:gd name="connsiteX16" fmla="*/ 0 w 3960000"/>
              <a:gd name="connsiteY16" fmla="*/ 0 h 1205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60000" h="1205811" fill="none" extrusionOk="0">
                <a:moveTo>
                  <a:pt x="0" y="0"/>
                </a:moveTo>
                <a:cubicBezTo>
                  <a:pt x="312616" y="-19462"/>
                  <a:pt x="411983" y="-2999"/>
                  <a:pt x="699600" y="0"/>
                </a:cubicBezTo>
                <a:cubicBezTo>
                  <a:pt x="987217" y="2999"/>
                  <a:pt x="1205717" y="4652"/>
                  <a:pt x="1399200" y="0"/>
                </a:cubicBezTo>
                <a:cubicBezTo>
                  <a:pt x="1592683" y="-4652"/>
                  <a:pt x="1742620" y="6926"/>
                  <a:pt x="1940400" y="0"/>
                </a:cubicBezTo>
                <a:cubicBezTo>
                  <a:pt x="2138180" y="-6926"/>
                  <a:pt x="2342364" y="9008"/>
                  <a:pt x="2521200" y="0"/>
                </a:cubicBezTo>
                <a:cubicBezTo>
                  <a:pt x="2700036" y="-9008"/>
                  <a:pt x="2942723" y="-35828"/>
                  <a:pt x="3260400" y="0"/>
                </a:cubicBezTo>
                <a:cubicBezTo>
                  <a:pt x="3578077" y="35828"/>
                  <a:pt x="3645772" y="-26835"/>
                  <a:pt x="3960000" y="0"/>
                </a:cubicBezTo>
                <a:cubicBezTo>
                  <a:pt x="3930134" y="263480"/>
                  <a:pt x="3972186" y="342630"/>
                  <a:pt x="3960000" y="614964"/>
                </a:cubicBezTo>
                <a:cubicBezTo>
                  <a:pt x="3947814" y="887298"/>
                  <a:pt x="3937293" y="918467"/>
                  <a:pt x="3960000" y="1205811"/>
                </a:cubicBezTo>
                <a:cubicBezTo>
                  <a:pt x="3707293" y="1191367"/>
                  <a:pt x="3540514" y="1169561"/>
                  <a:pt x="3220800" y="1205811"/>
                </a:cubicBezTo>
                <a:cubicBezTo>
                  <a:pt x="2901086" y="1242061"/>
                  <a:pt x="2785581" y="1212354"/>
                  <a:pt x="2521200" y="1205811"/>
                </a:cubicBezTo>
                <a:cubicBezTo>
                  <a:pt x="2256819" y="1199268"/>
                  <a:pt x="1955155" y="1218248"/>
                  <a:pt x="1782000" y="1205811"/>
                </a:cubicBezTo>
                <a:cubicBezTo>
                  <a:pt x="1608845" y="1193374"/>
                  <a:pt x="1393854" y="1212775"/>
                  <a:pt x="1201200" y="1205811"/>
                </a:cubicBezTo>
                <a:cubicBezTo>
                  <a:pt x="1008546" y="1198847"/>
                  <a:pt x="854028" y="1209924"/>
                  <a:pt x="580800" y="1205811"/>
                </a:cubicBezTo>
                <a:cubicBezTo>
                  <a:pt x="307572" y="1201698"/>
                  <a:pt x="125864" y="1195803"/>
                  <a:pt x="0" y="1205811"/>
                </a:cubicBezTo>
                <a:cubicBezTo>
                  <a:pt x="-30360" y="980844"/>
                  <a:pt x="11373" y="860156"/>
                  <a:pt x="0" y="578789"/>
                </a:cubicBezTo>
                <a:cubicBezTo>
                  <a:pt x="-11373" y="297422"/>
                  <a:pt x="696" y="175685"/>
                  <a:pt x="0" y="0"/>
                </a:cubicBezTo>
                <a:close/>
              </a:path>
              <a:path w="3960000" h="1205811" stroke="0" extrusionOk="0">
                <a:moveTo>
                  <a:pt x="0" y="0"/>
                </a:moveTo>
                <a:cubicBezTo>
                  <a:pt x="329216" y="19100"/>
                  <a:pt x="411436" y="17955"/>
                  <a:pt x="739200" y="0"/>
                </a:cubicBezTo>
                <a:cubicBezTo>
                  <a:pt x="1066964" y="-17955"/>
                  <a:pt x="1224651" y="27619"/>
                  <a:pt x="1359600" y="0"/>
                </a:cubicBezTo>
                <a:cubicBezTo>
                  <a:pt x="1494549" y="-27619"/>
                  <a:pt x="1673054" y="16598"/>
                  <a:pt x="1900800" y="0"/>
                </a:cubicBezTo>
                <a:cubicBezTo>
                  <a:pt x="2128546" y="-16598"/>
                  <a:pt x="2310556" y="919"/>
                  <a:pt x="2560800" y="0"/>
                </a:cubicBezTo>
                <a:cubicBezTo>
                  <a:pt x="2811044" y="-919"/>
                  <a:pt x="3034761" y="978"/>
                  <a:pt x="3220800" y="0"/>
                </a:cubicBezTo>
                <a:cubicBezTo>
                  <a:pt x="3406839" y="-978"/>
                  <a:pt x="3765305" y="-21424"/>
                  <a:pt x="3960000" y="0"/>
                </a:cubicBezTo>
                <a:cubicBezTo>
                  <a:pt x="3933108" y="221559"/>
                  <a:pt x="3941332" y="419229"/>
                  <a:pt x="3960000" y="602906"/>
                </a:cubicBezTo>
                <a:cubicBezTo>
                  <a:pt x="3978668" y="786583"/>
                  <a:pt x="3974038" y="936567"/>
                  <a:pt x="3960000" y="1205811"/>
                </a:cubicBezTo>
                <a:cubicBezTo>
                  <a:pt x="3835170" y="1181739"/>
                  <a:pt x="3533016" y="1225844"/>
                  <a:pt x="3418800" y="1205811"/>
                </a:cubicBezTo>
                <a:cubicBezTo>
                  <a:pt x="3304584" y="1185778"/>
                  <a:pt x="2926326" y="1226570"/>
                  <a:pt x="2758800" y="1205811"/>
                </a:cubicBezTo>
                <a:cubicBezTo>
                  <a:pt x="2591274" y="1185052"/>
                  <a:pt x="2274549" y="1239699"/>
                  <a:pt x="2059200" y="1205811"/>
                </a:cubicBezTo>
                <a:cubicBezTo>
                  <a:pt x="1843851" y="1171923"/>
                  <a:pt x="1511975" y="1197451"/>
                  <a:pt x="1320000" y="1205811"/>
                </a:cubicBezTo>
                <a:cubicBezTo>
                  <a:pt x="1128025" y="1214171"/>
                  <a:pt x="933507" y="1199084"/>
                  <a:pt x="620400" y="1205811"/>
                </a:cubicBezTo>
                <a:cubicBezTo>
                  <a:pt x="307293" y="1212538"/>
                  <a:pt x="207876" y="1185833"/>
                  <a:pt x="0" y="1205811"/>
                </a:cubicBezTo>
                <a:cubicBezTo>
                  <a:pt x="1165" y="1070408"/>
                  <a:pt x="-1227" y="808050"/>
                  <a:pt x="0" y="578789"/>
                </a:cubicBezTo>
                <a:cubicBezTo>
                  <a:pt x="1227" y="349528"/>
                  <a:pt x="5571" y="248306"/>
                  <a:pt x="0" y="0"/>
                </a:cubicBezTo>
                <a:close/>
              </a:path>
            </a:pathLst>
          </a:custGeom>
          <a:ln>
            <a:noFill/>
            <a:extLst>
              <a:ext uri="{C807C97D-BFC1-408E-A445-0C87EB9F89A2}">
                <ask:lineSketchStyleProps xmlns:ask="http://schemas.microsoft.com/office/drawing/2018/sketchyshapes" sd="398957492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79475B46-0B78-0AE0-7D14-BA016AE8B5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9126" y="3829927"/>
            <a:ext cx="3960000" cy="1218980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Segnaposto numero diapositiva 3">
            <a:extLst>
              <a:ext uri="{FF2B5EF4-FFF2-40B4-BE49-F238E27FC236}">
                <a16:creationId xmlns:a16="http://schemas.microsoft.com/office/drawing/2014/main" id="{A072255E-AAA6-3916-D50F-D9991A3F7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1567" y="6299200"/>
            <a:ext cx="973667" cy="457200"/>
          </a:xfrm>
        </p:spPr>
        <p:txBody>
          <a:bodyPr/>
          <a:lstStyle/>
          <a:p>
            <a:pPr>
              <a:defRPr/>
            </a:pPr>
            <a:fld id="{49D513DB-00E1-4ACA-BDB8-6533035B579C}" type="slidenum">
              <a:rPr lang="it-IT" altLang="it-IT" smtClean="0">
                <a:latin typeface="Bookman Old Style" panose="02050604050505020204" pitchFamily="18" charset="0"/>
              </a:rPr>
              <a:pPr>
                <a:defRPr/>
              </a:pPr>
              <a:t>14</a:t>
            </a:fld>
            <a:endParaRPr lang="it-IT" altLang="it-IT">
              <a:latin typeface="Bookman Old Style" panose="02050604050505020204" pitchFamily="18" charset="0"/>
            </a:endParaRPr>
          </a:p>
        </p:txBody>
      </p:sp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A8F34AB5-C944-09C8-6D87-A1E49108EB9F}"/>
              </a:ext>
            </a:extLst>
          </p:cNvPr>
          <p:cNvSpPr txBox="1">
            <a:spLocks/>
          </p:cNvSpPr>
          <p:nvPr/>
        </p:nvSpPr>
        <p:spPr bwMode="auto">
          <a:xfrm>
            <a:off x="1099161" y="818054"/>
            <a:ext cx="10758594" cy="550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it-IT" sz="2200" b="0" kern="0" noProof="0" dirty="0">
                <a:latin typeface="Bookman Old Style" panose="02050604050505020204" pitchFamily="18" charset="0"/>
              </a:rPr>
              <a:t>La gestione delle scadenze: gli enti ritardatari</a:t>
            </a:r>
            <a:endParaRPr kumimoji="0" lang="it-IT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941F2DE-D620-8882-CFAE-ED8907AC6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306663"/>
            <a:ext cx="8044434" cy="702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361950" eaLnBrk="1" hangingPunct="1"/>
            <a:r>
              <a:rPr lang="it-IT" sz="2400" kern="0" noProof="0" dirty="0">
                <a:latin typeface="Bookman Old Style" panose="02050604050505020204" pitchFamily="18" charset="0"/>
              </a:rPr>
              <a:t>Il percorso di Sperimentazione</a:t>
            </a:r>
            <a:br>
              <a:rPr lang="it-IT" sz="2400" b="0" kern="0" noProof="0" dirty="0">
                <a:latin typeface="Bookman Old Style" panose="02050604050505020204" pitchFamily="18" charset="0"/>
              </a:rPr>
            </a:br>
            <a:endParaRPr lang="it-IT" sz="2000" kern="0" noProof="0" dirty="0"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put penna 4">
                <a:extLst>
                  <a:ext uri="{FF2B5EF4-FFF2-40B4-BE49-F238E27FC236}">
                    <a16:creationId xmlns:a16="http://schemas.microsoft.com/office/drawing/2014/main" id="{DDDC37B6-BFD3-E48D-77D0-B2F67E064AAA}"/>
                  </a:ext>
                </a:extLst>
              </p14:cNvPr>
              <p14:cNvContentPartPr/>
              <p14:nvPr/>
            </p14:nvContentPartPr>
            <p14:xfrm>
              <a:off x="3415191" y="4012864"/>
              <a:ext cx="360" cy="360"/>
            </p14:xfrm>
          </p:contentPart>
        </mc:Choice>
        <mc:Fallback xmlns="">
          <p:pic>
            <p:nvPicPr>
              <p:cNvPr id="5" name="Input penna 4">
                <a:extLst>
                  <a:ext uri="{FF2B5EF4-FFF2-40B4-BE49-F238E27FC236}">
                    <a16:creationId xmlns:a16="http://schemas.microsoft.com/office/drawing/2014/main" id="{DDDC37B6-BFD3-E48D-77D0-B2F67E064AA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406191" y="400386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Input penna 5">
                <a:extLst>
                  <a:ext uri="{FF2B5EF4-FFF2-40B4-BE49-F238E27FC236}">
                    <a16:creationId xmlns:a16="http://schemas.microsoft.com/office/drawing/2014/main" id="{745C26F8-3051-DA39-B003-E336DE94CE80}"/>
                  </a:ext>
                </a:extLst>
              </p14:cNvPr>
              <p14:cNvContentPartPr/>
              <p14:nvPr/>
            </p14:nvContentPartPr>
            <p14:xfrm>
              <a:off x="3886071" y="2980744"/>
              <a:ext cx="360" cy="360"/>
            </p14:xfrm>
          </p:contentPart>
        </mc:Choice>
        <mc:Fallback xmlns="">
          <p:pic>
            <p:nvPicPr>
              <p:cNvPr id="6" name="Input penna 5">
                <a:extLst>
                  <a:ext uri="{FF2B5EF4-FFF2-40B4-BE49-F238E27FC236}">
                    <a16:creationId xmlns:a16="http://schemas.microsoft.com/office/drawing/2014/main" id="{745C26F8-3051-DA39-B003-E336DE94CE8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877071" y="297174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put penna 6">
                <a:extLst>
                  <a:ext uri="{FF2B5EF4-FFF2-40B4-BE49-F238E27FC236}">
                    <a16:creationId xmlns:a16="http://schemas.microsoft.com/office/drawing/2014/main" id="{559C598B-0999-7C17-A18D-4E2765729E67}"/>
                  </a:ext>
                </a:extLst>
              </p14:cNvPr>
              <p14:cNvContentPartPr/>
              <p14:nvPr/>
            </p14:nvContentPartPr>
            <p14:xfrm>
              <a:off x="4302591" y="3080464"/>
              <a:ext cx="360" cy="360"/>
            </p14:xfrm>
          </p:contentPart>
        </mc:Choice>
        <mc:Fallback xmlns="">
          <p:pic>
            <p:nvPicPr>
              <p:cNvPr id="7" name="Input penna 6">
                <a:extLst>
                  <a:ext uri="{FF2B5EF4-FFF2-40B4-BE49-F238E27FC236}">
                    <a16:creationId xmlns:a16="http://schemas.microsoft.com/office/drawing/2014/main" id="{559C598B-0999-7C17-A18D-4E2765729E6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293591" y="307146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Input penna 8">
                <a:extLst>
                  <a:ext uri="{FF2B5EF4-FFF2-40B4-BE49-F238E27FC236}">
                    <a16:creationId xmlns:a16="http://schemas.microsoft.com/office/drawing/2014/main" id="{B52BFCFF-E080-C062-C09C-7629D6157B70}"/>
                  </a:ext>
                </a:extLst>
              </p14:cNvPr>
              <p14:cNvContentPartPr/>
              <p14:nvPr/>
            </p14:nvContentPartPr>
            <p14:xfrm>
              <a:off x="4157871" y="3026104"/>
              <a:ext cx="360" cy="360"/>
            </p14:xfrm>
          </p:contentPart>
        </mc:Choice>
        <mc:Fallback xmlns="">
          <p:pic>
            <p:nvPicPr>
              <p:cNvPr id="9" name="Input penna 8">
                <a:extLst>
                  <a:ext uri="{FF2B5EF4-FFF2-40B4-BE49-F238E27FC236}">
                    <a16:creationId xmlns:a16="http://schemas.microsoft.com/office/drawing/2014/main" id="{B52BFCFF-E080-C062-C09C-7629D6157B7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148871" y="3017104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" name="Gruppo 9">
            <a:extLst>
              <a:ext uri="{FF2B5EF4-FFF2-40B4-BE49-F238E27FC236}">
                <a16:creationId xmlns:a16="http://schemas.microsoft.com/office/drawing/2014/main" id="{5A7B8C61-F3A9-04B3-7F78-E720D4394279}"/>
              </a:ext>
            </a:extLst>
          </p:cNvPr>
          <p:cNvGrpSpPr/>
          <p:nvPr/>
        </p:nvGrpSpPr>
        <p:grpSpPr>
          <a:xfrm>
            <a:off x="4121511" y="2990104"/>
            <a:ext cx="360" cy="360"/>
            <a:chOff x="2154486" y="2607334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1" name="Input penna 10">
                  <a:extLst>
                    <a:ext uri="{FF2B5EF4-FFF2-40B4-BE49-F238E27FC236}">
                      <a16:creationId xmlns:a16="http://schemas.microsoft.com/office/drawing/2014/main" id="{9CD29046-F290-9B4E-CBE4-E54E79EDAA54}"/>
                    </a:ext>
                  </a:extLst>
                </p14:cNvPr>
                <p14:cNvContentPartPr/>
                <p14:nvPr/>
              </p14:nvContentPartPr>
              <p14:xfrm>
                <a:off x="2154486" y="2607334"/>
                <a:ext cx="360" cy="360"/>
              </p14:xfrm>
            </p:contentPart>
          </mc:Choice>
          <mc:Fallback xmlns="">
            <p:pic>
              <p:nvPicPr>
                <p:cNvPr id="23" name="Input penna 22">
                  <a:extLst>
                    <a:ext uri="{FF2B5EF4-FFF2-40B4-BE49-F238E27FC236}">
                      <a16:creationId xmlns:a16="http://schemas.microsoft.com/office/drawing/2014/main" id="{32E2CE33-0D00-3FB4-CB89-2174819507B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145486" y="2598334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2" name="Input penna 11">
                  <a:extLst>
                    <a:ext uri="{FF2B5EF4-FFF2-40B4-BE49-F238E27FC236}">
                      <a16:creationId xmlns:a16="http://schemas.microsoft.com/office/drawing/2014/main" id="{35009FA0-C3CB-F882-F1C3-65711E0549DE}"/>
                    </a:ext>
                  </a:extLst>
                </p14:cNvPr>
                <p14:cNvContentPartPr/>
                <p14:nvPr/>
              </p14:nvContentPartPr>
              <p14:xfrm>
                <a:off x="2154486" y="2607334"/>
                <a:ext cx="360" cy="360"/>
              </p14:xfrm>
            </p:contentPart>
          </mc:Choice>
          <mc:Fallback xmlns="">
            <p:pic>
              <p:nvPicPr>
                <p:cNvPr id="24" name="Input penna 23">
                  <a:extLst>
                    <a:ext uri="{FF2B5EF4-FFF2-40B4-BE49-F238E27FC236}">
                      <a16:creationId xmlns:a16="http://schemas.microsoft.com/office/drawing/2014/main" id="{2E022908-5E90-E018-FB2A-D44A208BE268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145486" y="2598334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DCC816B-D5D0-DD23-D1F1-894C259B3630}"/>
              </a:ext>
            </a:extLst>
          </p:cNvPr>
          <p:cNvSpPr txBox="1"/>
          <p:nvPr/>
        </p:nvSpPr>
        <p:spPr>
          <a:xfrm>
            <a:off x="5733267" y="2132562"/>
            <a:ext cx="4888874" cy="13849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it-IT" sz="14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Situazione caratterizzata da: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grave ritardo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t. pagamento e ritardo coerenti (scadenza ~ 30gg)</a:t>
            </a:r>
          </a:p>
          <a:p>
            <a:r>
              <a:rPr lang="it-IT" sz="14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L’ente è tenuto 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verificare i dati PCC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ridurre i tempi di pagamento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0A5662E-A2BD-D3A2-D01F-E5339B7EA093}"/>
              </a:ext>
            </a:extLst>
          </p:cNvPr>
          <p:cNvSpPr txBox="1"/>
          <p:nvPr/>
        </p:nvSpPr>
        <p:spPr>
          <a:xfrm>
            <a:off x="5722713" y="3715411"/>
            <a:ext cx="4888874" cy="13849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it-IT" sz="14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Situazione caratterizzata da: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l’ente paga dopo 38 gg con 6 giorno di anticipo!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t. pagamento e ritardo incoerenti (scadenza ~ 44gg)</a:t>
            </a:r>
          </a:p>
          <a:p>
            <a:r>
              <a:rPr lang="it-IT" sz="14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L’ente è tenuto 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riportare la scadenza a 30 giorni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verificare i dati PCC e ridurre i tempi di pagamento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8" name="Input penna 17">
                <a:extLst>
                  <a:ext uri="{FF2B5EF4-FFF2-40B4-BE49-F238E27FC236}">
                    <a16:creationId xmlns:a16="http://schemas.microsoft.com/office/drawing/2014/main" id="{2FF2F0FF-CE19-D667-C794-73C6ED931653}"/>
                  </a:ext>
                </a:extLst>
              </p14:cNvPr>
              <p14:cNvContentPartPr/>
              <p14:nvPr/>
            </p14:nvContentPartPr>
            <p14:xfrm>
              <a:off x="2749317" y="4558391"/>
              <a:ext cx="2360160" cy="308880"/>
            </p14:xfrm>
          </p:contentPart>
        </mc:Choice>
        <mc:Fallback xmlns="">
          <p:pic>
            <p:nvPicPr>
              <p:cNvPr id="18" name="Input penna 17">
                <a:extLst>
                  <a:ext uri="{FF2B5EF4-FFF2-40B4-BE49-F238E27FC236}">
                    <a16:creationId xmlns:a16="http://schemas.microsoft.com/office/drawing/2014/main" id="{2FF2F0FF-CE19-D667-C794-73C6ED931653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740317" y="4549391"/>
                <a:ext cx="2377800" cy="326520"/>
              </a:xfrm>
              <a:prstGeom prst="rect">
                <a:avLst/>
              </a:prstGeom>
            </p:spPr>
          </p:pic>
        </mc:Fallback>
      </mc:AlternateContent>
      <p:pic>
        <p:nvPicPr>
          <p:cNvPr id="19" name="Immagine 18">
            <a:extLst>
              <a:ext uri="{FF2B5EF4-FFF2-40B4-BE49-F238E27FC236}">
                <a16:creationId xmlns:a16="http://schemas.microsoft.com/office/drawing/2014/main" id="{52B40615-34DA-F753-ADB9-C6FA31F2802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333336" y="2529256"/>
            <a:ext cx="648000" cy="761684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6870E25C-8F26-2DA8-2F7C-CC18A445872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309352" y="3982969"/>
            <a:ext cx="828000" cy="82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30" name="Input penna 29">
                <a:extLst>
                  <a:ext uri="{FF2B5EF4-FFF2-40B4-BE49-F238E27FC236}">
                    <a16:creationId xmlns:a16="http://schemas.microsoft.com/office/drawing/2014/main" id="{D2A0FE3C-298F-77E5-44B2-C071545652BD}"/>
                  </a:ext>
                </a:extLst>
              </p14:cNvPr>
              <p14:cNvContentPartPr/>
              <p14:nvPr/>
            </p14:nvContentPartPr>
            <p14:xfrm>
              <a:off x="2763488" y="2988305"/>
              <a:ext cx="2360160" cy="308880"/>
            </p14:xfrm>
          </p:contentPart>
        </mc:Choice>
        <mc:Fallback xmlns="">
          <p:pic>
            <p:nvPicPr>
              <p:cNvPr id="30" name="Input penna 29">
                <a:extLst>
                  <a:ext uri="{FF2B5EF4-FFF2-40B4-BE49-F238E27FC236}">
                    <a16:creationId xmlns:a16="http://schemas.microsoft.com/office/drawing/2014/main" id="{D2A0FE3C-298F-77E5-44B2-C071545652BD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754488" y="2979305"/>
                <a:ext cx="2377800" cy="326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42327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673A67-6AD9-BBF7-BC97-87C447A371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Immagine 35">
            <a:extLst>
              <a:ext uri="{FF2B5EF4-FFF2-40B4-BE49-F238E27FC236}">
                <a16:creationId xmlns:a16="http://schemas.microsoft.com/office/drawing/2014/main" id="{3740225E-A800-8302-1EBB-3F3E91480D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9952" y="3923429"/>
            <a:ext cx="3960000" cy="1189375"/>
          </a:xfrm>
          <a:prstGeom prst="rect">
            <a:avLst/>
          </a:prstGeom>
          <a:effectLst>
            <a:glow rad="63500">
              <a:schemeClr val="accent4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Segnaposto numero diapositiva 3">
            <a:extLst>
              <a:ext uri="{FF2B5EF4-FFF2-40B4-BE49-F238E27FC236}">
                <a16:creationId xmlns:a16="http://schemas.microsoft.com/office/drawing/2014/main" id="{9079523D-E895-B961-6E31-D79B7B8F9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1567" y="6299200"/>
            <a:ext cx="973667" cy="457200"/>
          </a:xfrm>
        </p:spPr>
        <p:txBody>
          <a:bodyPr/>
          <a:lstStyle/>
          <a:p>
            <a:pPr>
              <a:defRPr/>
            </a:pPr>
            <a:fld id="{49D513DB-00E1-4ACA-BDB8-6533035B579C}" type="slidenum">
              <a:rPr lang="it-IT" altLang="it-IT" smtClean="0">
                <a:latin typeface="Bookman Old Style" panose="02050604050505020204" pitchFamily="18" charset="0"/>
              </a:rPr>
              <a:pPr>
                <a:defRPr/>
              </a:pPr>
              <a:t>15</a:t>
            </a:fld>
            <a:endParaRPr lang="it-IT" altLang="it-IT">
              <a:latin typeface="Bookman Old Style" panose="02050604050505020204" pitchFamily="18" charset="0"/>
            </a:endParaRPr>
          </a:p>
        </p:txBody>
      </p:sp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8C0DECFE-BC99-AB2B-BD2F-236FC8BE48CD}"/>
              </a:ext>
            </a:extLst>
          </p:cNvPr>
          <p:cNvSpPr txBox="1">
            <a:spLocks/>
          </p:cNvSpPr>
          <p:nvPr/>
        </p:nvSpPr>
        <p:spPr bwMode="auto">
          <a:xfrm>
            <a:off x="1088528" y="754256"/>
            <a:ext cx="10758594" cy="550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it-IT" sz="2200" b="0" kern="0" noProof="0" dirty="0">
                <a:latin typeface="Bookman Old Style" panose="02050604050505020204" pitchFamily="18" charset="0"/>
              </a:rPr>
              <a:t>La gestione delle scadenze: gli enti tempestivi</a:t>
            </a:r>
            <a:endParaRPr kumimoji="0" lang="it-IT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E4BFE9-C772-650D-B4AF-425B23EAE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785" y="122390"/>
            <a:ext cx="8044434" cy="553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361950" eaLnBrk="1" hangingPunct="1"/>
            <a:r>
              <a:rPr lang="it-IT" sz="2400" kern="0" noProof="0" dirty="0">
                <a:latin typeface="Bookman Old Style" panose="02050604050505020204" pitchFamily="18" charset="0"/>
              </a:rPr>
              <a:t>Il percorso di Sperimentazione</a:t>
            </a:r>
            <a:endParaRPr lang="it-IT" sz="2000" kern="0" noProof="0" dirty="0"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3" name="Input penna 32">
                <a:extLst>
                  <a:ext uri="{FF2B5EF4-FFF2-40B4-BE49-F238E27FC236}">
                    <a16:creationId xmlns:a16="http://schemas.microsoft.com/office/drawing/2014/main" id="{E4F24870-A42D-5882-91A2-7124304A9DC9}"/>
                  </a:ext>
                </a:extLst>
              </p14:cNvPr>
              <p14:cNvContentPartPr/>
              <p14:nvPr/>
            </p14:nvContentPartPr>
            <p14:xfrm>
              <a:off x="2660705" y="4650529"/>
              <a:ext cx="2360160" cy="308880"/>
            </p14:xfrm>
          </p:contentPart>
        </mc:Choice>
        <mc:Fallback xmlns="">
          <p:pic>
            <p:nvPicPr>
              <p:cNvPr id="33" name="Input penna 32">
                <a:extLst>
                  <a:ext uri="{FF2B5EF4-FFF2-40B4-BE49-F238E27FC236}">
                    <a16:creationId xmlns:a16="http://schemas.microsoft.com/office/drawing/2014/main" id="{E4F24870-A42D-5882-91A2-7124304A9DC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51705" y="4641529"/>
                <a:ext cx="2377800" cy="32652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CasellaDiTesto 3">
            <a:extLst>
              <a:ext uri="{FF2B5EF4-FFF2-40B4-BE49-F238E27FC236}">
                <a16:creationId xmlns:a16="http://schemas.microsoft.com/office/drawing/2014/main" id="{14170D94-96F7-551E-2E0E-A03825DAD591}"/>
              </a:ext>
            </a:extLst>
          </p:cNvPr>
          <p:cNvSpPr txBox="1"/>
          <p:nvPr/>
        </p:nvSpPr>
        <p:spPr>
          <a:xfrm>
            <a:off x="5690817" y="3885529"/>
            <a:ext cx="4888874" cy="116955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it-IT" sz="14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Situazione caratterizzata da: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L’ente paga con 3 giorni di anticipo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t. pagamento e ritardo coerenti (scadenza = 30gg)</a:t>
            </a:r>
          </a:p>
          <a:p>
            <a:r>
              <a:rPr lang="it-IT" sz="14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L’ente dovrebbe: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continuare così!!! 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53301FD5-D875-2158-E1EF-ADFC26096E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78833" y="4057387"/>
            <a:ext cx="936000" cy="836725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D80A1F11-A45A-DDFE-4C32-6680F21B731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38030" y="2256329"/>
            <a:ext cx="3924000" cy="1195448"/>
          </a:xfrm>
          <a:prstGeom prst="rect">
            <a:avLst/>
          </a:prstGeom>
          <a:effectLst>
            <a:glow rad="63500">
              <a:schemeClr val="accent4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1" name="Input penna 20">
                <a:extLst>
                  <a:ext uri="{FF2B5EF4-FFF2-40B4-BE49-F238E27FC236}">
                    <a16:creationId xmlns:a16="http://schemas.microsoft.com/office/drawing/2014/main" id="{DCBC6D57-95DF-4AE2-4897-1B0A00C375FF}"/>
                  </a:ext>
                </a:extLst>
              </p14:cNvPr>
              <p14:cNvContentPartPr/>
              <p14:nvPr/>
            </p14:nvContentPartPr>
            <p14:xfrm>
              <a:off x="2696142" y="2974129"/>
              <a:ext cx="2360160" cy="308880"/>
            </p14:xfrm>
          </p:contentPart>
        </mc:Choice>
        <mc:Fallback xmlns="">
          <p:pic>
            <p:nvPicPr>
              <p:cNvPr id="21" name="Input penna 20">
                <a:extLst>
                  <a:ext uri="{FF2B5EF4-FFF2-40B4-BE49-F238E27FC236}">
                    <a16:creationId xmlns:a16="http://schemas.microsoft.com/office/drawing/2014/main" id="{DCBC6D57-95DF-4AE2-4897-1B0A00C375F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87142" y="2965129"/>
                <a:ext cx="2377800" cy="326520"/>
              </a:xfrm>
              <a:prstGeom prst="rect">
                <a:avLst/>
              </a:prstGeom>
            </p:spPr>
          </p:pic>
        </mc:Fallback>
      </mc:AlternateContent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92790A69-421E-D8A0-1F65-F9C3879D7900}"/>
              </a:ext>
            </a:extLst>
          </p:cNvPr>
          <p:cNvSpPr txBox="1"/>
          <p:nvPr/>
        </p:nvSpPr>
        <p:spPr>
          <a:xfrm>
            <a:off x="5701451" y="2205596"/>
            <a:ext cx="4888874" cy="13849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it-IT" sz="14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Situazione caratterizzata da: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assenza di ritardo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t. pagamento e ritardo incoerenti (scadenza ~ 54 gg)</a:t>
            </a:r>
          </a:p>
          <a:p>
            <a:r>
              <a:rPr lang="it-IT" sz="14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L’ente è tenuto 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verificare e correggere le scadenze che registra in PCC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continuare a pagare tempestivamente </a:t>
            </a:r>
          </a:p>
        </p:txBody>
      </p:sp>
      <p:pic>
        <p:nvPicPr>
          <p:cNvPr id="24" name="Immagine 23">
            <a:extLst>
              <a:ext uri="{FF2B5EF4-FFF2-40B4-BE49-F238E27FC236}">
                <a16:creationId xmlns:a16="http://schemas.microsoft.com/office/drawing/2014/main" id="{EBFE63AA-E6E1-60B5-D3E0-6D74B66941D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59389" y="2466502"/>
            <a:ext cx="540000" cy="51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388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E78A64-CAD3-B557-06DF-2D05CCDB86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3">
            <a:extLst>
              <a:ext uri="{FF2B5EF4-FFF2-40B4-BE49-F238E27FC236}">
                <a16:creationId xmlns:a16="http://schemas.microsoft.com/office/drawing/2014/main" id="{144D715C-D402-9089-E5AC-17DD83E50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1567" y="6299200"/>
            <a:ext cx="973667" cy="457200"/>
          </a:xfrm>
        </p:spPr>
        <p:txBody>
          <a:bodyPr/>
          <a:lstStyle/>
          <a:p>
            <a:pPr>
              <a:defRPr/>
            </a:pPr>
            <a:fld id="{49D513DB-00E1-4ACA-BDB8-6533035B579C}" type="slidenum">
              <a:rPr lang="it-IT" altLang="it-IT" smtClean="0">
                <a:latin typeface="Bookman Old Style" panose="02050604050505020204" pitchFamily="18" charset="0"/>
              </a:rPr>
              <a:pPr>
                <a:defRPr/>
              </a:pPr>
              <a:t>16</a:t>
            </a:fld>
            <a:endParaRPr lang="it-IT" altLang="it-IT">
              <a:latin typeface="Bookman Old Style" panose="020506040505050202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820C8A-8009-C085-D84C-E382A7C5C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72743"/>
            <a:ext cx="8044434" cy="1081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361950" eaLnBrk="1" hangingPunct="1"/>
            <a:r>
              <a:rPr lang="it-IT" sz="2400" kern="0" noProof="0" dirty="0">
                <a:latin typeface="Bookman Old Style" panose="02050604050505020204" pitchFamily="18" charset="0"/>
              </a:rPr>
              <a:t>Il percorso di Sperimentazione</a:t>
            </a:r>
          </a:p>
          <a:p>
            <a:pPr marL="361950" eaLnBrk="1" hangingPunct="1"/>
            <a:r>
              <a:rPr lang="it-IT" sz="2400" b="0" kern="0" noProof="0" dirty="0">
                <a:latin typeface="Bookman Old Style" panose="02050604050505020204" pitchFamily="18" charset="0"/>
              </a:rPr>
              <a:t>Monitoraggio – Incontri e Verifiche</a:t>
            </a:r>
            <a:endParaRPr lang="it-IT" sz="2000" kern="0" noProof="0" dirty="0">
              <a:latin typeface="Bookman Old Style" panose="02050604050505020204" pitchFamily="18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944EE337-AA92-6608-2398-23E1C1B483A8}"/>
              </a:ext>
            </a:extLst>
          </p:cNvPr>
          <p:cNvSpPr/>
          <p:nvPr/>
        </p:nvSpPr>
        <p:spPr bwMode="auto">
          <a:xfrm>
            <a:off x="1608881" y="2143105"/>
            <a:ext cx="9722734" cy="1736566"/>
          </a:xfrm>
          <a:prstGeom prst="rect">
            <a:avLst/>
          </a:prstGeom>
          <a:noFill/>
          <a:ln w="28575" cap="flat" cmpd="sng" algn="ctr">
            <a:solidFill>
              <a:srgbClr val="72BFC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180000" rIns="396000" bIns="180000" numCol="1" rtlCol="0" anchor="t" anchorCtr="0" compatLnSpc="1">
            <a:prstTxWarp prst="textNoShape">
              <a:avLst/>
            </a:prstTxWarp>
          </a:bodyPr>
          <a:lstStyle/>
          <a:p>
            <a:pPr marL="266700" algn="just" eaLnBrk="1" hangingPunct="1">
              <a:spcBef>
                <a:spcPts val="0"/>
              </a:spcBef>
              <a:spcAft>
                <a:spcPts val="600"/>
              </a:spcAft>
              <a:buClr>
                <a:srgbClr val="72BFC5"/>
              </a:buClr>
              <a:defRPr/>
            </a:pP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Ai fini della verifica dell’avanzamento intermedio delle attività di progetto, sono stati effettuati circa </a:t>
            </a:r>
            <a:r>
              <a:rPr lang="it-IT" sz="1800" b="1" kern="0" dirty="0">
                <a:solidFill>
                  <a:srgbClr val="000000"/>
                </a:solidFill>
                <a:latin typeface="Bookman Old Style" pitchFamily="18" charset="0"/>
              </a:rPr>
              <a:t>20 incontri collettivi</a:t>
            </a: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 ed erogati</a:t>
            </a:r>
          </a:p>
          <a:p>
            <a:pPr marL="552450" indent="-285750" algn="just" eaLnBrk="1" hangingPunct="1">
              <a:spcBef>
                <a:spcPts val="0"/>
              </a:spcBef>
              <a:spcAft>
                <a:spcPts val="600"/>
              </a:spcAft>
              <a:buClr>
                <a:srgbClr val="72BFC5"/>
              </a:buClr>
              <a:buFont typeface="Arial" panose="020B0604020202020204" pitchFamily="34" charset="0"/>
              <a:buChar char="•"/>
              <a:defRPr/>
            </a:pPr>
            <a:r>
              <a:rPr lang="it-IT" sz="1800" b="1" kern="0" dirty="0">
                <a:solidFill>
                  <a:srgbClr val="000000"/>
                </a:solidFill>
                <a:latin typeface="Bookman Old Style" pitchFamily="18" charset="0"/>
              </a:rPr>
              <a:t>4 questionari per la Linea A</a:t>
            </a: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</a:p>
          <a:p>
            <a:pPr marL="552450" indent="-285750" algn="just" eaLnBrk="1" hangingPunct="1">
              <a:spcBef>
                <a:spcPts val="0"/>
              </a:spcBef>
              <a:spcAft>
                <a:spcPts val="600"/>
              </a:spcAft>
              <a:buClr>
                <a:srgbClr val="72BFC5"/>
              </a:buClr>
              <a:buFont typeface="Arial" panose="020B0604020202020204" pitchFamily="34" charset="0"/>
              <a:buChar char="•"/>
              <a:defRPr/>
            </a:pPr>
            <a:r>
              <a:rPr lang="it-IT" sz="1800" b="1" kern="0" dirty="0">
                <a:solidFill>
                  <a:srgbClr val="000000"/>
                </a:solidFill>
                <a:latin typeface="Bookman Old Style" pitchFamily="18" charset="0"/>
              </a:rPr>
              <a:t>2 questionari per la Linea B</a:t>
            </a: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.</a:t>
            </a:r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BE54EDFE-C5ED-E044-DEE4-4AD4CA6CD215}"/>
              </a:ext>
            </a:extLst>
          </p:cNvPr>
          <p:cNvGrpSpPr/>
          <p:nvPr/>
        </p:nvGrpSpPr>
        <p:grpSpPr>
          <a:xfrm>
            <a:off x="1186721" y="1723345"/>
            <a:ext cx="838662" cy="838662"/>
            <a:chOff x="1429789" y="1445301"/>
            <a:chExt cx="838662" cy="838662"/>
          </a:xfrm>
        </p:grpSpPr>
        <p:sp>
          <p:nvSpPr>
            <p:cNvPr id="10" name="Ovale 9">
              <a:extLst>
                <a:ext uri="{FF2B5EF4-FFF2-40B4-BE49-F238E27FC236}">
                  <a16:creationId xmlns:a16="http://schemas.microsoft.com/office/drawing/2014/main" id="{EEA20FD1-7D72-347F-47EC-E5ADD7EEA5A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29789" y="1445301"/>
              <a:ext cx="838662" cy="838662"/>
            </a:xfrm>
            <a:prstGeom prst="ellipse">
              <a:avLst/>
            </a:prstGeom>
            <a:solidFill>
              <a:srgbClr val="72BFC5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11" name="Elemento grafico 10" descr="Punto interrogativo con riempimento a tinta unita">
              <a:extLst>
                <a:ext uri="{FF2B5EF4-FFF2-40B4-BE49-F238E27FC236}">
                  <a16:creationId xmlns:a16="http://schemas.microsoft.com/office/drawing/2014/main" id="{93F51549-5917-2281-5F34-14A68D70F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540498" y="1548390"/>
              <a:ext cx="629438" cy="629438"/>
            </a:xfrm>
            <a:prstGeom prst="rect">
              <a:avLst/>
            </a:prstGeom>
          </p:spPr>
        </p:pic>
      </p:grpSp>
      <p:sp>
        <p:nvSpPr>
          <p:cNvPr id="14" name="Segnaposto contenuto 1">
            <a:extLst>
              <a:ext uri="{FF2B5EF4-FFF2-40B4-BE49-F238E27FC236}">
                <a16:creationId xmlns:a16="http://schemas.microsoft.com/office/drawing/2014/main" id="{149144BD-B75B-ABAD-FD6F-330B3C528C1C}"/>
              </a:ext>
            </a:extLst>
          </p:cNvPr>
          <p:cNvSpPr txBox="1">
            <a:spLocks/>
          </p:cNvSpPr>
          <p:nvPr/>
        </p:nvSpPr>
        <p:spPr bwMode="auto">
          <a:xfrm>
            <a:off x="1056640" y="4356230"/>
            <a:ext cx="10758594" cy="1430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spcBef>
                <a:spcPts val="0"/>
              </a:spcBef>
              <a:spcAft>
                <a:spcPts val="1800"/>
              </a:spcAft>
              <a:buClr>
                <a:srgbClr val="4597A0"/>
              </a:buClr>
              <a:buNone/>
              <a:defRPr/>
            </a:pP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Le verifiche intermedie si sono incentrate: </a:t>
            </a:r>
            <a:r>
              <a:rPr lang="it-IT" sz="1800" b="1" kern="0" dirty="0">
                <a:solidFill>
                  <a:srgbClr val="000000"/>
                </a:solidFill>
                <a:latin typeface="Bookman Old Style" pitchFamily="18" charset="0"/>
              </a:rPr>
              <a:t>per la Linea A </a:t>
            </a: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sulla valorizzazione del tag &lt;</a:t>
            </a:r>
            <a:r>
              <a:rPr lang="it-IT" sz="1800" kern="0" dirty="0" err="1">
                <a:solidFill>
                  <a:srgbClr val="000000"/>
                </a:solidFill>
                <a:latin typeface="Bookman Old Style" pitchFamily="18" charset="0"/>
              </a:rPr>
              <a:t>tipo_pagamento</a:t>
            </a: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&gt;, </a:t>
            </a:r>
            <a:r>
              <a:rPr lang="it-IT" sz="1800" b="1" kern="0" dirty="0">
                <a:solidFill>
                  <a:srgbClr val="000000"/>
                </a:solidFill>
                <a:latin typeface="Bookman Old Style" pitchFamily="18" charset="0"/>
              </a:rPr>
              <a:t>per la Linea B</a:t>
            </a: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 sullo scostamento dello stock di debito commerciale riferito alle annualità 2023 e 2024 e sull’evidenza dell’eliminazione della registrazione manuale dei pagamenti.</a:t>
            </a:r>
          </a:p>
        </p:txBody>
      </p:sp>
    </p:spTree>
    <p:extLst>
      <p:ext uri="{BB962C8B-B14F-4D97-AF65-F5344CB8AC3E}">
        <p14:creationId xmlns:p14="http://schemas.microsoft.com/office/powerpoint/2010/main" val="1770617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268FFC-0E54-3A21-E59C-65AA6A9E71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3">
            <a:extLst>
              <a:ext uri="{FF2B5EF4-FFF2-40B4-BE49-F238E27FC236}">
                <a16:creationId xmlns:a16="http://schemas.microsoft.com/office/drawing/2014/main" id="{552F70CC-A35E-607B-A550-09E963804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1567" y="6299200"/>
            <a:ext cx="973667" cy="457200"/>
          </a:xfrm>
        </p:spPr>
        <p:txBody>
          <a:bodyPr/>
          <a:lstStyle/>
          <a:p>
            <a:pPr>
              <a:defRPr/>
            </a:pPr>
            <a:fld id="{49D513DB-00E1-4ACA-BDB8-6533035B579C}" type="slidenum">
              <a:rPr lang="it-IT" altLang="it-IT" smtClean="0">
                <a:latin typeface="Bookman Old Style" panose="02050604050505020204" pitchFamily="18" charset="0"/>
              </a:rPr>
              <a:pPr>
                <a:defRPr/>
              </a:pPr>
              <a:t>17</a:t>
            </a:fld>
            <a:endParaRPr lang="it-IT" altLang="it-IT">
              <a:latin typeface="Bookman Old Style" panose="02050604050505020204" pitchFamily="18" charset="0"/>
            </a:endParaRPr>
          </a:p>
        </p:txBody>
      </p:sp>
      <p:sp>
        <p:nvSpPr>
          <p:cNvPr id="13" name="Segnaposto contenuto 1">
            <a:extLst>
              <a:ext uri="{FF2B5EF4-FFF2-40B4-BE49-F238E27FC236}">
                <a16:creationId xmlns:a16="http://schemas.microsoft.com/office/drawing/2014/main" id="{7E77FEC6-E166-F0FC-735E-2478B0DD4B3F}"/>
              </a:ext>
            </a:extLst>
          </p:cNvPr>
          <p:cNvSpPr txBox="1">
            <a:spLocks/>
          </p:cNvSpPr>
          <p:nvPr/>
        </p:nvSpPr>
        <p:spPr bwMode="auto">
          <a:xfrm>
            <a:off x="1064260" y="1913183"/>
            <a:ext cx="10758594" cy="1935804"/>
          </a:xfrm>
          <a:prstGeom prst="rect">
            <a:avLst/>
          </a:prstGeom>
          <a:noFill/>
          <a:ln w="19050">
            <a:solidFill>
              <a:srgbClr val="4597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18000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Bookman Old Style" pitchFamily="18" charset="0"/>
              </a:rPr>
              <a:t>Gli Sperimentatori </a:t>
            </a: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Bookman Old Style" pitchFamily="18" charset="0"/>
              </a:rPr>
              <a:t>si sono adeguati allo standard </a:t>
            </a:r>
            <a:r>
              <a:rPr kumimoji="0" lang="it-IT" sz="18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Bookman Old Style" pitchFamily="18" charset="0"/>
              </a:rPr>
              <a:t>monobeneficiario</a:t>
            </a:r>
            <a:r>
              <a:rPr kumimoji="0" lang="it-IT" sz="18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Bookman Old Style" pitchFamily="18" charset="0"/>
              </a:rPr>
              <a:t>. In particolare: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  <a:buClr>
                <a:srgbClr val="15617E"/>
              </a:buClr>
              <a:defRPr/>
            </a:pPr>
            <a:r>
              <a:rPr lang="it-IT" sz="1600" kern="0" dirty="0">
                <a:latin typeface="Bookman Old Style" pitchFamily="18" charset="0"/>
              </a:rPr>
              <a:t>Gli </a:t>
            </a:r>
            <a:r>
              <a:rPr kumimoji="0" lang="it-IT" sz="16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Bookman Old Style" pitchFamily="18" charset="0"/>
              </a:rPr>
              <a:t>Enti hanno </a:t>
            </a:r>
            <a:r>
              <a:rPr kumimoji="0" lang="it-IT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Bookman Old Style" pitchFamily="18" charset="0"/>
              </a:rPr>
              <a:t>abbandonato l’utilizzo degli elenchi allegati ai mandati informatici </a:t>
            </a:r>
            <a:r>
              <a:rPr kumimoji="0" lang="it-IT" sz="16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Bookman Old Style" pitchFamily="18" charset="0"/>
              </a:rPr>
              <a:t>nei quali il tag 5.10.3 &lt;</a:t>
            </a:r>
            <a:r>
              <a:rPr kumimoji="0" lang="it-IT" sz="160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Bookman Old Style" pitchFamily="18" charset="0"/>
              </a:rPr>
              <a:t>tipo_pagamento</a:t>
            </a:r>
            <a:r>
              <a:rPr kumimoji="0" lang="it-IT" sz="16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Bookman Old Style" pitchFamily="18" charset="0"/>
              </a:rPr>
              <a:t>&gt; è uguale a «DISPOSIZIONE DOCUMENTO ESTERNO»;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  <a:buClr>
                <a:srgbClr val="15617E"/>
              </a:buClr>
              <a:defRPr/>
            </a:pPr>
            <a:r>
              <a:rPr lang="it-IT" sz="1600" kern="0" dirty="0">
                <a:latin typeface="Bookman Old Style" pitchFamily="18" charset="0"/>
              </a:rPr>
              <a:t>Gli </a:t>
            </a:r>
            <a:r>
              <a:rPr kumimoji="0" lang="it-IT" sz="16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Bookman Old Style" pitchFamily="18" charset="0"/>
              </a:rPr>
              <a:t>Enti hanno utilizzato mandati informatici nei quali il tag 5.10.3 &lt;</a:t>
            </a:r>
            <a:r>
              <a:rPr kumimoji="0" lang="it-IT" sz="160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Bookman Old Style" pitchFamily="18" charset="0"/>
              </a:rPr>
              <a:t>tipo_pagamento</a:t>
            </a:r>
            <a:r>
              <a:rPr kumimoji="0" lang="it-IT" sz="16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Bookman Old Style" pitchFamily="18" charset="0"/>
              </a:rPr>
              <a:t>&gt; è uguale a «SEPA CREDIT TRANSFER»;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  <a:defRPr/>
            </a:pPr>
            <a:endParaRPr kumimoji="0" lang="it-IT" sz="16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Bookman Old Style" pitchFamily="18" charset="0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BE798564-54A1-1A42-8F73-5DD544E28D0B}"/>
              </a:ext>
            </a:extLst>
          </p:cNvPr>
          <p:cNvSpPr/>
          <p:nvPr/>
        </p:nvSpPr>
        <p:spPr bwMode="auto">
          <a:xfrm>
            <a:off x="1052685" y="1534383"/>
            <a:ext cx="1157649" cy="378800"/>
          </a:xfrm>
          <a:prstGeom prst="rect">
            <a:avLst/>
          </a:prstGeom>
          <a:solidFill>
            <a:srgbClr val="4597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Linea A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BB800D1-90D3-EE54-179E-A1199E23E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72743"/>
            <a:ext cx="8044434" cy="1081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361950" eaLnBrk="1" hangingPunct="1"/>
            <a:r>
              <a:rPr lang="it-IT" sz="2400" kern="0" noProof="0" dirty="0">
                <a:latin typeface="Bookman Old Style" panose="02050604050505020204" pitchFamily="18" charset="0"/>
              </a:rPr>
              <a:t>Il percorso di Sperimentazione</a:t>
            </a:r>
          </a:p>
          <a:p>
            <a:pPr marL="361950" eaLnBrk="1" hangingPunct="1"/>
            <a:r>
              <a:rPr lang="it-IT" sz="2400" b="0" kern="0" noProof="0" dirty="0">
                <a:latin typeface="Bookman Old Style" panose="02050604050505020204" pitchFamily="18" charset="0"/>
              </a:rPr>
              <a:t>Risultati conseguiti</a:t>
            </a:r>
            <a:endParaRPr lang="it-IT" sz="2000" kern="0" noProof="0" dirty="0">
              <a:latin typeface="Bookman Old Style" panose="02050604050505020204" pitchFamily="18" charset="0"/>
            </a:endParaRPr>
          </a:p>
        </p:txBody>
      </p:sp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8798C2A6-B0B3-F921-D138-C02EA27DF6E6}"/>
              </a:ext>
            </a:extLst>
          </p:cNvPr>
          <p:cNvSpPr txBox="1">
            <a:spLocks/>
          </p:cNvSpPr>
          <p:nvPr/>
        </p:nvSpPr>
        <p:spPr bwMode="auto">
          <a:xfrm>
            <a:off x="1071228" y="4401131"/>
            <a:ext cx="10766214" cy="1557004"/>
          </a:xfrm>
          <a:prstGeom prst="rect">
            <a:avLst/>
          </a:prstGeom>
          <a:noFill/>
          <a:ln w="19050">
            <a:solidFill>
              <a:srgbClr val="72BFC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180000" rIns="91440" bIns="1800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Scostamento complessivo stock 2023: </a:t>
            </a:r>
            <a:r>
              <a:rPr lang="it-IT" sz="1800" b="1" kern="0" dirty="0">
                <a:solidFill>
                  <a:srgbClr val="000000"/>
                </a:solidFill>
                <a:latin typeface="Bookman Old Style" pitchFamily="18" charset="0"/>
              </a:rPr>
              <a:t>€ 57.218.145,55 </a:t>
            </a:r>
          </a:p>
          <a:p>
            <a:pPr marL="0" indent="0" eaLnBrk="1" hangingPunct="1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</a:rPr>
              <a:t>Scostamento complessivo stock 2024: </a:t>
            </a: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</a:rPr>
              <a:t>€   8.581.233,75 </a:t>
            </a:r>
            <a:r>
              <a:rPr lang="it-IT" sz="1800" b="1" kern="0" dirty="0">
                <a:solidFill>
                  <a:srgbClr val="4597A0"/>
                </a:solidFill>
                <a:latin typeface="Bookman Old Style" pitchFamily="18" charset="0"/>
                <a:sym typeface="Wingdings" panose="05000000000000000000" pitchFamily="2" charset="2"/>
              </a:rPr>
              <a:t></a:t>
            </a:r>
            <a:r>
              <a:rPr lang="it-IT" sz="1800" b="1" kern="0" dirty="0">
                <a:solidFill>
                  <a:srgbClr val="000000"/>
                </a:solidFill>
                <a:latin typeface="Bookman Old Style" pitchFamily="18" charset="0"/>
                <a:sym typeface="Wingdings" panose="05000000000000000000" pitchFamily="2" charset="2"/>
              </a:rPr>
              <a:t> </a:t>
            </a: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4597A0"/>
                </a:solidFill>
                <a:effectLst/>
                <a:uLnTx/>
                <a:uFillTx/>
                <a:latin typeface="Bookman Old Style" pitchFamily="18" charset="0"/>
              </a:rPr>
              <a:t>-85% rispetto al 2023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</a:rPr>
              <a:t>Gli Sperimentatori </a:t>
            </a: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</a:rPr>
              <a:t>non hanno registrato i pagamenti con le procedure manuali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224AF64D-CDFD-01A5-4078-D9645A7D5200}"/>
              </a:ext>
            </a:extLst>
          </p:cNvPr>
          <p:cNvSpPr/>
          <p:nvPr/>
        </p:nvSpPr>
        <p:spPr bwMode="auto">
          <a:xfrm>
            <a:off x="1059653" y="4022331"/>
            <a:ext cx="1157649" cy="378800"/>
          </a:xfrm>
          <a:prstGeom prst="rect">
            <a:avLst/>
          </a:prstGeom>
          <a:solidFill>
            <a:srgbClr val="72BFC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Linea B</a:t>
            </a:r>
          </a:p>
        </p:txBody>
      </p:sp>
    </p:spTree>
    <p:extLst>
      <p:ext uri="{BB962C8B-B14F-4D97-AF65-F5344CB8AC3E}">
        <p14:creationId xmlns:p14="http://schemas.microsoft.com/office/powerpoint/2010/main" val="3242245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547DC65-0B81-B534-2EF1-722458274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6123"/>
            <a:ext cx="8044434" cy="1081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361950" eaLnBrk="1" hangingPunct="1"/>
            <a:r>
              <a:rPr lang="it-IT" sz="2400" kern="0" noProof="0" dirty="0">
                <a:latin typeface="Bookman Old Style" panose="02050604050505020204" pitchFamily="18" charset="0"/>
              </a:rPr>
              <a:t>Vantaggi conseguiti e </a:t>
            </a:r>
            <a:r>
              <a:rPr lang="it-IT" sz="2400" kern="0" dirty="0">
                <a:latin typeface="Bookman Old Style" panose="02050604050505020204" pitchFamily="18" charset="0"/>
              </a:rPr>
              <a:t>p</a:t>
            </a:r>
            <a:r>
              <a:rPr lang="it-IT" sz="2400" kern="0" noProof="0" dirty="0" err="1">
                <a:latin typeface="Bookman Old Style" panose="02050604050505020204" pitchFamily="18" charset="0"/>
              </a:rPr>
              <a:t>rospettive</a:t>
            </a:r>
            <a:r>
              <a:rPr lang="it-IT" sz="2400" kern="0" noProof="0" dirty="0">
                <a:latin typeface="Bookman Old Style" panose="02050604050505020204" pitchFamily="18" charset="0"/>
              </a:rPr>
              <a:t> future</a:t>
            </a:r>
            <a:endParaRPr lang="it-IT" sz="2000" kern="0" noProof="0" dirty="0">
              <a:latin typeface="Bookman Old Style" panose="02050604050505020204" pitchFamily="18" charset="0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4DE7204E-3941-1710-78BA-8CF65FAAC336}"/>
              </a:ext>
            </a:extLst>
          </p:cNvPr>
          <p:cNvSpPr/>
          <p:nvPr/>
        </p:nvSpPr>
        <p:spPr bwMode="auto">
          <a:xfrm>
            <a:off x="1704890" y="4374035"/>
            <a:ext cx="9342702" cy="1498862"/>
          </a:xfrm>
          <a:prstGeom prst="rect">
            <a:avLst/>
          </a:prstGeom>
          <a:noFill/>
          <a:ln w="28575" cap="flat" cmpd="sng" algn="ctr">
            <a:solidFill>
              <a:srgbClr val="005B8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396000" bIns="45720" numCol="1" rtlCol="0" anchor="ctr" anchorCtr="0" compatLnSpc="1">
            <a:prstTxWarp prst="textNoShape">
              <a:avLst/>
            </a:prstTxWarp>
          </a:bodyPr>
          <a:lstStyle/>
          <a:p>
            <a:pPr marL="630238" marR="0" lvl="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Bookman Old Style" pitchFamily="18" charset="0"/>
              </a:rPr>
              <a:t>Le </a:t>
            </a:r>
            <a:r>
              <a:rPr kumimoji="0" lang="it-IT" sz="15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Bookman Old Style" pitchFamily="18" charset="0"/>
              </a:rPr>
              <a:t>linee guida di replicabilità </a:t>
            </a:r>
            <a:r>
              <a:rPr kumimoji="0" lang="it-IT" sz="15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Bookman Old Style" pitchFamily="18" charset="0"/>
              </a:rPr>
              <a:t>dell’esperienza progettuale, attualmente in fase di elaborazione, consentiranno di </a:t>
            </a:r>
            <a:r>
              <a:rPr kumimoji="0" lang="it-IT" sz="15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Bookman Old Style" pitchFamily="18" charset="0"/>
              </a:rPr>
              <a:t>trasferire le competenze e le soluzioni sviluppate</a:t>
            </a:r>
            <a:r>
              <a:rPr kumimoji="0" lang="it-IT" sz="15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Bookman Old Style" pitchFamily="18" charset="0"/>
              </a:rPr>
              <a:t> ai soggetti interessati, ampliando l’impatto dell’iniziativa.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CDBEA9DB-300F-3657-94EF-BCDBD7C8E10F}"/>
              </a:ext>
            </a:extLst>
          </p:cNvPr>
          <p:cNvSpPr>
            <a:spLocks noChangeAspect="1"/>
          </p:cNvSpPr>
          <p:nvPr/>
        </p:nvSpPr>
        <p:spPr bwMode="auto">
          <a:xfrm>
            <a:off x="1224892" y="4650383"/>
            <a:ext cx="959996" cy="959996"/>
          </a:xfrm>
          <a:prstGeom prst="ellipse">
            <a:avLst/>
          </a:prstGeom>
          <a:solidFill>
            <a:srgbClr val="005B82"/>
          </a:solidFill>
          <a:ln w="9525" cap="flat" cmpd="sng" algn="ctr">
            <a:solidFill>
              <a:srgbClr val="005B8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5" name="Elemento grafico 4" descr="Cerchi con frecce contorno">
            <a:extLst>
              <a:ext uri="{FF2B5EF4-FFF2-40B4-BE49-F238E27FC236}">
                <a16:creationId xmlns:a16="http://schemas.microsoft.com/office/drawing/2014/main" id="{7ADF04C9-7508-70AF-87D1-43B25972FB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97244" y="4722736"/>
            <a:ext cx="815289" cy="815289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B7DBACC0-3A5A-6019-6841-F07651ADEFF5}"/>
              </a:ext>
            </a:extLst>
          </p:cNvPr>
          <p:cNvSpPr/>
          <p:nvPr/>
        </p:nvSpPr>
        <p:spPr bwMode="auto">
          <a:xfrm>
            <a:off x="1714314" y="1612849"/>
            <a:ext cx="9333277" cy="2544278"/>
          </a:xfrm>
          <a:prstGeom prst="rect">
            <a:avLst/>
          </a:prstGeom>
          <a:noFill/>
          <a:ln w="28575" cap="flat" cmpd="sng" algn="ctr">
            <a:solidFill>
              <a:srgbClr val="4597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396000" bIns="45720" numCol="1" rtlCol="0" anchor="ctr" anchorCtr="0" compatLnSpc="1">
            <a:prstTxWarp prst="textNoShape">
              <a:avLst/>
            </a:prstTxWarp>
          </a:bodyPr>
          <a:lstStyle/>
          <a:p>
            <a:pPr marL="742950" lvl="1" indent="-285750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Clr>
                <a:srgbClr val="4597A0"/>
              </a:buClr>
              <a:buFont typeface="Arial" panose="020B0604020202020204" pitchFamily="34" charset="0"/>
              <a:buChar char="•"/>
              <a:defRPr/>
            </a:pPr>
            <a:r>
              <a:rPr lang="it-IT" sz="1500" kern="0" dirty="0">
                <a:solidFill>
                  <a:srgbClr val="000000"/>
                </a:solidFill>
                <a:latin typeface="Bookman Old Style" pitchFamily="18" charset="0"/>
              </a:rPr>
              <a:t>un </a:t>
            </a:r>
            <a:r>
              <a:rPr lang="it-IT" sz="1500" b="1" kern="0" dirty="0">
                <a:solidFill>
                  <a:srgbClr val="000000"/>
                </a:solidFill>
                <a:latin typeface="Bookman Old Style" pitchFamily="18" charset="0"/>
              </a:rPr>
              <a:t>miglioramento dell’efficienza operativa </a:t>
            </a:r>
            <a:r>
              <a:rPr lang="it-IT" sz="1500" kern="0" dirty="0">
                <a:solidFill>
                  <a:srgbClr val="000000"/>
                </a:solidFill>
                <a:latin typeface="Bookman Old Style" pitchFamily="18" charset="0"/>
                <a:sym typeface="Wingdings" panose="05000000000000000000" pitchFamily="2" charset="2"/>
              </a:rPr>
              <a:t></a:t>
            </a:r>
            <a:r>
              <a:rPr lang="it-IT" sz="1500" kern="0" dirty="0">
                <a:solidFill>
                  <a:srgbClr val="000000"/>
                </a:solidFill>
                <a:latin typeface="Bookman Old Style" pitchFamily="18" charset="0"/>
              </a:rPr>
              <a:t> accelerazione delle procedure e riduzione del rischio di errori;</a:t>
            </a:r>
          </a:p>
          <a:p>
            <a:pPr marL="742950" lvl="1" indent="-285750" algn="just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Clr>
                <a:srgbClr val="4597A0"/>
              </a:buClr>
              <a:buFont typeface="Arial" panose="020B0604020202020204" pitchFamily="34" charset="0"/>
              <a:buChar char="•"/>
              <a:defRPr/>
            </a:pPr>
            <a:r>
              <a:rPr lang="it-IT" sz="1500" kern="0" dirty="0">
                <a:solidFill>
                  <a:srgbClr val="000000"/>
                </a:solidFill>
                <a:latin typeface="Bookman Old Style" pitchFamily="18" charset="0"/>
              </a:rPr>
              <a:t>una </a:t>
            </a:r>
            <a:r>
              <a:rPr lang="it-IT" sz="1500" b="1" kern="0" dirty="0">
                <a:solidFill>
                  <a:srgbClr val="000000"/>
                </a:solidFill>
                <a:latin typeface="Bookman Old Style" pitchFamily="18" charset="0"/>
              </a:rPr>
              <a:t>maggiore coerenza e qualità delle informazioni disponibili </a:t>
            </a:r>
            <a:r>
              <a:rPr lang="it-IT" sz="1500" kern="0" dirty="0">
                <a:solidFill>
                  <a:srgbClr val="000000"/>
                </a:solidFill>
                <a:latin typeface="Bookman Old Style" pitchFamily="18" charset="0"/>
                <a:sym typeface="Wingdings" panose="05000000000000000000" pitchFamily="2" charset="2"/>
              </a:rPr>
              <a:t></a:t>
            </a:r>
            <a:r>
              <a:rPr lang="it-IT" sz="1500" kern="0" dirty="0">
                <a:solidFill>
                  <a:srgbClr val="000000"/>
                </a:solidFill>
                <a:latin typeface="Bookman Old Style" pitchFamily="18" charset="0"/>
              </a:rPr>
              <a:t> effetti positivi sulla pianificazione finanziaria degli Enti;</a:t>
            </a:r>
          </a:p>
          <a:p>
            <a:pPr marL="742950" lvl="1" indent="-285750" algn="just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Clr>
                <a:srgbClr val="4597A0"/>
              </a:buClr>
              <a:buFont typeface="Arial" panose="020B0604020202020204" pitchFamily="34" charset="0"/>
              <a:buChar char="•"/>
              <a:defRPr/>
            </a:pPr>
            <a:r>
              <a:rPr lang="it-IT" sz="1500" kern="0" dirty="0">
                <a:solidFill>
                  <a:srgbClr val="000000"/>
                </a:solidFill>
                <a:latin typeface="Bookman Old Style" pitchFamily="18" charset="0"/>
              </a:rPr>
              <a:t>il </a:t>
            </a:r>
            <a:r>
              <a:rPr lang="it-IT" sz="1500" b="1" kern="0" dirty="0">
                <a:solidFill>
                  <a:srgbClr val="000000"/>
                </a:solidFill>
                <a:latin typeface="Bookman Old Style" pitchFamily="18" charset="0"/>
              </a:rPr>
              <a:t>potenziamento  delle competenze tecniche e organizzative </a:t>
            </a:r>
            <a:r>
              <a:rPr lang="it-IT" sz="1500" kern="0" dirty="0">
                <a:solidFill>
                  <a:srgbClr val="000000"/>
                </a:solidFill>
                <a:latin typeface="Bookman Old Style" pitchFamily="18" charset="0"/>
              </a:rPr>
              <a:t>degli Enti per affrontare le sfide legate alla trasformazione digitale, in ottica di </a:t>
            </a:r>
            <a:r>
              <a:rPr lang="it-IT" sz="1500" i="1" kern="0" dirty="0" err="1">
                <a:solidFill>
                  <a:srgbClr val="000000"/>
                </a:solidFill>
                <a:latin typeface="Bookman Old Style" pitchFamily="18" charset="0"/>
              </a:rPr>
              <a:t>capacity</a:t>
            </a:r>
            <a:r>
              <a:rPr lang="it-IT" sz="1500" i="1" kern="0" dirty="0">
                <a:solidFill>
                  <a:srgbClr val="000000"/>
                </a:solidFill>
                <a:latin typeface="Bookman Old Style" pitchFamily="18" charset="0"/>
              </a:rPr>
              <a:t> building;</a:t>
            </a:r>
            <a:endParaRPr lang="it-IT" sz="1500" kern="0" dirty="0">
              <a:solidFill>
                <a:srgbClr val="000000"/>
              </a:solidFill>
              <a:latin typeface="Bookman Old Style" pitchFamily="18" charset="0"/>
            </a:endParaRPr>
          </a:p>
          <a:p>
            <a:pPr marL="742950" lvl="1" indent="-285750" algn="just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Clr>
                <a:srgbClr val="4597A0"/>
              </a:buClr>
              <a:buFont typeface="Arial" panose="020B0604020202020204" pitchFamily="34" charset="0"/>
              <a:buChar char="•"/>
              <a:defRPr/>
            </a:pPr>
            <a:r>
              <a:rPr lang="it-IT" sz="1500" kern="0" dirty="0">
                <a:solidFill>
                  <a:srgbClr val="000000"/>
                </a:solidFill>
                <a:latin typeface="Bookman Old Style" pitchFamily="18" charset="0"/>
              </a:rPr>
              <a:t>un </a:t>
            </a:r>
            <a:r>
              <a:rPr lang="it-IT" sz="1500" b="1" kern="0" dirty="0">
                <a:solidFill>
                  <a:srgbClr val="000000"/>
                </a:solidFill>
                <a:latin typeface="Bookman Old Style" pitchFamily="18" charset="0"/>
              </a:rPr>
              <a:t>miglior monitoraggio della spesa pubblica </a:t>
            </a:r>
            <a:r>
              <a:rPr lang="it-IT" sz="1500" kern="0" dirty="0">
                <a:solidFill>
                  <a:srgbClr val="000000"/>
                </a:solidFill>
                <a:latin typeface="Bookman Old Style" pitchFamily="18" charset="0"/>
                <a:sym typeface="Wingdings" panose="05000000000000000000" pitchFamily="2" charset="2"/>
              </a:rPr>
              <a:t> </a:t>
            </a:r>
            <a:r>
              <a:rPr lang="it-IT" sz="1500" kern="0" dirty="0">
                <a:solidFill>
                  <a:srgbClr val="000000"/>
                </a:solidFill>
                <a:latin typeface="Bookman Old Style" pitchFamily="18" charset="0"/>
              </a:rPr>
              <a:t>automazione ed eliminazione di processi manuali.</a:t>
            </a: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7F5C861F-568E-4570-093D-FFEC077284A9}"/>
              </a:ext>
            </a:extLst>
          </p:cNvPr>
          <p:cNvSpPr>
            <a:spLocks noChangeAspect="1"/>
          </p:cNvSpPr>
          <p:nvPr/>
        </p:nvSpPr>
        <p:spPr bwMode="auto">
          <a:xfrm>
            <a:off x="1187182" y="2362393"/>
            <a:ext cx="959996" cy="959996"/>
          </a:xfrm>
          <a:prstGeom prst="ellipse">
            <a:avLst/>
          </a:prstGeom>
          <a:solidFill>
            <a:srgbClr val="4597A0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12" name="Elemento grafico 11" descr="Banca contorno">
            <a:extLst>
              <a:ext uri="{FF2B5EF4-FFF2-40B4-BE49-F238E27FC236}">
                <a16:creationId xmlns:a16="http://schemas.microsoft.com/office/drawing/2014/main" id="{1B63E282-655B-2DD5-44DA-7E533E7C76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31888" y="2443274"/>
            <a:ext cx="670583" cy="670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295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A23273-400E-89AB-F6CB-C5C253E5A5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6D171E0-8FA3-2AB3-FE26-CC24E8BFC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6123"/>
            <a:ext cx="8044434" cy="1081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361950" eaLnBrk="1" hangingPunct="1"/>
            <a:r>
              <a:rPr lang="it-IT" sz="2400" kern="0" noProof="0" dirty="0">
                <a:latin typeface="Bookman Old Style" panose="02050604050505020204" pitchFamily="18" charset="0"/>
              </a:rPr>
              <a:t>Prospettive future</a:t>
            </a:r>
            <a:endParaRPr lang="it-IT" sz="2000" kern="0" noProof="0" dirty="0">
              <a:latin typeface="Bookman Old Style" panose="020506040505050202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27D4FFEE-6A06-B7FE-B3CB-10FF74A1AAE2}"/>
              </a:ext>
            </a:extLst>
          </p:cNvPr>
          <p:cNvSpPr/>
          <p:nvPr/>
        </p:nvSpPr>
        <p:spPr bwMode="auto">
          <a:xfrm>
            <a:off x="1940560" y="3754358"/>
            <a:ext cx="9342702" cy="1799206"/>
          </a:xfrm>
          <a:prstGeom prst="rect">
            <a:avLst/>
          </a:prstGeom>
          <a:noFill/>
          <a:ln w="28575" cap="flat" cmpd="sng" algn="ctr">
            <a:solidFill>
              <a:srgbClr val="4597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396000" bIns="45720" numCol="1" rtlCol="0" anchor="ctr" anchorCtr="0" compatLnSpc="1">
            <a:prstTxWarp prst="textNoShape">
              <a:avLst/>
            </a:prstTxWarp>
          </a:bodyPr>
          <a:lstStyle/>
          <a:p>
            <a:pPr marL="630238" algn="just" eaLnBrk="1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Quando la pubblica amministrazione si attiva sinergicamente può raggiungere risultati significativi sul versante dell’innovazione e dell’efficienza.</a:t>
            </a: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1569B11F-A0F5-E6CF-F273-CEFAA7DDAE8D}"/>
              </a:ext>
            </a:extLst>
          </p:cNvPr>
          <p:cNvSpPr>
            <a:spLocks noChangeAspect="1"/>
          </p:cNvSpPr>
          <p:nvPr/>
        </p:nvSpPr>
        <p:spPr bwMode="auto">
          <a:xfrm>
            <a:off x="1434437" y="4160895"/>
            <a:ext cx="959996" cy="959996"/>
          </a:xfrm>
          <a:prstGeom prst="ellipse">
            <a:avLst/>
          </a:prstGeom>
          <a:solidFill>
            <a:srgbClr val="4597A0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85751D8F-4AC9-D5FE-B394-C7FA83F87F86}"/>
              </a:ext>
            </a:extLst>
          </p:cNvPr>
          <p:cNvSpPr/>
          <p:nvPr/>
        </p:nvSpPr>
        <p:spPr bwMode="auto">
          <a:xfrm>
            <a:off x="1940560" y="2044565"/>
            <a:ext cx="9342702" cy="1379602"/>
          </a:xfrm>
          <a:prstGeom prst="rect">
            <a:avLst/>
          </a:prstGeom>
          <a:noFill/>
          <a:ln w="28575" cap="flat" cmpd="sng" algn="ctr">
            <a:solidFill>
              <a:srgbClr val="005B8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396000" bIns="45720" numCol="1" rtlCol="0" anchor="ctr" anchorCtr="0" compatLnSpc="1">
            <a:prstTxWarp prst="textNoShape">
              <a:avLst/>
            </a:prstTxWarp>
          </a:bodyPr>
          <a:lstStyle/>
          <a:p>
            <a:pPr marL="630238" algn="just" eaLnBrk="1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L’impegno continuo e convinto di tutti i soggetti coinvolti è alla base del successo di questa sperimentazione e dà fiducia per il dispiegamento dei suoi risultati.</a:t>
            </a:r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224A64D0-BDCC-01CA-ED2F-C85889EEF74B}"/>
              </a:ext>
            </a:extLst>
          </p:cNvPr>
          <p:cNvSpPr>
            <a:spLocks noChangeAspect="1"/>
          </p:cNvSpPr>
          <p:nvPr/>
        </p:nvSpPr>
        <p:spPr bwMode="auto">
          <a:xfrm>
            <a:off x="1447499" y="2255163"/>
            <a:ext cx="959996" cy="959996"/>
          </a:xfrm>
          <a:prstGeom prst="ellipse">
            <a:avLst/>
          </a:prstGeom>
          <a:solidFill>
            <a:srgbClr val="005B82"/>
          </a:solidFill>
          <a:ln w="9525" cap="flat" cmpd="sng" algn="ctr">
            <a:solidFill>
              <a:srgbClr val="005B8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14" name="Elemento grafico 13" descr="Banca contorno">
            <a:extLst>
              <a:ext uri="{FF2B5EF4-FFF2-40B4-BE49-F238E27FC236}">
                <a16:creationId xmlns:a16="http://schemas.microsoft.com/office/drawing/2014/main" id="{023625A3-6374-1E12-AF84-40C3ED0792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05268" y="4283121"/>
            <a:ext cx="670583" cy="670583"/>
          </a:xfrm>
          <a:prstGeom prst="rect">
            <a:avLst/>
          </a:prstGeom>
        </p:spPr>
      </p:pic>
      <p:pic>
        <p:nvPicPr>
          <p:cNvPr id="16" name="Elemento grafico 15" descr="Cerchi con frecce contorno">
            <a:extLst>
              <a:ext uri="{FF2B5EF4-FFF2-40B4-BE49-F238E27FC236}">
                <a16:creationId xmlns:a16="http://schemas.microsoft.com/office/drawing/2014/main" id="{8FB90445-A67E-15A2-EF37-E1A59C61AA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32914" y="2314453"/>
            <a:ext cx="815289" cy="815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636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13B021-9F25-2D6A-2203-62A1FCAF0C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3">
            <a:extLst>
              <a:ext uri="{FF2B5EF4-FFF2-40B4-BE49-F238E27FC236}">
                <a16:creationId xmlns:a16="http://schemas.microsoft.com/office/drawing/2014/main" id="{CB6F123B-D83C-9FE2-E8B8-6F9ADC015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1567" y="6299200"/>
            <a:ext cx="973667" cy="457200"/>
          </a:xfrm>
        </p:spPr>
        <p:txBody>
          <a:bodyPr/>
          <a:lstStyle/>
          <a:p>
            <a:pPr>
              <a:defRPr/>
            </a:pPr>
            <a:fld id="{49D513DB-00E1-4ACA-BDB8-6533035B579C}" type="slidenum">
              <a:rPr lang="it-IT" altLang="it-IT" smtClean="0">
                <a:latin typeface="Bookman Old Style" panose="02050604050505020204" pitchFamily="18" charset="0"/>
              </a:rPr>
              <a:pPr>
                <a:defRPr/>
              </a:pPr>
              <a:t>2</a:t>
            </a:fld>
            <a:endParaRPr lang="it-IT" altLang="it-IT">
              <a:latin typeface="Bookman Old Style" panose="02050604050505020204" pitchFamily="18" charset="0"/>
            </a:endParaRPr>
          </a:p>
        </p:txBody>
      </p:sp>
      <p:sp>
        <p:nvSpPr>
          <p:cNvPr id="10" name="Segnaposto contenuto 1">
            <a:extLst>
              <a:ext uri="{FF2B5EF4-FFF2-40B4-BE49-F238E27FC236}">
                <a16:creationId xmlns:a16="http://schemas.microsoft.com/office/drawing/2014/main" id="{BB3FA788-98E0-A1C6-FF11-F1930103CE40}"/>
              </a:ext>
            </a:extLst>
          </p:cNvPr>
          <p:cNvSpPr txBox="1">
            <a:spLocks/>
          </p:cNvSpPr>
          <p:nvPr/>
        </p:nvSpPr>
        <p:spPr bwMode="auto">
          <a:xfrm>
            <a:off x="1056640" y="1493069"/>
            <a:ext cx="10758594" cy="417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597A0"/>
              </a:buClr>
              <a:defRPr/>
            </a:pPr>
            <a:r>
              <a:rPr lang="it-IT" sz="2000" kern="0" dirty="0">
                <a:solidFill>
                  <a:srgbClr val="000000"/>
                </a:solidFill>
                <a:latin typeface="Bookman Old Style" pitchFamily="18" charset="0"/>
              </a:rPr>
              <a:t>Premessa</a:t>
            </a:r>
          </a:p>
          <a:p>
            <a:pPr algn="just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597A0"/>
              </a:buClr>
              <a:defRPr/>
            </a:pPr>
            <a:r>
              <a:rPr lang="it-IT" sz="2000" kern="0" dirty="0">
                <a:solidFill>
                  <a:srgbClr val="000000"/>
                </a:solidFill>
                <a:latin typeface="Bookman Old Style" pitchFamily="18" charset="0"/>
              </a:rPr>
              <a:t>Stato dell’arte</a:t>
            </a:r>
          </a:p>
          <a:p>
            <a:pPr algn="just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597A0"/>
              </a:buClr>
              <a:defRPr/>
            </a:pPr>
            <a:r>
              <a:rPr lang="it-IT" sz="2000" kern="0" dirty="0">
                <a:solidFill>
                  <a:srgbClr val="000000"/>
                </a:solidFill>
                <a:latin typeface="Bookman Old Style" pitchFamily="18" charset="0"/>
              </a:rPr>
              <a:t>Ambiti di intervento</a:t>
            </a:r>
          </a:p>
          <a:p>
            <a:pPr algn="just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597A0"/>
              </a:buClr>
              <a:defRPr/>
            </a:pPr>
            <a:r>
              <a:rPr lang="it-IT" sz="2000" kern="0" dirty="0">
                <a:solidFill>
                  <a:srgbClr val="000000"/>
                </a:solidFill>
                <a:latin typeface="Bookman Old Style" pitchFamily="18" charset="0"/>
              </a:rPr>
              <a:t>Il progetto complesso</a:t>
            </a:r>
          </a:p>
          <a:p>
            <a:pPr algn="just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597A0"/>
              </a:buClr>
              <a:defRPr/>
            </a:pPr>
            <a:r>
              <a:rPr lang="it-IT" sz="2000" kern="0" dirty="0">
                <a:solidFill>
                  <a:srgbClr val="000000"/>
                </a:solidFill>
                <a:latin typeface="Bookman Old Style" pitchFamily="18" charset="0"/>
              </a:rPr>
              <a:t>Il percorso di Sperimentazione</a:t>
            </a:r>
          </a:p>
          <a:p>
            <a:pPr algn="just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597A0"/>
              </a:buClr>
              <a:defRPr/>
            </a:pPr>
            <a:r>
              <a:rPr lang="it-IT" sz="2000" kern="0" dirty="0">
                <a:solidFill>
                  <a:srgbClr val="000000"/>
                </a:solidFill>
                <a:latin typeface="Bookman Old Style" pitchFamily="18" charset="0"/>
              </a:rPr>
              <a:t>Vantaggi conseguiti e prospettive future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855F156-C86E-D61F-62A3-B9A34451D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640" y="6123"/>
            <a:ext cx="7730744" cy="1081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eaLnBrk="1" hangingPunct="1">
              <a:defRPr b="1" kern="0">
                <a:solidFill>
                  <a:srgbClr val="005E7D"/>
                </a:solidFill>
                <a:ea typeface="+mj-ea"/>
                <a:cs typeface="+mj-cs"/>
              </a:defRPr>
            </a:lvl1pPr>
            <a:lvl2pPr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it-IT">
                <a:latin typeface="Bookman Old Style" panose="02050604050505020204" pitchFamily="18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7489009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4B396F-1737-FFB5-EE3B-67BE4DA0EC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3">
            <a:extLst>
              <a:ext uri="{FF2B5EF4-FFF2-40B4-BE49-F238E27FC236}">
                <a16:creationId xmlns:a16="http://schemas.microsoft.com/office/drawing/2014/main" id="{4C2F7B9E-77C8-CB4E-352E-863CC29C2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1567" y="6299200"/>
            <a:ext cx="973667" cy="457200"/>
          </a:xfrm>
        </p:spPr>
        <p:txBody>
          <a:bodyPr/>
          <a:lstStyle/>
          <a:p>
            <a:pPr>
              <a:defRPr/>
            </a:pPr>
            <a:fld id="{49D513DB-00E1-4ACA-BDB8-6533035B579C}" type="slidenum">
              <a:rPr lang="it-IT" altLang="it-IT" smtClean="0">
                <a:latin typeface="Bookman Old Style" panose="02050604050505020204" pitchFamily="18" charset="0"/>
              </a:rPr>
              <a:pPr>
                <a:defRPr/>
              </a:pPr>
              <a:t>20</a:t>
            </a:fld>
            <a:endParaRPr lang="it-IT" altLang="it-IT">
              <a:latin typeface="Bookman Old Style" panose="02050604050505020204" pitchFamily="18" charset="0"/>
            </a:endParaRPr>
          </a:p>
        </p:txBody>
      </p:sp>
      <p:sp>
        <p:nvSpPr>
          <p:cNvPr id="10" name="Segnaposto contenuto 1">
            <a:extLst>
              <a:ext uri="{FF2B5EF4-FFF2-40B4-BE49-F238E27FC236}">
                <a16:creationId xmlns:a16="http://schemas.microsoft.com/office/drawing/2014/main" id="{8C586201-9E89-B53B-D17A-7029CA3F0113}"/>
              </a:ext>
            </a:extLst>
          </p:cNvPr>
          <p:cNvSpPr txBox="1">
            <a:spLocks/>
          </p:cNvSpPr>
          <p:nvPr/>
        </p:nvSpPr>
        <p:spPr bwMode="auto">
          <a:xfrm>
            <a:off x="1330963" y="2681789"/>
            <a:ext cx="8662125" cy="1563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597A0"/>
              </a:buClr>
              <a:buNone/>
              <a:defRPr/>
            </a:pPr>
            <a:r>
              <a:rPr lang="it-IT" sz="3000" kern="0" dirty="0">
                <a:solidFill>
                  <a:srgbClr val="000000"/>
                </a:solidFill>
                <a:latin typeface="Bookman Old Style" pitchFamily="18" charset="0"/>
              </a:rPr>
              <a:t>Grazie per l’attenzione!</a:t>
            </a:r>
          </a:p>
          <a:p>
            <a:pPr marL="0" indent="0" algn="just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597A0"/>
              </a:buClr>
              <a:buNone/>
              <a:defRPr/>
            </a:pPr>
            <a:r>
              <a:rPr lang="it-IT" sz="2000" kern="0" dirty="0">
                <a:solidFill>
                  <a:srgbClr val="000000"/>
                </a:solidFill>
                <a:latin typeface="Bookman Old Style" pitchFamily="18" charset="0"/>
              </a:rPr>
              <a:t>gianpiero.zaffiborgetti@fondazioneifel.it</a:t>
            </a:r>
          </a:p>
        </p:txBody>
      </p:sp>
    </p:spTree>
    <p:extLst>
      <p:ext uri="{BB962C8B-B14F-4D97-AF65-F5344CB8AC3E}">
        <p14:creationId xmlns:p14="http://schemas.microsoft.com/office/powerpoint/2010/main" val="1368225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967DB1-D780-CE58-0633-AF6FFC59AA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id="{FAC7A5B5-C052-3449-791C-AFBEF18121A3}"/>
              </a:ext>
            </a:extLst>
          </p:cNvPr>
          <p:cNvSpPr/>
          <p:nvPr/>
        </p:nvSpPr>
        <p:spPr bwMode="auto">
          <a:xfrm>
            <a:off x="1049925" y="1674245"/>
            <a:ext cx="10758594" cy="842009"/>
          </a:xfrm>
          <a:prstGeom prst="roundRect">
            <a:avLst/>
          </a:prstGeom>
          <a:solidFill>
            <a:srgbClr val="FFE79B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9" name="Segnaposto numero diapositiva 3">
            <a:extLst>
              <a:ext uri="{FF2B5EF4-FFF2-40B4-BE49-F238E27FC236}">
                <a16:creationId xmlns:a16="http://schemas.microsoft.com/office/drawing/2014/main" id="{246FB7CF-0333-92A4-73E8-2D5A91F8A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1567" y="6299200"/>
            <a:ext cx="973667" cy="457200"/>
          </a:xfrm>
        </p:spPr>
        <p:txBody>
          <a:bodyPr/>
          <a:lstStyle/>
          <a:p>
            <a:pPr>
              <a:defRPr/>
            </a:pPr>
            <a:fld id="{49D513DB-00E1-4ACA-BDB8-6533035B579C}" type="slidenum">
              <a:rPr lang="it-IT" altLang="it-IT" smtClean="0">
                <a:latin typeface="Bookman Old Style" panose="02050604050505020204" pitchFamily="18" charset="0"/>
              </a:rPr>
              <a:pPr>
                <a:defRPr/>
              </a:pPr>
              <a:t>3</a:t>
            </a:fld>
            <a:endParaRPr lang="it-IT" altLang="it-IT">
              <a:latin typeface="Bookman Old Style" panose="02050604050505020204" pitchFamily="18" charset="0"/>
            </a:endParaRPr>
          </a:p>
        </p:txBody>
      </p:sp>
      <p:sp>
        <p:nvSpPr>
          <p:cNvPr id="10" name="Segnaposto contenuto 1">
            <a:extLst>
              <a:ext uri="{FF2B5EF4-FFF2-40B4-BE49-F238E27FC236}">
                <a16:creationId xmlns:a16="http://schemas.microsoft.com/office/drawing/2014/main" id="{20125CE2-A2FE-2BA7-2433-567A60B59D34}"/>
              </a:ext>
            </a:extLst>
          </p:cNvPr>
          <p:cNvSpPr txBox="1">
            <a:spLocks/>
          </p:cNvSpPr>
          <p:nvPr/>
        </p:nvSpPr>
        <p:spPr bwMode="auto">
          <a:xfrm>
            <a:off x="1049925" y="1764436"/>
            <a:ext cx="10758594" cy="68534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  <a:defRPr/>
            </a:pP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I </a:t>
            </a:r>
            <a:r>
              <a:rPr lang="it-IT" sz="1800" b="1" kern="0" dirty="0">
                <a:solidFill>
                  <a:srgbClr val="000000"/>
                </a:solidFill>
                <a:latin typeface="Bookman Old Style" pitchFamily="18" charset="0"/>
              </a:rPr>
              <a:t>tempi di pagamento</a:t>
            </a: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 della PA italiana, seppure migliorati, </a:t>
            </a:r>
            <a:r>
              <a:rPr lang="it-IT" sz="1800" b="1" kern="0" dirty="0">
                <a:solidFill>
                  <a:srgbClr val="000000"/>
                </a:solidFill>
                <a:latin typeface="Bookman Old Style" pitchFamily="18" charset="0"/>
              </a:rPr>
              <a:t>non rispettano ancora i limiti stabiliti dalla Direttiva 2011/7/UE</a:t>
            </a: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.</a:t>
            </a: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965FF657-A444-73AF-54D2-66B4D1851CF5}"/>
              </a:ext>
            </a:extLst>
          </p:cNvPr>
          <p:cNvSpPr/>
          <p:nvPr/>
        </p:nvSpPr>
        <p:spPr bwMode="auto">
          <a:xfrm>
            <a:off x="1509138" y="3693783"/>
            <a:ext cx="9972146" cy="716764"/>
          </a:xfrm>
          <a:prstGeom prst="roundRect">
            <a:avLst/>
          </a:prstGeom>
          <a:solidFill>
            <a:srgbClr val="BBE0E3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800" kern="0" dirty="0">
                <a:latin typeface="Bookman Old Style" pitchFamily="18" charset="0"/>
              </a:rPr>
              <a:t>Il mancato rispetto delle scadenze previste ha portato la Commissione Europea ad avviare la </a:t>
            </a:r>
            <a:r>
              <a:rPr lang="it-IT" sz="1800" b="1" kern="0" dirty="0">
                <a:latin typeface="Bookman Old Style" pitchFamily="18" charset="0"/>
              </a:rPr>
              <a:t>procedura di infrazione 2014/2143</a:t>
            </a:r>
            <a:r>
              <a:rPr lang="it-IT" sz="1800" kern="0" dirty="0">
                <a:latin typeface="Bookman Old Style" pitchFamily="18" charset="0"/>
              </a:rPr>
              <a:t> contro l’Italia</a:t>
            </a:r>
            <a:r>
              <a:rPr lang="it-IT" sz="1800" b="1" kern="0" dirty="0">
                <a:latin typeface="Bookman Old Style" pitchFamily="18" charset="0"/>
              </a:rPr>
              <a:t>, tuttora aperta</a:t>
            </a:r>
            <a:r>
              <a:rPr lang="it-IT" sz="1800" kern="0" dirty="0">
                <a:latin typeface="Bookman Old Style" pitchFamily="18" charset="0"/>
              </a:rPr>
              <a:t>.</a:t>
            </a:r>
            <a:endParaRPr kumimoji="0" lang="it-IT" sz="1800" i="0" u="none" strike="noStrike" cap="none" normalizeH="0" baseline="0" dirty="0">
              <a:ln>
                <a:noFill/>
              </a:ln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D7824D-54EE-A576-4E3A-1AF2BB719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-122527"/>
            <a:ext cx="8044434" cy="1081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361950" eaLnBrk="1" hangingPunct="1"/>
            <a:r>
              <a:rPr lang="it-IT" sz="2400" kern="0" noProof="0" dirty="0">
                <a:latin typeface="Bookman Old Style" panose="02050604050505020204" pitchFamily="18" charset="0"/>
              </a:rPr>
              <a:t>Premessa</a:t>
            </a:r>
            <a:endParaRPr lang="it-IT" sz="2000" kern="0" noProof="0" dirty="0">
              <a:latin typeface="Bookman Old Style" panose="02050604050505020204" pitchFamily="18" charset="0"/>
            </a:endParaRP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479C5CD3-4443-C9AB-C805-12D36D616110}"/>
              </a:ext>
            </a:extLst>
          </p:cNvPr>
          <p:cNvSpPr/>
          <p:nvPr/>
        </p:nvSpPr>
        <p:spPr bwMode="auto">
          <a:xfrm>
            <a:off x="1544577" y="4558567"/>
            <a:ext cx="9972146" cy="842009"/>
          </a:xfrm>
          <a:prstGeom prst="roundRect">
            <a:avLst/>
          </a:prstGeom>
          <a:solidFill>
            <a:srgbClr val="BBE0E3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800" kern="0" dirty="0">
                <a:latin typeface="Bookman Old Style" pitchFamily="18" charset="0"/>
              </a:rPr>
              <a:t>Tra le </a:t>
            </a:r>
            <a:r>
              <a:rPr lang="it-IT" sz="1800" b="1" kern="0" dirty="0">
                <a:latin typeface="Bookman Old Style" pitchFamily="18" charset="0"/>
              </a:rPr>
              <a:t>riforme abilitanti del PNRR</a:t>
            </a:r>
            <a:r>
              <a:rPr lang="it-IT" sz="1800" kern="0" dirty="0">
                <a:latin typeface="Bookman Old Style" pitchFamily="18" charset="0"/>
              </a:rPr>
              <a:t> che l’Italia si è impegnata a realizzare c’è la</a:t>
            </a:r>
            <a:br>
              <a:rPr lang="it-IT" sz="1800" kern="0" dirty="0">
                <a:latin typeface="Bookman Old Style" pitchFamily="18" charset="0"/>
              </a:rPr>
            </a:br>
            <a:r>
              <a:rPr lang="it-IT" sz="1800" kern="0" dirty="0">
                <a:latin typeface="Bookman Old Style" pitchFamily="18" charset="0"/>
              </a:rPr>
              <a:t>Riforma 1.11 "</a:t>
            </a:r>
            <a:r>
              <a:rPr lang="it-IT" sz="1800" b="1" kern="0" dirty="0">
                <a:latin typeface="Bookman Old Style" pitchFamily="18" charset="0"/>
              </a:rPr>
              <a:t>Riduzione dei tempi di pagamento</a:t>
            </a:r>
            <a:r>
              <a:rPr lang="it-IT" sz="1800" kern="0" dirty="0">
                <a:latin typeface="Bookman Old Style" pitchFamily="18" charset="0"/>
              </a:rPr>
              <a:t> delle pubbliche amministrazioni e delle autorità sanitarie»</a:t>
            </a:r>
            <a:endParaRPr kumimoji="0" lang="it-IT" sz="1800" i="0" u="none" strike="noStrike" cap="none" normalizeH="0" baseline="0" dirty="0">
              <a:ln>
                <a:noFill/>
              </a:ln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5" name="Freccia in giù 14">
            <a:extLst>
              <a:ext uri="{FF2B5EF4-FFF2-40B4-BE49-F238E27FC236}">
                <a16:creationId xmlns:a16="http://schemas.microsoft.com/office/drawing/2014/main" id="{2859A274-4C93-52A8-30B9-B8505281D35A}"/>
              </a:ext>
            </a:extLst>
          </p:cNvPr>
          <p:cNvSpPr/>
          <p:nvPr/>
        </p:nvSpPr>
        <p:spPr bwMode="auto">
          <a:xfrm>
            <a:off x="6023731" y="2752631"/>
            <a:ext cx="527901" cy="749761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575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15B793-DC7C-CFDB-A920-EFE86C1CB3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3">
            <a:extLst>
              <a:ext uri="{FF2B5EF4-FFF2-40B4-BE49-F238E27FC236}">
                <a16:creationId xmlns:a16="http://schemas.microsoft.com/office/drawing/2014/main" id="{52386435-56B0-BDD4-2882-42D2E657B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1567" y="6299200"/>
            <a:ext cx="973667" cy="457200"/>
          </a:xfrm>
        </p:spPr>
        <p:txBody>
          <a:bodyPr/>
          <a:lstStyle/>
          <a:p>
            <a:pPr>
              <a:defRPr/>
            </a:pPr>
            <a:fld id="{49D513DB-00E1-4ACA-BDB8-6533035B579C}" type="slidenum">
              <a:rPr lang="it-IT" altLang="it-IT" smtClean="0">
                <a:latin typeface="Bookman Old Style" panose="02050604050505020204" pitchFamily="18" charset="0"/>
              </a:rPr>
              <a:pPr>
                <a:defRPr/>
              </a:pPr>
              <a:t>4</a:t>
            </a:fld>
            <a:endParaRPr lang="it-IT" altLang="it-IT">
              <a:latin typeface="Bookman Old Style" panose="020506040505050202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4A7BE1F-E4D5-CD04-3DA4-8334C2B1F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16283"/>
            <a:ext cx="8044434" cy="1081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361950" eaLnBrk="1" hangingPunct="1"/>
            <a:r>
              <a:rPr lang="it-IT" sz="2400" kern="0" noProof="0" dirty="0">
                <a:latin typeface="Bookman Old Style" panose="02050604050505020204" pitchFamily="18" charset="0"/>
              </a:rPr>
              <a:t>Premessa</a:t>
            </a:r>
            <a:endParaRPr lang="it-IT" sz="2000" kern="0" noProof="0" dirty="0">
              <a:latin typeface="Bookman Old Style" panose="02050604050505020204" pitchFamily="18" charset="0"/>
            </a:endParaRPr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1234482B-197D-76DB-93BB-F6331AFD4D2A}"/>
              </a:ext>
            </a:extLst>
          </p:cNvPr>
          <p:cNvSpPr/>
          <p:nvPr/>
        </p:nvSpPr>
        <p:spPr bwMode="auto">
          <a:xfrm>
            <a:off x="1006883" y="2636121"/>
            <a:ext cx="2321719" cy="73580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272CBC4-2AEB-C50E-4279-E5CB77E698EE}"/>
              </a:ext>
            </a:extLst>
          </p:cNvPr>
          <p:cNvSpPr txBox="1"/>
          <p:nvPr/>
        </p:nvSpPr>
        <p:spPr>
          <a:xfrm>
            <a:off x="1096739" y="2691316"/>
            <a:ext cx="2142006" cy="61555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it-IT" sz="17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Obiettivi quantitativi</a:t>
            </a:r>
            <a:br>
              <a:rPr lang="it-IT" sz="17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</a:br>
            <a:r>
              <a:rPr lang="it-IT" sz="17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(indicatori)</a:t>
            </a:r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73FE08D7-E917-D15A-CC21-87C67E1E3420}"/>
              </a:ext>
            </a:extLst>
          </p:cNvPr>
          <p:cNvSpPr/>
          <p:nvPr/>
        </p:nvSpPr>
        <p:spPr bwMode="auto">
          <a:xfrm>
            <a:off x="3988217" y="2617068"/>
            <a:ext cx="4858364" cy="735806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3BEFE7C5-CA60-53A6-AA7C-F3ED4CFB1941}"/>
              </a:ext>
            </a:extLst>
          </p:cNvPr>
          <p:cNvSpPr txBox="1"/>
          <p:nvPr/>
        </p:nvSpPr>
        <p:spPr>
          <a:xfrm>
            <a:off x="3988217" y="2679408"/>
            <a:ext cx="4458313" cy="61555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700" dirty="0">
                <a:solidFill>
                  <a:schemeClr val="bg1"/>
                </a:solidFill>
                <a:latin typeface="Arial"/>
                <a:cs typeface="Hadassah Friedlaender"/>
              </a:rPr>
              <a:t>t</a:t>
            </a:r>
            <a:r>
              <a:rPr lang="it-IT" sz="1700" dirty="0">
                <a:solidFill>
                  <a:schemeClr val="bg1"/>
                </a:solidFill>
                <a:latin typeface="Arial"/>
                <a:ea typeface="ヒラギノ角ゴ Pro W3"/>
                <a:cs typeface="Hadassah Friedlaender"/>
              </a:rPr>
              <a:t>empo medio di pagamento ≤ 30 giorni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700" dirty="0">
                <a:solidFill>
                  <a:schemeClr val="bg1"/>
                </a:solidFill>
                <a:latin typeface="Arial"/>
                <a:cs typeface="Hadassah Friedlaender"/>
              </a:rPr>
              <a:t>t</a:t>
            </a:r>
            <a:r>
              <a:rPr lang="it-IT" sz="1700" dirty="0">
                <a:solidFill>
                  <a:schemeClr val="bg1"/>
                </a:solidFill>
                <a:latin typeface="Arial"/>
                <a:ea typeface="ヒラギノ角ゴ Pro W3"/>
                <a:cs typeface="Hadassah Friedlaender"/>
              </a:rPr>
              <a:t>empo medio di ritardo ≤ 0 giorni</a:t>
            </a:r>
          </a:p>
        </p:txBody>
      </p:sp>
      <p:sp>
        <p:nvSpPr>
          <p:cNvPr id="17" name="Freccia a destra 16">
            <a:extLst>
              <a:ext uri="{FF2B5EF4-FFF2-40B4-BE49-F238E27FC236}">
                <a16:creationId xmlns:a16="http://schemas.microsoft.com/office/drawing/2014/main" id="{30FF5792-BA84-E265-DAEC-86D985049565}"/>
              </a:ext>
            </a:extLst>
          </p:cNvPr>
          <p:cNvSpPr/>
          <p:nvPr/>
        </p:nvSpPr>
        <p:spPr bwMode="auto">
          <a:xfrm>
            <a:off x="3438762" y="2827052"/>
            <a:ext cx="459598" cy="353943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8" name="Rettangolo con angoli arrotondati 17">
            <a:extLst>
              <a:ext uri="{FF2B5EF4-FFF2-40B4-BE49-F238E27FC236}">
                <a16:creationId xmlns:a16="http://schemas.microsoft.com/office/drawing/2014/main" id="{5CD4312E-4916-DDBB-F78E-E00DAABA7289}"/>
              </a:ext>
            </a:extLst>
          </p:cNvPr>
          <p:cNvSpPr/>
          <p:nvPr/>
        </p:nvSpPr>
        <p:spPr bwMode="auto">
          <a:xfrm>
            <a:off x="1030691" y="3556221"/>
            <a:ext cx="2321719" cy="73580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1A22F0ED-D8A0-EEC9-5885-2AEEA70BB494}"/>
              </a:ext>
            </a:extLst>
          </p:cNvPr>
          <p:cNvSpPr txBox="1"/>
          <p:nvPr/>
        </p:nvSpPr>
        <p:spPr>
          <a:xfrm>
            <a:off x="1577753" y="3747152"/>
            <a:ext cx="1103777" cy="35394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it-IT" sz="17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Quando?</a:t>
            </a:r>
          </a:p>
        </p:txBody>
      </p:sp>
      <p:sp>
        <p:nvSpPr>
          <p:cNvPr id="20" name="Rettangolo con angoli arrotondati 19">
            <a:extLst>
              <a:ext uri="{FF2B5EF4-FFF2-40B4-BE49-F238E27FC236}">
                <a16:creationId xmlns:a16="http://schemas.microsoft.com/office/drawing/2014/main" id="{4A8A39A5-69CE-8C82-3B3F-5E0912DE0E27}"/>
              </a:ext>
            </a:extLst>
          </p:cNvPr>
          <p:cNvSpPr/>
          <p:nvPr/>
        </p:nvSpPr>
        <p:spPr bwMode="auto">
          <a:xfrm>
            <a:off x="4012025" y="3537168"/>
            <a:ext cx="4834556" cy="735806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92FACE8C-785D-505D-FD92-095CC1744FDB}"/>
              </a:ext>
            </a:extLst>
          </p:cNvPr>
          <p:cNvSpPr txBox="1"/>
          <p:nvPr/>
        </p:nvSpPr>
        <p:spPr>
          <a:xfrm>
            <a:off x="4012025" y="3599508"/>
            <a:ext cx="4458313" cy="61555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700" dirty="0">
                <a:solidFill>
                  <a:schemeClr val="bg1"/>
                </a:solidFill>
                <a:latin typeface="Arial"/>
                <a:ea typeface="ヒラギノ角ゴ Pro W3"/>
                <a:cs typeface="Hadassah Friedlaender"/>
              </a:rPr>
              <a:t>entro 1°trimestre 2025 (Q1 2025)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700" dirty="0">
                <a:solidFill>
                  <a:schemeClr val="bg1"/>
                </a:solidFill>
                <a:latin typeface="Arial"/>
                <a:ea typeface="ヒラギノ角ゴ Pro W3"/>
                <a:cs typeface="Hadassah Friedlaender"/>
              </a:rPr>
              <a:t>entro 1°trimestre 2026 (Q1 2026)</a:t>
            </a:r>
          </a:p>
        </p:txBody>
      </p:sp>
      <p:sp>
        <p:nvSpPr>
          <p:cNvPr id="22" name="Freccia a destra 21">
            <a:extLst>
              <a:ext uri="{FF2B5EF4-FFF2-40B4-BE49-F238E27FC236}">
                <a16:creationId xmlns:a16="http://schemas.microsoft.com/office/drawing/2014/main" id="{7DC0812E-0604-D070-1459-38896A1B6E52}"/>
              </a:ext>
            </a:extLst>
          </p:cNvPr>
          <p:cNvSpPr/>
          <p:nvPr/>
        </p:nvSpPr>
        <p:spPr bwMode="auto">
          <a:xfrm>
            <a:off x="3462570" y="3747152"/>
            <a:ext cx="459598" cy="353943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3" name="Rettangolo con angoli arrotondati 22">
            <a:extLst>
              <a:ext uri="{FF2B5EF4-FFF2-40B4-BE49-F238E27FC236}">
                <a16:creationId xmlns:a16="http://schemas.microsoft.com/office/drawing/2014/main" id="{6D63D1DC-7CE2-0568-24B6-D1EEABFCECED}"/>
              </a:ext>
            </a:extLst>
          </p:cNvPr>
          <p:cNvSpPr/>
          <p:nvPr/>
        </p:nvSpPr>
        <p:spPr bwMode="auto">
          <a:xfrm>
            <a:off x="1047357" y="4576838"/>
            <a:ext cx="2321719" cy="735806"/>
          </a:xfrm>
          <a:prstGeom prst="roundRect">
            <a:avLst/>
          </a:prstGeom>
          <a:solidFill>
            <a:srgbClr val="FFE79B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87DAA0AD-5E4B-814D-B908-5B41BB9C03A0}"/>
              </a:ext>
            </a:extLst>
          </p:cNvPr>
          <p:cNvSpPr txBox="1"/>
          <p:nvPr/>
        </p:nvSpPr>
        <p:spPr>
          <a:xfrm>
            <a:off x="1078323" y="4746337"/>
            <a:ext cx="2231862" cy="35394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it-IT" sz="17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Indicatori calcolati su</a:t>
            </a:r>
          </a:p>
        </p:txBody>
      </p:sp>
      <p:sp>
        <p:nvSpPr>
          <p:cNvPr id="25" name="Rettangolo con angoli arrotondati 24">
            <a:extLst>
              <a:ext uri="{FF2B5EF4-FFF2-40B4-BE49-F238E27FC236}">
                <a16:creationId xmlns:a16="http://schemas.microsoft.com/office/drawing/2014/main" id="{683D80C4-1879-0B16-63F7-49E0A7A161D4}"/>
              </a:ext>
            </a:extLst>
          </p:cNvPr>
          <p:cNvSpPr/>
          <p:nvPr/>
        </p:nvSpPr>
        <p:spPr bwMode="auto">
          <a:xfrm>
            <a:off x="4028691" y="4443481"/>
            <a:ext cx="4817890" cy="975128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B11525D9-1038-FB1B-AA79-FFFC74C2D88F}"/>
              </a:ext>
            </a:extLst>
          </p:cNvPr>
          <p:cNvSpPr txBox="1"/>
          <p:nvPr/>
        </p:nvSpPr>
        <p:spPr>
          <a:xfrm>
            <a:off x="4021547" y="4477245"/>
            <a:ext cx="4817890" cy="9541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bg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volume dei pagamenti</a:t>
            </a:r>
            <a:r>
              <a:rPr lang="it-IT" sz="14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≥ 80% dell’importo dovuto delle fatture ricevute nel 2024 (Q1 2025)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bg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volume dei pagamenti</a:t>
            </a:r>
            <a:r>
              <a:rPr lang="it-IT" sz="14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≥ 95% dell’importo dovuto delle fatture ricevute nel 2025 (Q1 2026)</a:t>
            </a:r>
          </a:p>
        </p:txBody>
      </p:sp>
      <p:sp>
        <p:nvSpPr>
          <p:cNvPr id="27" name="Freccia a destra 26">
            <a:extLst>
              <a:ext uri="{FF2B5EF4-FFF2-40B4-BE49-F238E27FC236}">
                <a16:creationId xmlns:a16="http://schemas.microsoft.com/office/drawing/2014/main" id="{7A5CDBAB-5E16-C675-AE7C-EFFB83FC6994}"/>
              </a:ext>
            </a:extLst>
          </p:cNvPr>
          <p:cNvSpPr/>
          <p:nvPr/>
        </p:nvSpPr>
        <p:spPr bwMode="auto">
          <a:xfrm>
            <a:off x="3479236" y="4746337"/>
            <a:ext cx="459598" cy="353943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85558FB4-3933-078E-E74E-4419590C82C0}"/>
              </a:ext>
            </a:extLst>
          </p:cNvPr>
          <p:cNvSpPr txBox="1"/>
          <p:nvPr/>
        </p:nvSpPr>
        <p:spPr>
          <a:xfrm>
            <a:off x="925654" y="1716343"/>
            <a:ext cx="79209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kern="0" dirty="0">
                <a:solidFill>
                  <a:srgbClr val="005E7D"/>
                </a:solidFill>
                <a:latin typeface="Bookman Old Style" panose="02050604050505020204" pitchFamily="18" charset="0"/>
                <a:ea typeface="+mj-ea"/>
                <a:cs typeface="+mj-cs"/>
              </a:rPr>
              <a:t>Riforma 1.11 del PNRR - Milestone M1C1-72bis)</a:t>
            </a:r>
          </a:p>
        </p:txBody>
      </p:sp>
      <p:sp>
        <p:nvSpPr>
          <p:cNvPr id="3" name="Fumetto: rettangolo con angoli arrotondati 2">
            <a:extLst>
              <a:ext uri="{FF2B5EF4-FFF2-40B4-BE49-F238E27FC236}">
                <a16:creationId xmlns:a16="http://schemas.microsoft.com/office/drawing/2014/main" id="{2E156E81-BF73-28CC-FFA6-4A7FE723470E}"/>
              </a:ext>
            </a:extLst>
          </p:cNvPr>
          <p:cNvSpPr/>
          <p:nvPr/>
        </p:nvSpPr>
        <p:spPr bwMode="auto">
          <a:xfrm>
            <a:off x="9888713" y="2403835"/>
            <a:ext cx="2149316" cy="659876"/>
          </a:xfrm>
          <a:prstGeom prst="wedgeRoundRectCallout">
            <a:avLst>
              <a:gd name="adj1" fmla="val -96581"/>
              <a:gd name="adj2" fmla="val 39952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22F923E-086F-4924-86D2-515FCD3BA4A7}"/>
              </a:ext>
            </a:extLst>
          </p:cNvPr>
          <p:cNvSpPr txBox="1"/>
          <p:nvPr/>
        </p:nvSpPr>
        <p:spPr>
          <a:xfrm>
            <a:off x="9865235" y="2438363"/>
            <a:ext cx="2163365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it-IT" sz="12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Per comparto: Amministrazioni </a:t>
            </a:r>
            <a:r>
              <a:rPr lang="it-IT" sz="1200" dirty="0">
                <a:solidFill>
                  <a:srgbClr val="0069A1"/>
                </a:solidFill>
                <a:latin typeface="Arial"/>
                <a:cs typeface="Hadassah Friedlaender"/>
              </a:rPr>
              <a:t>c</a:t>
            </a:r>
            <a:r>
              <a:rPr lang="it-IT" sz="12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entrali, Regioni, EELL, Sanità </a:t>
            </a:r>
          </a:p>
        </p:txBody>
      </p:sp>
      <p:sp>
        <p:nvSpPr>
          <p:cNvPr id="6" name="Fumetto: rettangolo con angoli arrotondati 5">
            <a:extLst>
              <a:ext uri="{FF2B5EF4-FFF2-40B4-BE49-F238E27FC236}">
                <a16:creationId xmlns:a16="http://schemas.microsoft.com/office/drawing/2014/main" id="{1A1CCB59-B52E-225A-9D4D-C2BB35DA8E53}"/>
              </a:ext>
            </a:extLst>
          </p:cNvPr>
          <p:cNvSpPr/>
          <p:nvPr/>
        </p:nvSpPr>
        <p:spPr bwMode="auto">
          <a:xfrm>
            <a:off x="9927990" y="4394467"/>
            <a:ext cx="2018138" cy="659876"/>
          </a:xfrm>
          <a:prstGeom prst="wedgeRoundRectCallout">
            <a:avLst>
              <a:gd name="adj1" fmla="val -102283"/>
              <a:gd name="adj2" fmla="val 41381"/>
              <a:gd name="adj3" fmla="val 16667"/>
            </a:avLst>
          </a:prstGeom>
          <a:solidFill>
            <a:srgbClr val="FFE79B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4A41B0A-4D73-3C90-718A-3835FD3157CB}"/>
              </a:ext>
            </a:extLst>
          </p:cNvPr>
          <p:cNvSpPr txBox="1"/>
          <p:nvPr/>
        </p:nvSpPr>
        <p:spPr>
          <a:xfrm>
            <a:off x="9904512" y="4476124"/>
            <a:ext cx="2095808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it-IT" sz="1200" dirty="0">
                <a:solidFill>
                  <a:srgbClr val="0069A1"/>
                </a:solidFill>
                <a:latin typeface="Arial"/>
                <a:cs typeface="Hadassah Friedlaender"/>
              </a:rPr>
              <a:t>Il pagato sul dovuto</a:t>
            </a:r>
            <a:r>
              <a:rPr lang="it-IT" sz="12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 è riferito alla PA nel suo complesso</a:t>
            </a:r>
          </a:p>
        </p:txBody>
      </p:sp>
      <p:sp>
        <p:nvSpPr>
          <p:cNvPr id="8" name="Fumetto: rettangolo con angoli arrotondati 7">
            <a:extLst>
              <a:ext uri="{FF2B5EF4-FFF2-40B4-BE49-F238E27FC236}">
                <a16:creationId xmlns:a16="http://schemas.microsoft.com/office/drawing/2014/main" id="{D18095A7-CE43-04FF-58E3-7BC4E3707671}"/>
              </a:ext>
            </a:extLst>
          </p:cNvPr>
          <p:cNvSpPr/>
          <p:nvPr/>
        </p:nvSpPr>
        <p:spPr bwMode="auto">
          <a:xfrm>
            <a:off x="9891851" y="3340236"/>
            <a:ext cx="2146177" cy="777490"/>
          </a:xfrm>
          <a:prstGeom prst="wedgeRoundRectCallout">
            <a:avLst>
              <a:gd name="adj1" fmla="val -97012"/>
              <a:gd name="adj2" fmla="val 37095"/>
              <a:gd name="adj3" fmla="val 16667"/>
            </a:avLst>
          </a:prstGeom>
          <a:solidFill>
            <a:srgbClr val="EBE5E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216F055-2A49-5964-F2BA-3CD55EED8081}"/>
              </a:ext>
            </a:extLst>
          </p:cNvPr>
          <p:cNvSpPr txBox="1"/>
          <p:nvPr/>
        </p:nvSpPr>
        <p:spPr>
          <a:xfrm>
            <a:off x="9896655" y="3308769"/>
            <a:ext cx="2131946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it-IT" sz="1200" dirty="0">
                <a:solidFill>
                  <a:srgbClr val="0069A1"/>
                </a:solidFill>
                <a:latin typeface="Arial"/>
                <a:cs typeface="Hadassah Friedlaender"/>
              </a:rPr>
              <a:t>Gli indicatori sono calcolati osservando i pagamenti effettuati entro il 31 marzo dell’anno successivo</a:t>
            </a:r>
            <a:endParaRPr lang="it-IT" sz="1200" dirty="0">
              <a:solidFill>
                <a:srgbClr val="0069A1"/>
              </a:solidFill>
              <a:latin typeface="Arial"/>
              <a:ea typeface="ヒラギノ角ゴ Pro W3"/>
              <a:cs typeface="Hadassah Friedlaender"/>
            </a:endParaRPr>
          </a:p>
        </p:txBody>
      </p:sp>
    </p:spTree>
    <p:extLst>
      <p:ext uri="{BB962C8B-B14F-4D97-AF65-F5344CB8AC3E}">
        <p14:creationId xmlns:p14="http://schemas.microsoft.com/office/powerpoint/2010/main" val="1960656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F9212B-808D-2D97-0548-D4A81EF09E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3">
            <a:extLst>
              <a:ext uri="{FF2B5EF4-FFF2-40B4-BE49-F238E27FC236}">
                <a16:creationId xmlns:a16="http://schemas.microsoft.com/office/drawing/2014/main" id="{70D3D370-BA58-5BCD-7B27-37EA31776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1567" y="6299200"/>
            <a:ext cx="973667" cy="457200"/>
          </a:xfrm>
        </p:spPr>
        <p:txBody>
          <a:bodyPr/>
          <a:lstStyle/>
          <a:p>
            <a:pPr>
              <a:defRPr/>
            </a:pPr>
            <a:fld id="{49D513DB-00E1-4ACA-BDB8-6533035B579C}" type="slidenum">
              <a:rPr lang="it-IT" altLang="it-IT" smtClean="0">
                <a:latin typeface="Bookman Old Style" panose="02050604050505020204" pitchFamily="18" charset="0"/>
              </a:rPr>
              <a:pPr>
                <a:defRPr/>
              </a:pPr>
              <a:t>5</a:t>
            </a:fld>
            <a:endParaRPr lang="it-IT" altLang="it-IT">
              <a:latin typeface="Bookman Old Style" panose="02050604050505020204" pitchFamily="18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69CDB3B-30DC-F4CE-1B4E-970412A7780B}"/>
              </a:ext>
            </a:extLst>
          </p:cNvPr>
          <p:cNvSpPr txBox="1"/>
          <p:nvPr/>
        </p:nvSpPr>
        <p:spPr>
          <a:xfrm>
            <a:off x="1121380" y="5231481"/>
            <a:ext cx="10599580" cy="5018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2075"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defRPr/>
            </a:pPr>
            <a:r>
              <a:rPr lang="it-IT" sz="2000" kern="0" dirty="0">
                <a:solidFill>
                  <a:srgbClr val="000000"/>
                </a:solidFill>
                <a:latin typeface="Bookman Old Style" pitchFamily="18" charset="0"/>
              </a:rPr>
              <a:t>Il quadro illustrato offre spazi di efficientamento?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A184740C-4D58-8301-1CCC-0FC30EABF449}"/>
              </a:ext>
            </a:extLst>
          </p:cNvPr>
          <p:cNvGrpSpPr/>
          <p:nvPr/>
        </p:nvGrpSpPr>
        <p:grpSpPr>
          <a:xfrm>
            <a:off x="959795" y="1226814"/>
            <a:ext cx="10855439" cy="827982"/>
            <a:chOff x="959795" y="1226814"/>
            <a:chExt cx="10855439" cy="827982"/>
          </a:xfrm>
        </p:grpSpPr>
        <p:sp>
          <p:nvSpPr>
            <p:cNvPr id="12" name="Segnaposto contenuto 1">
              <a:extLst>
                <a:ext uri="{FF2B5EF4-FFF2-40B4-BE49-F238E27FC236}">
                  <a16:creationId xmlns:a16="http://schemas.microsoft.com/office/drawing/2014/main" id="{3E1EE3F0-3E40-201E-FF9F-CCF615895C06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056640" y="1275451"/>
              <a:ext cx="10758594" cy="74156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eaLnBrk="1" hangingPunct="1">
                <a:spcBef>
                  <a:spcPts val="0"/>
                </a:spcBef>
                <a:spcAft>
                  <a:spcPts val="1200"/>
                </a:spcAft>
                <a:buClr>
                  <a:schemeClr val="tx1"/>
                </a:buClr>
                <a:buNone/>
                <a:defRPr/>
              </a:pPr>
              <a:r>
                <a:rPr lang="it-IT" sz="2000" kern="0">
                  <a:solidFill>
                    <a:schemeClr val="bg1"/>
                  </a:solidFill>
                  <a:latin typeface="Bookman Old Style" pitchFamily="18" charset="0"/>
                </a:rPr>
                <a:t>STRUMENTI</a:t>
              </a:r>
            </a:p>
          </p:txBody>
        </p:sp>
        <p:pic>
          <p:nvPicPr>
            <p:cNvPr id="4" name="Elemento grafico 3" descr="Ingranaggi contorno">
              <a:extLst>
                <a:ext uri="{FF2B5EF4-FFF2-40B4-BE49-F238E27FC236}">
                  <a16:creationId xmlns:a16="http://schemas.microsoft.com/office/drawing/2014/main" id="{EADEB46F-4A6B-B840-11FB-BC89ABBF70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59795" y="1226814"/>
              <a:ext cx="827982" cy="827982"/>
            </a:xfrm>
            <a:prstGeom prst="rect">
              <a:avLst/>
            </a:prstGeom>
          </p:spPr>
        </p:pic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47061111-0C31-E0E8-1BD8-D0CDBCB3E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16283"/>
            <a:ext cx="8044434" cy="1081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361950" eaLnBrk="1" hangingPunct="1"/>
            <a:r>
              <a:rPr lang="it-IT" sz="2400" kern="0" noProof="0" dirty="0">
                <a:latin typeface="Bookman Old Style" panose="02050604050505020204" pitchFamily="18" charset="0"/>
              </a:rPr>
              <a:t>Stato dell’arte</a:t>
            </a:r>
            <a:endParaRPr lang="it-IT" sz="2000" kern="0" noProof="0" dirty="0">
              <a:latin typeface="Bookman Old Style" panose="02050604050505020204" pitchFamily="18" charset="0"/>
            </a:endParaRPr>
          </a:p>
        </p:txBody>
      </p:sp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D3C560D6-5E2C-33B4-6075-71AC6CCFA35D}"/>
              </a:ext>
            </a:extLst>
          </p:cNvPr>
          <p:cNvSpPr/>
          <p:nvPr/>
        </p:nvSpPr>
        <p:spPr bwMode="auto">
          <a:xfrm>
            <a:off x="1128475" y="2241721"/>
            <a:ext cx="2634200" cy="73580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915A46B-B4CD-F5BA-2129-E7AFD2850986}"/>
              </a:ext>
            </a:extLst>
          </p:cNvPr>
          <p:cNvSpPr txBox="1"/>
          <p:nvPr/>
        </p:nvSpPr>
        <p:spPr>
          <a:xfrm>
            <a:off x="1128475" y="2296916"/>
            <a:ext cx="2654502" cy="61555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it-IT" sz="17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La Piattaforma dei </a:t>
            </a:r>
            <a:r>
              <a:rPr lang="it-IT" sz="1700" dirty="0">
                <a:solidFill>
                  <a:srgbClr val="0069A1"/>
                </a:solidFill>
                <a:latin typeface="Arial"/>
                <a:cs typeface="Hadassah Friedlaender"/>
              </a:rPr>
              <a:t>Crediti Commerciali - </a:t>
            </a:r>
            <a:r>
              <a:rPr lang="it-IT" sz="17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PCC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7783F934-7254-9539-646C-0D8F76AD969D}"/>
              </a:ext>
            </a:extLst>
          </p:cNvPr>
          <p:cNvSpPr/>
          <p:nvPr/>
        </p:nvSpPr>
        <p:spPr bwMode="auto">
          <a:xfrm>
            <a:off x="4422288" y="2222668"/>
            <a:ext cx="7298675" cy="735806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A6E851F-C30A-17A7-B8DF-154688663797}"/>
              </a:ext>
            </a:extLst>
          </p:cNvPr>
          <p:cNvSpPr txBox="1"/>
          <p:nvPr/>
        </p:nvSpPr>
        <p:spPr>
          <a:xfrm>
            <a:off x="4422289" y="2285008"/>
            <a:ext cx="7298671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it-IT" sz="1800" dirty="0">
                <a:solidFill>
                  <a:schemeClr val="bg1"/>
                </a:solidFill>
                <a:latin typeface="Arial"/>
                <a:ea typeface="ヒラギノ角ゴ Pro W3"/>
                <a:cs typeface="Hadassah Friedlaender"/>
              </a:rPr>
              <a:t>Svolge la funzione di monitoraggio dei debiti commerciali della PA</a:t>
            </a:r>
          </a:p>
        </p:txBody>
      </p:sp>
      <p:sp>
        <p:nvSpPr>
          <p:cNvPr id="11" name="Freccia a destra 10">
            <a:extLst>
              <a:ext uri="{FF2B5EF4-FFF2-40B4-BE49-F238E27FC236}">
                <a16:creationId xmlns:a16="http://schemas.microsoft.com/office/drawing/2014/main" id="{EFA5C0B0-9D64-F0A4-352F-771ED53C4767}"/>
              </a:ext>
            </a:extLst>
          </p:cNvPr>
          <p:cNvSpPr/>
          <p:nvPr/>
        </p:nvSpPr>
        <p:spPr bwMode="auto">
          <a:xfrm>
            <a:off x="3872834" y="2432652"/>
            <a:ext cx="459598" cy="353943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3" name="Rettangolo con angoli arrotondati 22">
            <a:extLst>
              <a:ext uri="{FF2B5EF4-FFF2-40B4-BE49-F238E27FC236}">
                <a16:creationId xmlns:a16="http://schemas.microsoft.com/office/drawing/2014/main" id="{8D206B14-45ED-CCC1-4332-500B6D4257B2}"/>
              </a:ext>
            </a:extLst>
          </p:cNvPr>
          <p:cNvSpPr/>
          <p:nvPr/>
        </p:nvSpPr>
        <p:spPr bwMode="auto">
          <a:xfrm>
            <a:off x="1142646" y="3118050"/>
            <a:ext cx="2634200" cy="877163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D7775E62-0A7A-2716-EAB2-F7DAB5A82768}"/>
              </a:ext>
            </a:extLst>
          </p:cNvPr>
          <p:cNvSpPr txBox="1"/>
          <p:nvPr/>
        </p:nvSpPr>
        <p:spPr>
          <a:xfrm>
            <a:off x="1121380" y="3125846"/>
            <a:ext cx="2654502" cy="8771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it-IT" sz="17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Il sistema informativo sulle operazioni degli enti pubblici - SIOPE+</a:t>
            </a:r>
          </a:p>
        </p:txBody>
      </p:sp>
      <p:sp>
        <p:nvSpPr>
          <p:cNvPr id="25" name="Rettangolo con angoli arrotondati 24">
            <a:extLst>
              <a:ext uri="{FF2B5EF4-FFF2-40B4-BE49-F238E27FC236}">
                <a16:creationId xmlns:a16="http://schemas.microsoft.com/office/drawing/2014/main" id="{6AB812A6-3489-6BE1-B327-87128C820735}"/>
              </a:ext>
            </a:extLst>
          </p:cNvPr>
          <p:cNvSpPr/>
          <p:nvPr/>
        </p:nvSpPr>
        <p:spPr bwMode="auto">
          <a:xfrm>
            <a:off x="4436460" y="3236314"/>
            <a:ext cx="7284502" cy="735806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3E18404E-4BFB-7874-EACA-37BA789004B4}"/>
              </a:ext>
            </a:extLst>
          </p:cNvPr>
          <p:cNvSpPr txBox="1"/>
          <p:nvPr/>
        </p:nvSpPr>
        <p:spPr>
          <a:xfrm>
            <a:off x="4436460" y="3274958"/>
            <a:ext cx="7284503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/>
            <a:r>
              <a:rPr lang="it-IT" sz="1800" dirty="0">
                <a:solidFill>
                  <a:schemeClr val="bg1"/>
                </a:solidFill>
                <a:latin typeface="Arial"/>
                <a:ea typeface="ヒラギノ角ゴ Pro W3"/>
                <a:cs typeface="Hadassah Friedlaender"/>
              </a:rPr>
              <a:t>T</a:t>
            </a:r>
            <a:r>
              <a:rPr lang="it-IT" sz="1800" dirty="0">
                <a:solidFill>
                  <a:schemeClr val="bg1"/>
                </a:solidFill>
                <a:latin typeface="Arial"/>
                <a:cs typeface="Hadassah Friedlaender"/>
              </a:rPr>
              <a:t>raccia i pagamenti delle fatture commerciali da parte della </a:t>
            </a:r>
            <a:r>
              <a:rPr lang="it-IT" sz="1800" dirty="0">
                <a:solidFill>
                  <a:schemeClr val="bg1"/>
                </a:solidFill>
                <a:latin typeface="Arial"/>
                <a:ea typeface="ヒラギノ角ゴ Pro W3"/>
                <a:cs typeface="Hadassah Friedlaender"/>
              </a:rPr>
              <a:t>PA, ne rileva i pagamenti e alimenta in automatico la PCC</a:t>
            </a:r>
          </a:p>
        </p:txBody>
      </p:sp>
      <p:sp>
        <p:nvSpPr>
          <p:cNvPr id="27" name="Freccia a destra 26">
            <a:extLst>
              <a:ext uri="{FF2B5EF4-FFF2-40B4-BE49-F238E27FC236}">
                <a16:creationId xmlns:a16="http://schemas.microsoft.com/office/drawing/2014/main" id="{D91CBE9E-2704-E608-F951-F976B9026C96}"/>
              </a:ext>
            </a:extLst>
          </p:cNvPr>
          <p:cNvSpPr/>
          <p:nvPr/>
        </p:nvSpPr>
        <p:spPr bwMode="auto">
          <a:xfrm>
            <a:off x="3887005" y="3414399"/>
            <a:ext cx="459598" cy="353943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9" name="Rettangolo con angoli arrotondati 28">
            <a:extLst>
              <a:ext uri="{FF2B5EF4-FFF2-40B4-BE49-F238E27FC236}">
                <a16:creationId xmlns:a16="http://schemas.microsoft.com/office/drawing/2014/main" id="{E22B21F8-BA7A-0886-3FCF-AE3C9B2ED25C}"/>
              </a:ext>
            </a:extLst>
          </p:cNvPr>
          <p:cNvSpPr/>
          <p:nvPr/>
        </p:nvSpPr>
        <p:spPr bwMode="auto">
          <a:xfrm>
            <a:off x="1142646" y="4159119"/>
            <a:ext cx="2634200" cy="735806"/>
          </a:xfrm>
          <a:prstGeom prst="roundRect">
            <a:avLst/>
          </a:prstGeom>
          <a:solidFill>
            <a:srgbClr val="FFD75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997AFA3D-935D-ED05-32E8-7711E6B9C90A}"/>
              </a:ext>
            </a:extLst>
          </p:cNvPr>
          <p:cNvSpPr txBox="1"/>
          <p:nvPr/>
        </p:nvSpPr>
        <p:spPr>
          <a:xfrm>
            <a:off x="1068215" y="4341905"/>
            <a:ext cx="2654502" cy="35394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it-IT" sz="1700" dirty="0">
                <a:solidFill>
                  <a:srgbClr val="0069A1"/>
                </a:solidFill>
                <a:latin typeface="Arial"/>
                <a:ea typeface="ヒラギノ角ゴ Pro W3"/>
                <a:cs typeface="Hadassah Friedlaender"/>
              </a:rPr>
              <a:t>Lo standard OPI</a:t>
            </a:r>
          </a:p>
        </p:txBody>
      </p:sp>
      <p:sp>
        <p:nvSpPr>
          <p:cNvPr id="31" name="Rettangolo con angoli arrotondati 30">
            <a:extLst>
              <a:ext uri="{FF2B5EF4-FFF2-40B4-BE49-F238E27FC236}">
                <a16:creationId xmlns:a16="http://schemas.microsoft.com/office/drawing/2014/main" id="{7EF9A2A3-BBFF-0913-6155-CCEDE2F8ED59}"/>
              </a:ext>
            </a:extLst>
          </p:cNvPr>
          <p:cNvSpPr/>
          <p:nvPr/>
        </p:nvSpPr>
        <p:spPr bwMode="auto">
          <a:xfrm>
            <a:off x="4436459" y="4153128"/>
            <a:ext cx="7284501" cy="877507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EA301A80-3A56-5BCA-8F81-5BB23AA08B89}"/>
              </a:ext>
            </a:extLst>
          </p:cNvPr>
          <p:cNvSpPr txBox="1"/>
          <p:nvPr/>
        </p:nvSpPr>
        <p:spPr>
          <a:xfrm>
            <a:off x="4463897" y="4232527"/>
            <a:ext cx="7257063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it-IT" sz="1800" i="1" dirty="0">
                <a:solidFill>
                  <a:schemeClr val="bg1"/>
                </a:solidFill>
                <a:latin typeface="Arial"/>
                <a:ea typeface="ヒラギノ角ゴ Pro W3"/>
                <a:cs typeface="Hadassah Friedlaender"/>
              </a:rPr>
              <a:t>Regole Tecniche</a:t>
            </a:r>
            <a:r>
              <a:rPr lang="it-IT" sz="1800" dirty="0">
                <a:solidFill>
                  <a:schemeClr val="bg1"/>
                </a:solidFill>
                <a:latin typeface="Arial"/>
                <a:ea typeface="ヒラギノ角ゴ Pro W3"/>
                <a:cs typeface="Hadassah Friedlaender"/>
              </a:rPr>
              <a:t>, </a:t>
            </a:r>
            <a:r>
              <a:rPr lang="it-IT" sz="1800" i="1" dirty="0">
                <a:solidFill>
                  <a:schemeClr val="bg1"/>
                </a:solidFill>
                <a:latin typeface="Arial"/>
                <a:ea typeface="ヒラギノ角ゴ Pro W3"/>
                <a:cs typeface="Hadassah Friedlaender"/>
              </a:rPr>
              <a:t>Regole di colloquio </a:t>
            </a:r>
            <a:r>
              <a:rPr lang="it-IT" sz="1800" dirty="0">
                <a:solidFill>
                  <a:schemeClr val="bg1"/>
                </a:solidFill>
                <a:latin typeface="Arial"/>
                <a:ea typeface="ヒラギノ角ゴ Pro W3"/>
                <a:cs typeface="Hadassah Friedlaender"/>
              </a:rPr>
              <a:t>e </a:t>
            </a:r>
            <a:r>
              <a:rPr lang="it-IT" sz="1800" i="1" dirty="0">
                <a:solidFill>
                  <a:schemeClr val="bg1"/>
                </a:solidFill>
                <a:latin typeface="Arial"/>
                <a:ea typeface="ヒラギノ角ゴ Pro W3"/>
                <a:cs typeface="Hadassah Friedlaender"/>
              </a:rPr>
              <a:t>Linee Guida</a:t>
            </a:r>
            <a:r>
              <a:rPr lang="it-IT" sz="1800" dirty="0">
                <a:solidFill>
                  <a:schemeClr val="bg1"/>
                </a:solidFill>
                <a:latin typeface="Arial"/>
                <a:ea typeface="ヒラギノ角ゴ Pro W3"/>
                <a:cs typeface="Hadassah Friedlaender"/>
              </a:rPr>
              <a:t>  garantiscono l’interoperabilità al livello massimo di disaggregazione (OPI)</a:t>
            </a:r>
          </a:p>
        </p:txBody>
      </p:sp>
      <p:sp>
        <p:nvSpPr>
          <p:cNvPr id="33" name="Freccia a destra 32">
            <a:extLst>
              <a:ext uri="{FF2B5EF4-FFF2-40B4-BE49-F238E27FC236}">
                <a16:creationId xmlns:a16="http://schemas.microsoft.com/office/drawing/2014/main" id="{DBB44DB9-621D-F350-83AA-B5F7E76D0F98}"/>
              </a:ext>
            </a:extLst>
          </p:cNvPr>
          <p:cNvSpPr/>
          <p:nvPr/>
        </p:nvSpPr>
        <p:spPr bwMode="auto">
          <a:xfrm>
            <a:off x="3887005" y="4350050"/>
            <a:ext cx="459598" cy="353943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142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00704A-DCBA-2608-C146-F781224C3A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48268B9-5F57-BC4C-8B15-8E51E72FF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6123"/>
            <a:ext cx="8044434" cy="1081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361950" eaLnBrk="1" hangingPunct="1"/>
            <a:r>
              <a:rPr lang="it-IT" sz="2400" kern="0" noProof="0">
                <a:latin typeface="Bookman Old Style" panose="02050604050505020204" pitchFamily="18" charset="0"/>
              </a:rPr>
              <a:t>Ambiti di intervento</a:t>
            </a:r>
            <a:endParaRPr lang="it-IT" sz="2000" kern="0" noProof="0">
              <a:latin typeface="Bookman Old Style" panose="02050604050505020204" pitchFamily="18" charset="0"/>
            </a:endParaRPr>
          </a:p>
        </p:txBody>
      </p:sp>
      <p:sp>
        <p:nvSpPr>
          <p:cNvPr id="4" name="Segnaposto contenuto 1">
            <a:extLst>
              <a:ext uri="{FF2B5EF4-FFF2-40B4-BE49-F238E27FC236}">
                <a16:creationId xmlns:a16="http://schemas.microsoft.com/office/drawing/2014/main" id="{A17033A9-D5C8-F322-66A8-60271E13F024}"/>
              </a:ext>
            </a:extLst>
          </p:cNvPr>
          <p:cNvSpPr txBox="1">
            <a:spLocks/>
          </p:cNvSpPr>
          <p:nvPr/>
        </p:nvSpPr>
        <p:spPr bwMode="auto">
          <a:xfrm>
            <a:off x="1056640" y="1345465"/>
            <a:ext cx="10758594" cy="43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Gli spazi di efficientamento individuati prevedono che: 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8D2EFFDE-AD96-D9D3-A057-2C653A19BBDB}"/>
              </a:ext>
            </a:extLst>
          </p:cNvPr>
          <p:cNvSpPr/>
          <p:nvPr/>
        </p:nvSpPr>
        <p:spPr bwMode="auto">
          <a:xfrm>
            <a:off x="1147863" y="2315015"/>
            <a:ext cx="10667367" cy="1329524"/>
          </a:xfrm>
          <a:prstGeom prst="rect">
            <a:avLst/>
          </a:prstGeom>
          <a:solidFill>
            <a:srgbClr val="BBE0E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144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800" dirty="0">
                <a:solidFill>
                  <a:srgbClr val="000000"/>
                </a:solidFill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L’</a:t>
            </a:r>
            <a:r>
              <a:rPr lang="it-IT" sz="1800" b="1" dirty="0">
                <a:solidFill>
                  <a:srgbClr val="000000"/>
                </a:solidFill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eliminazione dell’utilizzo</a:t>
            </a:r>
            <a:r>
              <a:rPr lang="it-IT" sz="1800" dirty="0">
                <a:solidFill>
                  <a:srgbClr val="000000"/>
                </a:solidFill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 </a:t>
            </a:r>
            <a:r>
              <a:rPr lang="it-IT" sz="1800" b="1" dirty="0">
                <a:solidFill>
                  <a:srgbClr val="000000"/>
                </a:solidFill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di documenti esterni agli OPI </a:t>
            </a:r>
            <a:r>
              <a:rPr lang="it-IT" sz="1800" dirty="0">
                <a:solidFill>
                  <a:srgbClr val="000000"/>
                </a:solidFill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 (pagamento delle spese del personale) </a:t>
            </a:r>
            <a:r>
              <a:rPr lang="it-IT" sz="1800" b="1" dirty="0">
                <a:solidFill>
                  <a:srgbClr val="000000"/>
                </a:solidFill>
                <a:latin typeface="Bookman Old Style" panose="02050604050505020204" pitchFamily="18" charset="0"/>
                <a:ea typeface="ヒラギノ角ゴ Pro W3" charset="0"/>
                <a:cs typeface="ヒラギノ角ゴ Pro W3" charset="0"/>
                <a:sym typeface="Wingdings" panose="05000000000000000000" pitchFamily="2" charset="2"/>
              </a:rPr>
              <a:t> </a:t>
            </a:r>
            <a:r>
              <a:rPr lang="it-IT" sz="1800" b="1" dirty="0">
                <a:solidFill>
                  <a:srgbClr val="000000"/>
                </a:solidFill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piena digitalizzazione dei pagamenti</a:t>
            </a:r>
            <a:r>
              <a:rPr lang="it-IT" sz="1800" dirty="0">
                <a:solidFill>
                  <a:srgbClr val="000000"/>
                </a:solidFill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 e </a:t>
            </a:r>
            <a:r>
              <a:rPr lang="it-IT" sz="1800" b="1" dirty="0">
                <a:solidFill>
                  <a:srgbClr val="000000"/>
                </a:solidFill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miglioramento del monitoraggio </a:t>
            </a:r>
            <a:r>
              <a:rPr lang="it-IT" sz="1800" dirty="0">
                <a:solidFill>
                  <a:srgbClr val="000000"/>
                </a:solidFill>
                <a:latin typeface="Bookman Old Style" panose="02050604050505020204" pitchFamily="18" charset="0"/>
                <a:ea typeface="ヒラギノ角ゴ Pro W3" charset="0"/>
                <a:cs typeface="ヒラギノ角ゴ Pro W3" charset="0"/>
              </a:rPr>
              <a:t>della spesa pubblica</a:t>
            </a:r>
            <a:endParaRPr kumimoji="0" lang="it-IT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Bookman Old Style" panose="02050604050505020204" pitchFamily="18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7C9907A-4ECF-0197-51EA-D098B74C4285}"/>
              </a:ext>
            </a:extLst>
          </p:cNvPr>
          <p:cNvSpPr/>
          <p:nvPr/>
        </p:nvSpPr>
        <p:spPr bwMode="auto">
          <a:xfrm>
            <a:off x="1147864" y="4334371"/>
            <a:ext cx="10667368" cy="1406035"/>
          </a:xfrm>
          <a:prstGeom prst="rect">
            <a:avLst/>
          </a:prstGeom>
          <a:solidFill>
            <a:srgbClr val="4597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14400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it-IT" sz="1800" dirty="0">
                <a:solidFill>
                  <a:schemeClr val="bg1"/>
                </a:solidFill>
                <a:latin typeface="Bookman Old Style" panose="02050604050505020204" pitchFamily="18" charset="0"/>
              </a:rPr>
              <a:t>La</a:t>
            </a:r>
            <a:r>
              <a:rPr lang="it-IT" sz="1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 riduzione dello scostamento fra l’ammontare del debito commerciale </a:t>
            </a:r>
            <a:r>
              <a:rPr lang="it-IT" sz="1800" dirty="0">
                <a:solidFill>
                  <a:schemeClr val="bg1"/>
                </a:solidFill>
                <a:latin typeface="Bookman Old Style" panose="02050604050505020204" pitchFamily="18" charset="0"/>
              </a:rPr>
              <a:t>rilevato dalla PCC e l’importo risultante dalle evidenze contabili delle Amministrazioni, nonché la corretta alimentazione della PCC </a:t>
            </a:r>
            <a:r>
              <a:rPr lang="it-IT" sz="1800" dirty="0">
                <a:solidFill>
                  <a:schemeClr val="bg1"/>
                </a:solidFill>
                <a:latin typeface="Bookman Old Style" panose="02050604050505020204" pitchFamily="18" charset="0"/>
                <a:sym typeface="Wingdings" panose="05000000000000000000" pitchFamily="2" charset="2"/>
              </a:rPr>
              <a:t></a:t>
            </a:r>
            <a:r>
              <a:rPr lang="it-IT" sz="1800" dirty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  <a:r>
              <a:rPr lang="it-IT" sz="1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migliore ricognizione del debito commerciale pregresso, più accurato monitoraggio del debito commerciale di nuova formazione</a:t>
            </a:r>
            <a:r>
              <a:rPr lang="it-IT" sz="1800" dirty="0">
                <a:solidFill>
                  <a:schemeClr val="bg1"/>
                </a:solidFill>
                <a:latin typeface="Bookman Old Style" panose="02050604050505020204" pitchFamily="18" charset="0"/>
              </a:rPr>
              <a:t>.</a:t>
            </a:r>
          </a:p>
        </p:txBody>
      </p:sp>
      <p:sp>
        <p:nvSpPr>
          <p:cNvPr id="9" name="Segnaposto numero diapositiva 3">
            <a:extLst>
              <a:ext uri="{FF2B5EF4-FFF2-40B4-BE49-F238E27FC236}">
                <a16:creationId xmlns:a16="http://schemas.microsoft.com/office/drawing/2014/main" id="{F8965DA4-2B36-7369-C6FD-38AEB3A3E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1567" y="6299200"/>
            <a:ext cx="973667" cy="457200"/>
          </a:xfrm>
        </p:spPr>
        <p:txBody>
          <a:bodyPr/>
          <a:lstStyle/>
          <a:p>
            <a:pPr>
              <a:defRPr/>
            </a:pPr>
            <a:fld id="{49D513DB-00E1-4ACA-BDB8-6533035B579C}" type="slidenum">
              <a:rPr lang="it-IT" altLang="it-IT" smtClean="0">
                <a:latin typeface="Bookman Old Style" panose="02050604050505020204" pitchFamily="18" charset="0"/>
              </a:rPr>
              <a:pPr>
                <a:defRPr/>
              </a:pPr>
              <a:t>6</a:t>
            </a:fld>
            <a:endParaRPr lang="it-IT" altLang="it-IT">
              <a:latin typeface="Bookman Old Style" panose="02050604050505020204" pitchFamily="18" charset="0"/>
            </a:endParaRPr>
          </a:p>
        </p:txBody>
      </p:sp>
      <p:sp>
        <p:nvSpPr>
          <p:cNvPr id="6" name="Segnaposto contenuto 1">
            <a:extLst>
              <a:ext uri="{FF2B5EF4-FFF2-40B4-BE49-F238E27FC236}">
                <a16:creationId xmlns:a16="http://schemas.microsoft.com/office/drawing/2014/main" id="{09C76CA4-58E1-253B-0E01-88A328279D31}"/>
              </a:ext>
            </a:extLst>
          </p:cNvPr>
          <p:cNvSpPr txBox="1">
            <a:spLocks/>
          </p:cNvSpPr>
          <p:nvPr/>
        </p:nvSpPr>
        <p:spPr bwMode="auto">
          <a:xfrm>
            <a:off x="1065347" y="1936082"/>
            <a:ext cx="1075859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1)  l’interposizione di SIOPE+ tra Ente e Tesoriere sia completa:  </a:t>
            </a:r>
          </a:p>
        </p:txBody>
      </p:sp>
      <p:sp>
        <p:nvSpPr>
          <p:cNvPr id="7" name="Segnaposto contenuto 1">
            <a:extLst>
              <a:ext uri="{FF2B5EF4-FFF2-40B4-BE49-F238E27FC236}">
                <a16:creationId xmlns:a16="http://schemas.microsoft.com/office/drawing/2014/main" id="{C0E5837E-5BF7-0568-7047-8CCFA8CB7C65}"/>
              </a:ext>
            </a:extLst>
          </p:cNvPr>
          <p:cNvSpPr txBox="1">
            <a:spLocks/>
          </p:cNvSpPr>
          <p:nvPr/>
        </p:nvSpPr>
        <p:spPr bwMode="auto">
          <a:xfrm>
            <a:off x="1074054" y="3963746"/>
            <a:ext cx="1075859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2)  l’interposizione di SIOPE+ tra Ente e PCC sia completa:  </a:t>
            </a:r>
          </a:p>
        </p:txBody>
      </p:sp>
    </p:spTree>
    <p:extLst>
      <p:ext uri="{BB962C8B-B14F-4D97-AF65-F5344CB8AC3E}">
        <p14:creationId xmlns:p14="http://schemas.microsoft.com/office/powerpoint/2010/main" val="867114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79FACF-DE47-8233-91BF-B604034D8F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1">
            <a:extLst>
              <a:ext uri="{FF2B5EF4-FFF2-40B4-BE49-F238E27FC236}">
                <a16:creationId xmlns:a16="http://schemas.microsoft.com/office/drawing/2014/main" id="{2A4464C3-4973-8961-64C4-6EB50AC0E690}"/>
              </a:ext>
            </a:extLst>
          </p:cNvPr>
          <p:cNvSpPr txBox="1">
            <a:spLocks/>
          </p:cNvSpPr>
          <p:nvPr/>
        </p:nvSpPr>
        <p:spPr bwMode="auto">
          <a:xfrm>
            <a:off x="1056640" y="1658977"/>
            <a:ext cx="10758594" cy="938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Si inserisce in questo percorso il </a:t>
            </a:r>
            <a:r>
              <a:rPr lang="it-IT" sz="1800" b="1" kern="0" dirty="0">
                <a:solidFill>
                  <a:srgbClr val="000000"/>
                </a:solidFill>
                <a:latin typeface="Bookman Old Style" pitchFamily="18" charset="0"/>
              </a:rPr>
              <a:t>progetto complesso di Sperimentazione </a:t>
            </a:r>
            <a:r>
              <a:rPr lang="it-IT" sz="1800" kern="0" dirty="0">
                <a:solidFill>
                  <a:srgbClr val="000000"/>
                </a:solidFill>
                <a:latin typeface="Bookman Old Style" pitchFamily="18" charset="0"/>
              </a:rPr>
              <a:t>per la digitalizzazione completa dei pagamenti degli Enti Locali in SIOPE+ e la corretta alimentazione e allineamento della PCC.</a:t>
            </a:r>
          </a:p>
        </p:txBody>
      </p:sp>
      <p:sp>
        <p:nvSpPr>
          <p:cNvPr id="9" name="Segnaposto numero diapositiva 3">
            <a:extLst>
              <a:ext uri="{FF2B5EF4-FFF2-40B4-BE49-F238E27FC236}">
                <a16:creationId xmlns:a16="http://schemas.microsoft.com/office/drawing/2014/main" id="{8991DA58-A80E-491A-9F58-9434C41DA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1567" y="6299200"/>
            <a:ext cx="973667" cy="457200"/>
          </a:xfrm>
        </p:spPr>
        <p:txBody>
          <a:bodyPr/>
          <a:lstStyle/>
          <a:p>
            <a:pPr>
              <a:defRPr/>
            </a:pPr>
            <a:fld id="{49D513DB-00E1-4ACA-BDB8-6533035B579C}" type="slidenum">
              <a:rPr lang="it-IT" altLang="it-IT" smtClean="0">
                <a:latin typeface="Bookman Old Style" panose="02050604050505020204" pitchFamily="18" charset="0"/>
              </a:rPr>
              <a:pPr>
                <a:defRPr/>
              </a:pPr>
              <a:t>7</a:t>
            </a:fld>
            <a:endParaRPr lang="it-IT" altLang="it-IT">
              <a:latin typeface="Bookman Old Style" panose="02050604050505020204" pitchFamily="18" charset="0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2EC160EB-EDDB-F321-7F24-59A0D5678F30}"/>
              </a:ext>
            </a:extLst>
          </p:cNvPr>
          <p:cNvSpPr/>
          <p:nvPr/>
        </p:nvSpPr>
        <p:spPr bwMode="auto">
          <a:xfrm>
            <a:off x="2070604" y="3380465"/>
            <a:ext cx="2530579" cy="1799206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i="0" u="none" strike="noStrike" kern="1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Avvio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Aprile 2023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FD354E-493C-B426-3E5B-8FEBDE2AA25C}"/>
              </a:ext>
            </a:extLst>
          </p:cNvPr>
          <p:cNvSpPr/>
          <p:nvPr/>
        </p:nvSpPr>
        <p:spPr bwMode="auto">
          <a:xfrm>
            <a:off x="4953233" y="3370737"/>
            <a:ext cx="2530579" cy="1799206"/>
          </a:xfrm>
          <a:prstGeom prst="rect">
            <a:avLst/>
          </a:prstGeom>
          <a:noFill/>
          <a:ln w="28575" cap="flat" cmpd="sng" algn="ctr">
            <a:solidFill>
              <a:srgbClr val="4597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i="0" u="none" strike="noStrike" kern="1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Durata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 anni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E08AFD88-452D-88FD-B778-4CA7428AACCE}"/>
              </a:ext>
            </a:extLst>
          </p:cNvPr>
          <p:cNvSpPr/>
          <p:nvPr/>
        </p:nvSpPr>
        <p:spPr bwMode="auto">
          <a:xfrm>
            <a:off x="7835863" y="3380465"/>
            <a:ext cx="2530579" cy="1799206"/>
          </a:xfrm>
          <a:prstGeom prst="rect">
            <a:avLst/>
          </a:prstGeom>
          <a:noFill/>
          <a:ln w="28575" cap="flat" cmpd="sng" algn="ctr">
            <a:solidFill>
              <a:srgbClr val="15617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1000"/>
              </a:spcAft>
              <a:defRPr/>
            </a:pPr>
            <a:endParaRPr lang="it-IT" sz="1800" kern="100" dirty="0">
              <a:solidFill>
                <a:srgbClr val="000000"/>
              </a:solidFill>
              <a:latin typeface="Bookman Old Style" panose="020506040505050202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000"/>
              </a:spcAft>
              <a:defRPr/>
            </a:pPr>
            <a:r>
              <a:rPr kumimoji="0" lang="it-IT" sz="16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Fondi POC 2014/2020</a:t>
            </a:r>
          </a:p>
          <a:p>
            <a:pPr algn="ctr">
              <a:spcAft>
                <a:spcPts val="1000"/>
              </a:spcAft>
              <a:defRPr/>
            </a:pPr>
            <a:r>
              <a:rPr lang="it-IT" sz="1600" kern="100" dirty="0">
                <a:solidFill>
                  <a:srgbClr val="0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MEF-RGS</a:t>
            </a:r>
            <a:endParaRPr kumimoji="0" lang="it-IT" sz="16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€ 2,65 mln</a:t>
            </a:r>
            <a:br>
              <a:rPr kumimoji="0" lang="it-IT" sz="18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Bookman Old Style" panose="020506040505050202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kumimoji="0" lang="it-IT" sz="14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voucher agli </a:t>
            </a:r>
            <a:r>
              <a:rPr lang="it-IT" sz="1400" kern="100" dirty="0">
                <a:solidFill>
                  <a:srgbClr val="000000"/>
                </a:solidFill>
                <a:latin typeface="Bookman Old Style" panose="020506040505050202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Enti</a:t>
            </a:r>
            <a:endParaRPr kumimoji="0" lang="it-IT" sz="160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Ovale 18">
            <a:extLst>
              <a:ext uri="{FF2B5EF4-FFF2-40B4-BE49-F238E27FC236}">
                <a16:creationId xmlns:a16="http://schemas.microsoft.com/office/drawing/2014/main" id="{EA99EB6A-BCC9-3322-246E-638EC8C02079}"/>
              </a:ext>
            </a:extLst>
          </p:cNvPr>
          <p:cNvSpPr>
            <a:spLocks noChangeAspect="1"/>
          </p:cNvSpPr>
          <p:nvPr/>
        </p:nvSpPr>
        <p:spPr bwMode="auto">
          <a:xfrm>
            <a:off x="2921893" y="2966465"/>
            <a:ext cx="828000" cy="828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0" name="Ovale 19">
            <a:extLst>
              <a:ext uri="{FF2B5EF4-FFF2-40B4-BE49-F238E27FC236}">
                <a16:creationId xmlns:a16="http://schemas.microsoft.com/office/drawing/2014/main" id="{32BBC27C-5933-A51E-5551-C6FA00458612}"/>
              </a:ext>
            </a:extLst>
          </p:cNvPr>
          <p:cNvSpPr>
            <a:spLocks noChangeAspect="1"/>
          </p:cNvSpPr>
          <p:nvPr/>
        </p:nvSpPr>
        <p:spPr bwMode="auto">
          <a:xfrm>
            <a:off x="5804522" y="2966465"/>
            <a:ext cx="828000" cy="828000"/>
          </a:xfrm>
          <a:prstGeom prst="ellipse">
            <a:avLst/>
          </a:prstGeom>
          <a:solidFill>
            <a:srgbClr val="4597A0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1" name="Ovale 20">
            <a:extLst>
              <a:ext uri="{FF2B5EF4-FFF2-40B4-BE49-F238E27FC236}">
                <a16:creationId xmlns:a16="http://schemas.microsoft.com/office/drawing/2014/main" id="{40C306DF-91E2-19DC-8377-1EA978EA0EE5}"/>
              </a:ext>
            </a:extLst>
          </p:cNvPr>
          <p:cNvSpPr>
            <a:spLocks noChangeAspect="1"/>
          </p:cNvSpPr>
          <p:nvPr/>
        </p:nvSpPr>
        <p:spPr bwMode="auto">
          <a:xfrm>
            <a:off x="8687151" y="2966465"/>
            <a:ext cx="828000" cy="828000"/>
          </a:xfrm>
          <a:prstGeom prst="ellipse">
            <a:avLst/>
          </a:prstGeom>
          <a:solidFill>
            <a:srgbClr val="15617E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22" name="Elemento grafico 21" descr="Orologio contorno">
            <a:extLst>
              <a:ext uri="{FF2B5EF4-FFF2-40B4-BE49-F238E27FC236}">
                <a16:creationId xmlns:a16="http://schemas.microsoft.com/office/drawing/2014/main" id="{C2A19A3A-6219-1ECA-161E-773B6D4E4D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28584" y="3080823"/>
            <a:ext cx="599284" cy="599284"/>
          </a:xfrm>
          <a:prstGeom prst="rect">
            <a:avLst/>
          </a:prstGeom>
        </p:spPr>
      </p:pic>
      <p:pic>
        <p:nvPicPr>
          <p:cNvPr id="23" name="Elemento grafico 22" descr="Monete contorno">
            <a:extLst>
              <a:ext uri="{FF2B5EF4-FFF2-40B4-BE49-F238E27FC236}">
                <a16:creationId xmlns:a16="http://schemas.microsoft.com/office/drawing/2014/main" id="{42D8CB95-E64D-8B97-9F24-53979A2639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801848" y="3080823"/>
            <a:ext cx="598606" cy="598606"/>
          </a:xfrm>
          <a:prstGeom prst="rect">
            <a:avLst/>
          </a:prstGeom>
        </p:spPr>
      </p:pic>
      <p:pic>
        <p:nvPicPr>
          <p:cNvPr id="27" name="Elemento grafico 26" descr="Bandiera con riempimento a tinta unita">
            <a:extLst>
              <a:ext uri="{FF2B5EF4-FFF2-40B4-BE49-F238E27FC236}">
                <a16:creationId xmlns:a16="http://schemas.microsoft.com/office/drawing/2014/main" id="{53C4623B-F6D0-927A-0B1C-4C748E037F5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58420" y="3085571"/>
            <a:ext cx="593858" cy="593858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3C9AB5FB-8D1B-DF52-9504-DDFEC2EC2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16283"/>
            <a:ext cx="8044434" cy="1081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361950" eaLnBrk="1" hangingPunct="1"/>
            <a:r>
              <a:rPr lang="it-IT" sz="2400" kern="0" noProof="0" dirty="0">
                <a:latin typeface="Bookman Old Style" panose="02050604050505020204" pitchFamily="18" charset="0"/>
              </a:rPr>
              <a:t>Il progetto complesso</a:t>
            </a:r>
            <a:endParaRPr lang="it-IT" sz="2000" kern="0" noProof="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754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>
            <a:extLst>
              <a:ext uri="{FF2B5EF4-FFF2-40B4-BE49-F238E27FC236}">
                <a16:creationId xmlns:a16="http://schemas.microsoft.com/office/drawing/2014/main" id="{8574DE94-4879-EE9B-8C05-9F9C2D64D44E}"/>
              </a:ext>
            </a:extLst>
          </p:cNvPr>
          <p:cNvGrpSpPr/>
          <p:nvPr/>
        </p:nvGrpSpPr>
        <p:grpSpPr>
          <a:xfrm>
            <a:off x="2606135" y="2826463"/>
            <a:ext cx="5563938" cy="2567084"/>
            <a:chOff x="3510806" y="2907743"/>
            <a:chExt cx="5563938" cy="2567084"/>
          </a:xfrm>
        </p:grpSpPr>
        <p:sp>
          <p:nvSpPr>
            <p:cNvPr id="17" name="Fumetto: rettangolo 16">
              <a:extLst>
                <a:ext uri="{FF2B5EF4-FFF2-40B4-BE49-F238E27FC236}">
                  <a16:creationId xmlns:a16="http://schemas.microsoft.com/office/drawing/2014/main" id="{FE471749-B9D7-7219-5B88-A0E82626EF65}"/>
                </a:ext>
              </a:extLst>
            </p:cNvPr>
            <p:cNvSpPr/>
            <p:nvPr/>
          </p:nvSpPr>
          <p:spPr bwMode="auto">
            <a:xfrm>
              <a:off x="3510806" y="2907743"/>
              <a:ext cx="5563938" cy="2567084"/>
            </a:xfrm>
            <a:prstGeom prst="wedgeRectCallout">
              <a:avLst>
                <a:gd name="adj1" fmla="val -49431"/>
                <a:gd name="adj2" fmla="val -27693"/>
              </a:avLst>
            </a:prstGeom>
            <a:noFill/>
            <a:ln w="19050" cap="flat" cmpd="sng" algn="ctr">
              <a:solidFill>
                <a:srgbClr val="4597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4" name="Immagine 3" descr="Immagine che contiene Carattere, Elementi grafici, testo, schermata&#10;&#10;Descrizione generata automaticamente">
              <a:extLst>
                <a:ext uri="{FF2B5EF4-FFF2-40B4-BE49-F238E27FC236}">
                  <a16:creationId xmlns:a16="http://schemas.microsoft.com/office/drawing/2014/main" id="{00C698A3-F4DE-13D5-809D-A0B7B1CD6DC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7776" y="3601114"/>
              <a:ext cx="2052887" cy="482415"/>
            </a:xfrm>
            <a:prstGeom prst="rect">
              <a:avLst/>
            </a:prstGeom>
          </p:spPr>
        </p:pic>
        <p:pic>
          <p:nvPicPr>
            <p:cNvPr id="5" name="Immagine 4" descr="Immagine che contiene Carattere, Elementi grafici, testo, logo&#10;&#10;Descrizione generata automaticamente">
              <a:extLst>
                <a:ext uri="{FF2B5EF4-FFF2-40B4-BE49-F238E27FC236}">
                  <a16:creationId xmlns:a16="http://schemas.microsoft.com/office/drawing/2014/main" id="{ED87ED13-7D73-4CD7-513C-E77728A1EA8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5261"/>
            <a:stretch/>
          </p:blipFill>
          <p:spPr>
            <a:xfrm>
              <a:off x="3726459" y="3601114"/>
              <a:ext cx="1229601" cy="482415"/>
            </a:xfrm>
            <a:prstGeom prst="rect">
              <a:avLst/>
            </a:prstGeom>
          </p:spPr>
        </p:pic>
        <p:pic>
          <p:nvPicPr>
            <p:cNvPr id="6" name="Immagine 5" descr="Immagine che contiene logo, Elementi grafici, Carattere, simbolo&#10;&#10;Descrizione generata automaticamente">
              <a:extLst>
                <a:ext uri="{FF2B5EF4-FFF2-40B4-BE49-F238E27FC236}">
                  <a16:creationId xmlns:a16="http://schemas.microsoft.com/office/drawing/2014/main" id="{C0354B59-BF66-BCB5-1FE3-07627E3FAC7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2379" y="3673044"/>
              <a:ext cx="1365820" cy="338554"/>
            </a:xfrm>
            <a:prstGeom prst="rect">
              <a:avLst/>
            </a:prstGeom>
          </p:spPr>
        </p:pic>
        <p:pic>
          <p:nvPicPr>
            <p:cNvPr id="7" name="Immagine 6" descr="Immagine che contiene Carattere, simbolo, logo, Elementi grafici&#10;&#10;Descrizione generata automaticamente">
              <a:extLst>
                <a:ext uri="{FF2B5EF4-FFF2-40B4-BE49-F238E27FC236}">
                  <a16:creationId xmlns:a16="http://schemas.microsoft.com/office/drawing/2014/main" id="{B9521360-CFD6-DEAF-8B5C-B19C5ED86A4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71" r="23260"/>
            <a:stretch/>
          </p:blipFill>
          <p:spPr>
            <a:xfrm>
              <a:off x="7262238" y="4575765"/>
              <a:ext cx="776257" cy="583157"/>
            </a:xfrm>
            <a:prstGeom prst="rect">
              <a:avLst/>
            </a:prstGeom>
          </p:spPr>
        </p:pic>
        <p:pic>
          <p:nvPicPr>
            <p:cNvPr id="10" name="Immagine 9">
              <a:extLst>
                <a:ext uri="{FF2B5EF4-FFF2-40B4-BE49-F238E27FC236}">
                  <a16:creationId xmlns:a16="http://schemas.microsoft.com/office/drawing/2014/main" id="{94AD998D-38B7-8A76-CDC7-584BAD6C134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8165" y="4524763"/>
              <a:ext cx="983908" cy="687231"/>
            </a:xfrm>
            <a:prstGeom prst="rect">
              <a:avLst/>
            </a:prstGeom>
            <a:noFill/>
          </p:spPr>
        </p:pic>
        <p:pic>
          <p:nvPicPr>
            <p:cNvPr id="12" name="Immagine 11" descr="Immagine che contiene linea, diagramma, Carattere, Rettangolo&#10;&#10;Descrizione generata automaticamente">
              <a:extLst>
                <a:ext uri="{FF2B5EF4-FFF2-40B4-BE49-F238E27FC236}">
                  <a16:creationId xmlns:a16="http://schemas.microsoft.com/office/drawing/2014/main" id="{87EFB4D6-2987-9D92-7E0A-94DC2B9CC0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9840" y="4522693"/>
              <a:ext cx="488161" cy="719872"/>
            </a:xfrm>
            <a:prstGeom prst="rect">
              <a:avLst/>
            </a:prstGeom>
          </p:spPr>
        </p:pic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EE281C36-EBB0-A777-5799-BE3713E9001D}"/>
                </a:ext>
              </a:extLst>
            </p:cNvPr>
            <p:cNvSpPr txBox="1"/>
            <p:nvPr/>
          </p:nvSpPr>
          <p:spPr>
            <a:xfrm>
              <a:off x="3950929" y="3021678"/>
              <a:ext cx="46836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it-IT"/>
              </a:defPPr>
              <a:lvl1pPr>
                <a:defRPr sz="1200"/>
              </a:lvl1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it-IT" sz="1600" b="1" dirty="0">
                  <a:solidFill>
                    <a:srgbClr val="15617E"/>
                  </a:solidFill>
                  <a:latin typeface="Bookman Old Style" panose="02050604050505020204" pitchFamily="18" charset="0"/>
                  <a:ea typeface="+mn-ea"/>
                  <a:cs typeface="+mn-cs"/>
                </a:rPr>
                <a:t>Comitato di Coordinamento di progetto</a:t>
              </a:r>
            </a:p>
          </p:txBody>
        </p:sp>
      </p:grpSp>
      <p:sp>
        <p:nvSpPr>
          <p:cNvPr id="8" name="Segnaposto numero diapositiva 3">
            <a:extLst>
              <a:ext uri="{FF2B5EF4-FFF2-40B4-BE49-F238E27FC236}">
                <a16:creationId xmlns:a16="http://schemas.microsoft.com/office/drawing/2014/main" id="{8E3E7455-742C-4BB5-747B-4C8564870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1567" y="6299200"/>
            <a:ext cx="973667" cy="457200"/>
          </a:xfrm>
        </p:spPr>
        <p:txBody>
          <a:bodyPr/>
          <a:lstStyle/>
          <a:p>
            <a:pPr>
              <a:defRPr/>
            </a:pPr>
            <a:fld id="{49D513DB-00E1-4ACA-BDB8-6533035B579C}" type="slidenum">
              <a:rPr lang="it-IT" altLang="it-IT" smtClean="0">
                <a:latin typeface="Bookman Old Style" panose="02050604050505020204" pitchFamily="18" charset="0"/>
              </a:rPr>
              <a:pPr>
                <a:defRPr/>
              </a:pPr>
              <a:t>8</a:t>
            </a:fld>
            <a:endParaRPr lang="it-IT" altLang="it-IT">
              <a:latin typeface="Bookman Old Style" panose="02050604050505020204" pitchFamily="18" charset="0"/>
            </a:endParaRPr>
          </a:p>
        </p:txBody>
      </p:sp>
      <p:sp>
        <p:nvSpPr>
          <p:cNvPr id="9" name="Segnaposto contenuto 1">
            <a:extLst>
              <a:ext uri="{FF2B5EF4-FFF2-40B4-BE49-F238E27FC236}">
                <a16:creationId xmlns:a16="http://schemas.microsoft.com/office/drawing/2014/main" id="{F2D74047-6277-71D3-C4BB-0A40EC9D07BF}"/>
              </a:ext>
            </a:extLst>
          </p:cNvPr>
          <p:cNvSpPr txBox="1">
            <a:spLocks/>
          </p:cNvSpPr>
          <p:nvPr/>
        </p:nvSpPr>
        <p:spPr bwMode="auto">
          <a:xfrm>
            <a:off x="1056640" y="1658976"/>
            <a:ext cx="10758594" cy="860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</a:rPr>
              <a:t>La gestione è caratterizzata dal metodo della condivisione, attraverso la costituzione di un </a:t>
            </a: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</a:rPr>
              <a:t>Comitato di Coordinamento 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</a:rPr>
              <a:t>composto da 6 Enti che svolge le </a:t>
            </a: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</a:rPr>
              <a:t>funzioni di indirizzo e supporto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</a:rPr>
              <a:t>.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D9FAD435-A7DC-CCE2-7E4D-CDE4ED112737}"/>
              </a:ext>
            </a:extLst>
          </p:cNvPr>
          <p:cNvSpPr/>
          <p:nvPr/>
        </p:nvSpPr>
        <p:spPr bwMode="auto">
          <a:xfrm>
            <a:off x="3764606" y="4228073"/>
            <a:ext cx="4683691" cy="1400783"/>
          </a:xfrm>
          <a:prstGeom prst="rect">
            <a:avLst/>
          </a:prstGeom>
          <a:noFill/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760FF4-E77E-21ED-418A-69B9662E5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16283"/>
            <a:ext cx="8044434" cy="1081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361950" eaLnBrk="1" hangingPunct="1"/>
            <a:r>
              <a:rPr lang="it-IT" sz="2400" kern="0" noProof="0" dirty="0">
                <a:latin typeface="Bookman Old Style" panose="02050604050505020204" pitchFamily="18" charset="0"/>
              </a:rPr>
              <a:t>Il progetto complesso</a:t>
            </a:r>
            <a:endParaRPr lang="it-IT" sz="2000" kern="0" noProof="0" dirty="0">
              <a:latin typeface="Bookman Old Style" panose="02050604050505020204" pitchFamily="18" charset="0"/>
            </a:endParaRPr>
          </a:p>
        </p:txBody>
      </p:sp>
      <p:sp>
        <p:nvSpPr>
          <p:cNvPr id="11" name="Segnaposto contenuto 1">
            <a:extLst>
              <a:ext uri="{FF2B5EF4-FFF2-40B4-BE49-F238E27FC236}">
                <a16:creationId xmlns:a16="http://schemas.microsoft.com/office/drawing/2014/main" id="{C5B51D78-2CE4-6332-107D-FB21B9EB3B10}"/>
              </a:ext>
            </a:extLst>
          </p:cNvPr>
          <p:cNvSpPr txBox="1">
            <a:spLocks/>
          </p:cNvSpPr>
          <p:nvPr/>
        </p:nvSpPr>
        <p:spPr bwMode="auto">
          <a:xfrm>
            <a:off x="8670237" y="4269924"/>
            <a:ext cx="2772826" cy="125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</a:rPr>
              <a:t>Gruppo di </a:t>
            </a:r>
            <a:r>
              <a:rPr kumimoji="0" 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</a:rPr>
              <a:t>monitoraggio e raccordo </a:t>
            </a: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</a:rPr>
              <a:t>delle sperimentazioni di tutti gli Enti coinvolti</a:t>
            </a:r>
          </a:p>
        </p:txBody>
      </p:sp>
      <p:sp>
        <p:nvSpPr>
          <p:cNvPr id="15" name="Triangolo isoscele 14">
            <a:extLst>
              <a:ext uri="{FF2B5EF4-FFF2-40B4-BE49-F238E27FC236}">
                <a16:creationId xmlns:a16="http://schemas.microsoft.com/office/drawing/2014/main" id="{4691D121-F738-F168-968C-DB6B2744C4DB}"/>
              </a:ext>
            </a:extLst>
          </p:cNvPr>
          <p:cNvSpPr/>
          <p:nvPr/>
        </p:nvSpPr>
        <p:spPr bwMode="auto">
          <a:xfrm rot="5400000">
            <a:off x="8384818" y="4875124"/>
            <a:ext cx="265997" cy="13904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819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0465FF-CAA7-D123-37FC-FED7A44692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3">
            <a:extLst>
              <a:ext uri="{FF2B5EF4-FFF2-40B4-BE49-F238E27FC236}">
                <a16:creationId xmlns:a16="http://schemas.microsoft.com/office/drawing/2014/main" id="{DAB6FDC9-0FAE-9487-1F58-B4D05888C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1567" y="6299200"/>
            <a:ext cx="973667" cy="457200"/>
          </a:xfrm>
        </p:spPr>
        <p:txBody>
          <a:bodyPr/>
          <a:lstStyle/>
          <a:p>
            <a:pPr>
              <a:defRPr/>
            </a:pPr>
            <a:fld id="{49D513DB-00E1-4ACA-BDB8-6533035B579C}" type="slidenum">
              <a:rPr lang="it-IT" altLang="it-IT" smtClean="0">
                <a:latin typeface="Bookman Old Style" panose="02050604050505020204" pitchFamily="18" charset="0"/>
              </a:rPr>
              <a:pPr>
                <a:defRPr/>
              </a:pPr>
              <a:t>9</a:t>
            </a:fld>
            <a:endParaRPr lang="it-IT" altLang="it-IT">
              <a:latin typeface="Bookman Old Style" panose="02050604050505020204" pitchFamily="18" charset="0"/>
            </a:endParaRPr>
          </a:p>
        </p:txBody>
      </p:sp>
      <p:sp>
        <p:nvSpPr>
          <p:cNvPr id="2" name="Freccia a gallone 1">
            <a:extLst>
              <a:ext uri="{FF2B5EF4-FFF2-40B4-BE49-F238E27FC236}">
                <a16:creationId xmlns:a16="http://schemas.microsoft.com/office/drawing/2014/main" id="{F0E15ABF-20A8-90A1-71A3-D2E1FDD8CF76}"/>
              </a:ext>
            </a:extLst>
          </p:cNvPr>
          <p:cNvSpPr/>
          <p:nvPr/>
        </p:nvSpPr>
        <p:spPr bwMode="auto">
          <a:xfrm>
            <a:off x="1672035" y="3464155"/>
            <a:ext cx="9671259" cy="195151"/>
          </a:xfrm>
          <a:prstGeom prst="chevron">
            <a:avLst/>
          </a:prstGeom>
          <a:solidFill>
            <a:srgbClr val="A9D7DB"/>
          </a:solidFill>
          <a:ln w="19050" cap="flat" cmpd="sng" algn="ctr">
            <a:solidFill>
              <a:srgbClr val="A9D7D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2383356C-954F-0249-83A4-9B130D4F04FC}"/>
              </a:ext>
            </a:extLst>
          </p:cNvPr>
          <p:cNvCxnSpPr>
            <a:cxnSpLocks/>
          </p:cNvCxnSpPr>
          <p:nvPr/>
        </p:nvCxnSpPr>
        <p:spPr bwMode="auto">
          <a:xfrm flipV="1">
            <a:off x="2908221" y="3015204"/>
            <a:ext cx="0" cy="44323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4597A0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497093E-B76D-BB17-2D5E-B958095EB01B}"/>
              </a:ext>
            </a:extLst>
          </p:cNvPr>
          <p:cNvSpPr txBox="1"/>
          <p:nvPr/>
        </p:nvSpPr>
        <p:spPr>
          <a:xfrm>
            <a:off x="1595044" y="1994819"/>
            <a:ext cx="26263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latin typeface="Bookman Old Style" panose="02050604050505020204" pitchFamily="18" charset="0"/>
              </a:rPr>
              <a:t>Avviso pubblico</a:t>
            </a:r>
            <a:r>
              <a:rPr lang="it-IT" sz="1600" dirty="0">
                <a:latin typeface="Bookman Old Style" panose="02050604050505020204" pitchFamily="18" charset="0"/>
              </a:rPr>
              <a:t>:</a:t>
            </a:r>
            <a:endParaRPr lang="it-IT" sz="1600" b="1" dirty="0">
              <a:latin typeface="Bookman Old Style" panose="02050604050505020204" pitchFamily="18" charset="0"/>
            </a:endParaRPr>
          </a:p>
          <a:p>
            <a:pPr algn="ctr"/>
            <a:r>
              <a:rPr lang="it-IT" sz="1600" dirty="0">
                <a:latin typeface="Bookman Old Style" panose="02050604050505020204" pitchFamily="18" charset="0"/>
              </a:rPr>
              <a:t>Definizione dei criteri di selezione e premialità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BC6D6DD8-7D11-C8B2-AF4D-0FBDB566DDC1}"/>
              </a:ext>
            </a:extLst>
          </p:cNvPr>
          <p:cNvSpPr>
            <a:spLocks noChangeAspect="1"/>
          </p:cNvSpPr>
          <p:nvPr/>
        </p:nvSpPr>
        <p:spPr bwMode="auto">
          <a:xfrm>
            <a:off x="2812674" y="3458440"/>
            <a:ext cx="200864" cy="200864"/>
          </a:xfrm>
          <a:prstGeom prst="rect">
            <a:avLst/>
          </a:prstGeom>
          <a:solidFill>
            <a:srgbClr val="4597A0"/>
          </a:solidFill>
          <a:ln w="9525" cap="flat" cmpd="sng" algn="ctr">
            <a:solidFill>
              <a:srgbClr val="4597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0ED28865-36F8-39B2-3E36-024E727FA4FD}"/>
              </a:ext>
            </a:extLst>
          </p:cNvPr>
          <p:cNvSpPr>
            <a:spLocks noChangeAspect="1"/>
          </p:cNvSpPr>
          <p:nvPr/>
        </p:nvSpPr>
        <p:spPr bwMode="auto">
          <a:xfrm>
            <a:off x="5122843" y="3458440"/>
            <a:ext cx="200864" cy="200864"/>
          </a:xfrm>
          <a:prstGeom prst="rect">
            <a:avLst/>
          </a:prstGeom>
          <a:solidFill>
            <a:srgbClr val="4597A0"/>
          </a:solidFill>
          <a:ln w="9525" cap="flat" cmpd="sng" algn="ctr">
            <a:solidFill>
              <a:srgbClr val="4597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345D5D2D-BCD9-E690-90ED-603AA4A3FFE4}"/>
              </a:ext>
            </a:extLst>
          </p:cNvPr>
          <p:cNvSpPr>
            <a:spLocks noChangeAspect="1"/>
          </p:cNvSpPr>
          <p:nvPr/>
        </p:nvSpPr>
        <p:spPr bwMode="auto">
          <a:xfrm>
            <a:off x="7433012" y="3458439"/>
            <a:ext cx="200864" cy="200864"/>
          </a:xfrm>
          <a:prstGeom prst="rect">
            <a:avLst/>
          </a:prstGeom>
          <a:solidFill>
            <a:srgbClr val="4597A0"/>
          </a:solidFill>
          <a:ln w="9525" cap="flat" cmpd="sng" algn="ctr">
            <a:solidFill>
              <a:srgbClr val="4597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887528A-9762-492F-AB13-A5E60482D0C3}"/>
              </a:ext>
            </a:extLst>
          </p:cNvPr>
          <p:cNvCxnSpPr>
            <a:cxnSpLocks/>
          </p:cNvCxnSpPr>
          <p:nvPr/>
        </p:nvCxnSpPr>
        <p:spPr bwMode="auto">
          <a:xfrm>
            <a:off x="5223275" y="3659303"/>
            <a:ext cx="0" cy="4428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4597A0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653356EF-9599-A4A6-4386-831CAA0D7F39}"/>
              </a:ext>
            </a:extLst>
          </p:cNvPr>
          <p:cNvCxnSpPr>
            <a:cxnSpLocks/>
          </p:cNvCxnSpPr>
          <p:nvPr/>
        </p:nvCxnSpPr>
        <p:spPr bwMode="auto">
          <a:xfrm flipV="1">
            <a:off x="7533444" y="3015203"/>
            <a:ext cx="0" cy="44323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4597A0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3E634474-D971-12ED-DC2F-757A2B316158}"/>
              </a:ext>
            </a:extLst>
          </p:cNvPr>
          <p:cNvSpPr txBox="1"/>
          <p:nvPr/>
        </p:nvSpPr>
        <p:spPr>
          <a:xfrm>
            <a:off x="6232025" y="2241041"/>
            <a:ext cx="25825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latin typeface="Bookman Old Style" panose="02050604050505020204" pitchFamily="18" charset="0"/>
              </a:rPr>
              <a:t>Esecuzione della Sperimentazione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3DAD411-AB75-50A0-3BD0-8C8215F8170F}"/>
              </a:ext>
            </a:extLst>
          </p:cNvPr>
          <p:cNvSpPr txBox="1"/>
          <p:nvPr/>
        </p:nvSpPr>
        <p:spPr>
          <a:xfrm>
            <a:off x="3560507" y="4274493"/>
            <a:ext cx="3325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latin typeface="Bookman Old Style" panose="02050604050505020204" pitchFamily="18" charset="0"/>
              </a:rPr>
              <a:t>Analisi e selezione</a:t>
            </a:r>
            <a:r>
              <a:rPr lang="it-IT" sz="1600" dirty="0">
                <a:latin typeface="Bookman Old Style" panose="02050604050505020204" pitchFamily="18" charset="0"/>
              </a:rPr>
              <a:t>:</a:t>
            </a:r>
            <a:br>
              <a:rPr lang="it-IT" sz="1600" dirty="0">
                <a:latin typeface="Bookman Old Style" panose="02050604050505020204" pitchFamily="18" charset="0"/>
              </a:rPr>
            </a:br>
            <a:r>
              <a:rPr lang="it-IT" sz="1600" dirty="0">
                <a:latin typeface="Bookman Old Style" panose="02050604050505020204" pitchFamily="18" charset="0"/>
              </a:rPr>
              <a:t>Elaborazione delle graduatorie degli Enti Sperimentatori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CAD8948E-AE23-292B-469A-E667016B160D}"/>
              </a:ext>
            </a:extLst>
          </p:cNvPr>
          <p:cNvSpPr>
            <a:spLocks noChangeAspect="1"/>
          </p:cNvSpPr>
          <p:nvPr/>
        </p:nvSpPr>
        <p:spPr bwMode="auto">
          <a:xfrm>
            <a:off x="9743181" y="3458440"/>
            <a:ext cx="200864" cy="200864"/>
          </a:xfrm>
          <a:prstGeom prst="rect">
            <a:avLst/>
          </a:prstGeom>
          <a:solidFill>
            <a:srgbClr val="4597A0"/>
          </a:solidFill>
          <a:ln w="9525" cap="flat" cmpd="sng" algn="ctr">
            <a:solidFill>
              <a:srgbClr val="4597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8FBD9EAF-1D79-B93D-5FFA-735FC991E415}"/>
              </a:ext>
            </a:extLst>
          </p:cNvPr>
          <p:cNvCxnSpPr>
            <a:cxnSpLocks/>
          </p:cNvCxnSpPr>
          <p:nvPr/>
        </p:nvCxnSpPr>
        <p:spPr bwMode="auto">
          <a:xfrm>
            <a:off x="9843613" y="3659303"/>
            <a:ext cx="0" cy="4428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4597A0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A4A50AE7-12D0-F37F-7994-DA08F8EB4197}"/>
              </a:ext>
            </a:extLst>
          </p:cNvPr>
          <p:cNvSpPr txBox="1"/>
          <p:nvPr/>
        </p:nvSpPr>
        <p:spPr>
          <a:xfrm>
            <a:off x="8279217" y="4274492"/>
            <a:ext cx="31287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atin typeface="Bookman Old Style" panose="02050604050505020204" pitchFamily="18" charset="0"/>
              </a:rPr>
              <a:t>Verifica del </a:t>
            </a:r>
            <a:r>
              <a:rPr lang="it-IT" sz="1600" b="1" dirty="0">
                <a:latin typeface="Bookman Old Style" panose="02050604050505020204" pitchFamily="18" charset="0"/>
              </a:rPr>
              <a:t>raggiungimento degli obiettivi e analisi dei risultati </a:t>
            </a:r>
            <a:r>
              <a:rPr lang="it-IT" sz="1600" dirty="0">
                <a:latin typeface="Bookman Old Style" panose="02050604050505020204" pitchFamily="18" charset="0"/>
              </a:rPr>
              <a:t>del progetto</a:t>
            </a: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1F083E84-2619-0966-ABC9-CC2D045DB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11783"/>
            <a:ext cx="8044434" cy="1081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5E7D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361950" eaLnBrk="1" hangingPunct="1"/>
            <a:r>
              <a:rPr lang="it-IT" sz="2400" kern="0" noProof="0" dirty="0">
                <a:latin typeface="Bookman Old Style" panose="02050604050505020204" pitchFamily="18" charset="0"/>
              </a:rPr>
              <a:t>Il percorso di Sperimentazione</a:t>
            </a:r>
            <a:br>
              <a:rPr lang="it-IT" sz="2400" b="0" kern="0" noProof="0" dirty="0">
                <a:latin typeface="Bookman Old Style" panose="02050604050505020204" pitchFamily="18" charset="0"/>
              </a:rPr>
            </a:br>
            <a:endParaRPr lang="it-IT" sz="2000" kern="0" noProof="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14128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zione vuota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57cebeb-f4da-4e94-8fd3-d7ff48097872" xsi:nil="true"/>
    <lcf76f155ced4ddcb4097134ff3c332f xmlns="3d5f664f-021e-4740-ae8b-e6bbce585cc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C41B9C30AA17C4EB9460F08B08D1F66" ma:contentTypeVersion="14" ma:contentTypeDescription="Creare un nuovo documento." ma:contentTypeScope="" ma:versionID="ba8fa8b2952f4287f996255b604c850d">
  <xsd:schema xmlns:xsd="http://www.w3.org/2001/XMLSchema" xmlns:xs="http://www.w3.org/2001/XMLSchema" xmlns:p="http://schemas.microsoft.com/office/2006/metadata/properties" xmlns:ns2="3d5f664f-021e-4740-ae8b-e6bbce585cc5" xmlns:ns3="a57cebeb-f4da-4e94-8fd3-d7ff48097872" targetNamespace="http://schemas.microsoft.com/office/2006/metadata/properties" ma:root="true" ma:fieldsID="73710890f2f5316534af21516d530dc8" ns2:_="" ns3:_="">
    <xsd:import namespace="3d5f664f-021e-4740-ae8b-e6bbce585cc5"/>
    <xsd:import namespace="a57cebeb-f4da-4e94-8fd3-d7ff480978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5f664f-021e-4740-ae8b-e6bbce585c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Tag immagine" ma:readOnly="false" ma:fieldId="{5cf76f15-5ced-4ddc-b409-7134ff3c332f}" ma:taxonomyMulti="true" ma:sspId="fd080bca-2086-43b6-9ac0-8614d262ab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7cebeb-f4da-4e94-8fd3-d7ff4809787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b594192d-d047-4c3a-974a-7fe19a8b830b}" ma:internalName="TaxCatchAll" ma:showField="CatchAllData" ma:web="a57cebeb-f4da-4e94-8fd3-d7ff4809787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631ABB-F7C4-4EA8-B48E-4C70FB1D7C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287988-21A6-4915-8659-8EFE076F8767}">
  <ds:schemaRefs>
    <ds:schemaRef ds:uri="http://schemas.microsoft.com/office/2006/documentManagement/types"/>
    <ds:schemaRef ds:uri="3d5f664f-021e-4740-ae8b-e6bbce585cc5"/>
    <ds:schemaRef ds:uri="http://purl.org/dc/dcmitype/"/>
    <ds:schemaRef ds:uri="a57cebeb-f4da-4e94-8fd3-d7ff48097872"/>
    <ds:schemaRef ds:uri="http://schemas.openxmlformats.org/package/2006/metadata/core-properties"/>
    <ds:schemaRef ds:uri="http://purl.org/dc/terms/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E45B705-B086-4F17-ABB4-BEA3005B1F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5f664f-021e-4740-ae8b-e6bbce585cc5"/>
    <ds:schemaRef ds:uri="a57cebeb-f4da-4e94-8fd3-d7ff480978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1541</TotalTime>
  <Words>1557</Words>
  <Application>Microsoft Office PowerPoint</Application>
  <PresentationFormat>Widescreen</PresentationFormat>
  <Paragraphs>222</Paragraphs>
  <Slides>20</Slides>
  <Notes>18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4" baseType="lpstr">
      <vt:lpstr>Aptos</vt:lpstr>
      <vt:lpstr>Arial</vt:lpstr>
      <vt:lpstr>Bookman Old Style</vt:lpstr>
      <vt:lpstr>Presentazione vuota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BACKUP comunicazione S.r.l.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Pasquale Cimaroli</dc:creator>
  <cp:lastModifiedBy>Gianpiero Zaffi Borgetti</cp:lastModifiedBy>
  <cp:revision>55</cp:revision>
  <cp:lastPrinted>2017-10-25T16:31:20Z</cp:lastPrinted>
  <dcterms:created xsi:type="dcterms:W3CDTF">2011-05-20T13:11:45Z</dcterms:created>
  <dcterms:modified xsi:type="dcterms:W3CDTF">2025-03-03T16:12:42Z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0x0101006C41B9C30AA17C4EB9460F08B08D1F66</vt:lpwstr>
  </property>
  <property fmtid="{D5CDD505-2E9C-101B-9397-08002B2CF9AE}" pid="3" name="MediaServiceImageTags">
    <vt:lpwstr/>
  </property>
  <property fmtid="{D5CDD505-2E9C-101B-9397-08002B2CF9AE}" pid="4" name="MSIP_Label_5097a60d-5525-435b-8989-8eb48ac0c8cd_Enabled">
    <vt:lpwstr>true</vt:lpwstr>
  </property>
  <property fmtid="{D5CDD505-2E9C-101B-9397-08002B2CF9AE}" pid="5" name="MSIP_Label_5097a60d-5525-435b-8989-8eb48ac0c8cd_SetDate">
    <vt:lpwstr>2025-02-26T16:59:18Z</vt:lpwstr>
  </property>
  <property fmtid="{D5CDD505-2E9C-101B-9397-08002B2CF9AE}" pid="6" name="MSIP_Label_5097a60d-5525-435b-8989-8eb48ac0c8cd_Method">
    <vt:lpwstr>Standard</vt:lpwstr>
  </property>
  <property fmtid="{D5CDD505-2E9C-101B-9397-08002B2CF9AE}" pid="7" name="MSIP_Label_5097a60d-5525-435b-8989-8eb48ac0c8cd_Name">
    <vt:lpwstr>defa4170-0d19-0005-0004-bc88714345d2</vt:lpwstr>
  </property>
  <property fmtid="{D5CDD505-2E9C-101B-9397-08002B2CF9AE}" pid="8" name="MSIP_Label_5097a60d-5525-435b-8989-8eb48ac0c8cd_SiteId">
    <vt:lpwstr>3e90938b-8b27-4762-b4e8-006a8127a119</vt:lpwstr>
  </property>
  <property fmtid="{D5CDD505-2E9C-101B-9397-08002B2CF9AE}" pid="9" name="MSIP_Label_5097a60d-5525-435b-8989-8eb48ac0c8cd_ActionId">
    <vt:lpwstr>bb364937-01e7-4112-9997-f546905567b9</vt:lpwstr>
  </property>
  <property fmtid="{D5CDD505-2E9C-101B-9397-08002B2CF9AE}" pid="10" name="MSIP_Label_5097a60d-5525-435b-8989-8eb48ac0c8cd_ContentBits">
    <vt:lpwstr>0</vt:lpwstr>
  </property>
  <property fmtid="{D5CDD505-2E9C-101B-9397-08002B2CF9AE}" pid="11" name="MSIP_Label_5097a60d-5525-435b-8989-8eb48ac0c8cd_Tag">
    <vt:lpwstr>10, 3, 0, 1</vt:lpwstr>
  </property>
</Properties>
</file>