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140" r:id="rId1"/>
  </p:sldMasterIdLst>
  <p:sldIdLst>
    <p:sldId id="256" r:id="rId2"/>
    <p:sldId id="265" r:id="rId3"/>
    <p:sldId id="271" r:id="rId4"/>
    <p:sldId id="266" r:id="rId5"/>
    <p:sldId id="259" r:id="rId6"/>
    <p:sldId id="273" r:id="rId7"/>
    <p:sldId id="275" r:id="rId8"/>
    <p:sldId id="277" r:id="rId9"/>
    <p:sldId id="272" r:id="rId10"/>
    <p:sldId id="278" r:id="rId11"/>
    <p:sldId id="279" r:id="rId12"/>
    <p:sldId id="280" r:id="rId13"/>
    <p:sldId id="281" r:id="rId14"/>
    <p:sldId id="283" r:id="rId15"/>
    <p:sldId id="282" r:id="rId16"/>
    <p:sldId id="284" r:id="rId17"/>
    <p:sldId id="263" r:id="rId18"/>
    <p:sldId id="28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17" d="100"/>
          <a:sy n="117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97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17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012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2738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230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84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50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3234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710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076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735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9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816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68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598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202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516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F6A1D9-D323-4F4E-8655-25E2D32CE74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9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  <p:sldLayoutId id="2147485152" r:id="rId12"/>
    <p:sldLayoutId id="2147485153" r:id="rId13"/>
    <p:sldLayoutId id="2147485154" r:id="rId14"/>
    <p:sldLayoutId id="2147485155" r:id="rId15"/>
    <p:sldLayoutId id="2147485156" r:id="rId16"/>
    <p:sldLayoutId id="214748515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b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Sfera di mesh e nodi">
            <a:extLst>
              <a:ext uri="{FF2B5EF4-FFF2-40B4-BE49-F238E27FC236}">
                <a16:creationId xmlns:a16="http://schemas.microsoft.com/office/drawing/2014/main" id="{A4E43CD5-B237-9552-D5A8-3FD9AF9F41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l="8689" t="19578" r="-1" b="119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53FA663-9313-096F-BC63-48DF9ED61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68829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 dirty="0"/>
              <a:t>Verso l’armonizzazione internazionale: </a:t>
            </a:r>
            <a:br>
              <a:rPr lang="it-IT" sz="3600" dirty="0"/>
            </a:br>
            <a:r>
              <a:rPr lang="it-IT" sz="3600" dirty="0"/>
              <a:t>la riforma </a:t>
            </a:r>
            <a:r>
              <a:rPr lang="it-IT" sz="3600" dirty="0" err="1"/>
              <a:t>accrual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6731DD-0F50-EB75-1DBA-09E2BB9FF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100"/>
              <a:t>Mariano D’Amore</a:t>
            </a:r>
          </a:p>
          <a:p>
            <a:pPr>
              <a:lnSpc>
                <a:spcPct val="90000"/>
              </a:lnSpc>
            </a:pPr>
            <a:r>
              <a:rPr lang="it-IT" sz="1100"/>
              <a:t>Professore di Economia aziendale nell’Universita’ Parthenope di Napoli</a:t>
            </a:r>
          </a:p>
          <a:p>
            <a:pPr>
              <a:lnSpc>
                <a:spcPct val="90000"/>
              </a:lnSpc>
            </a:pPr>
            <a:r>
              <a:rPr lang="it-IT" sz="1100"/>
              <a:t>Presidente dello Standard Setter Board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7463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9D742-D63E-4CE2-7BE8-92D94966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22090"/>
            <a:ext cx="9404723" cy="1400530"/>
          </a:xfrm>
        </p:spPr>
        <p:txBody>
          <a:bodyPr/>
          <a:lstStyle/>
          <a:p>
            <a:r>
              <a:rPr lang="it-IT" sz="3200" dirty="0"/>
              <a:t>La riforma </a:t>
            </a:r>
            <a:r>
              <a:rPr lang="it-IT" sz="3200" dirty="0" err="1"/>
              <a:t>accrual</a:t>
            </a:r>
            <a:r>
              <a:rPr lang="it-IT" sz="3200" dirty="0"/>
              <a:t> (determina RGS 2020):</a:t>
            </a:r>
            <a:br>
              <a:rPr lang="it-IT" sz="3200" dirty="0"/>
            </a:br>
            <a:r>
              <a:rPr lang="it-IT" sz="3200" dirty="0"/>
              <a:t>un sistema unico di contabilità economico-patrimoniale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FF03CA-FAD8-5C4D-C7D9-C9FA4C412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da applicarsi in </a:t>
            </a:r>
            <a:r>
              <a:rPr lang="it-IT" b="1" dirty="0"/>
              <a:t>tutte</a:t>
            </a:r>
            <a:r>
              <a:rPr lang="it-IT" dirty="0"/>
              <a:t> le AP</a:t>
            </a:r>
          </a:p>
          <a:p>
            <a:r>
              <a:rPr lang="it-IT" dirty="0"/>
              <a:t>un unico </a:t>
            </a:r>
            <a:r>
              <a:rPr lang="it-IT" b="1" dirty="0"/>
              <a:t>quadro concettuale</a:t>
            </a:r>
            <a:r>
              <a:rPr lang="it-IT" dirty="0"/>
              <a:t>, un unico set di </a:t>
            </a:r>
            <a:r>
              <a:rPr lang="it-IT" b="1" dirty="0"/>
              <a:t>standard contabili </a:t>
            </a:r>
            <a:r>
              <a:rPr lang="it-IT" dirty="0"/>
              <a:t>e un unico </a:t>
            </a:r>
            <a:r>
              <a:rPr lang="it-IT" b="1" dirty="0"/>
              <a:t>piano dei conti</a:t>
            </a:r>
          </a:p>
          <a:p>
            <a:r>
              <a:rPr lang="it-IT" dirty="0"/>
              <a:t>basato sugli </a:t>
            </a:r>
            <a:r>
              <a:rPr lang="it-IT" b="1" dirty="0"/>
              <a:t>IPSAS</a:t>
            </a:r>
            <a:r>
              <a:rPr lang="it-IT" dirty="0"/>
              <a:t> e gli </a:t>
            </a:r>
            <a:r>
              <a:rPr lang="it-IT" dirty="0" err="1"/>
              <a:t>elaborandi</a:t>
            </a:r>
            <a:r>
              <a:rPr lang="it-IT" dirty="0"/>
              <a:t> EPSAS (standard </a:t>
            </a:r>
            <a:r>
              <a:rPr lang="it-IT" dirty="0" err="1"/>
              <a:t>accrual</a:t>
            </a:r>
            <a:r>
              <a:rPr lang="it-IT" dirty="0"/>
              <a:t>)</a:t>
            </a:r>
          </a:p>
          <a:p>
            <a:r>
              <a:rPr lang="it-IT" dirty="0"/>
              <a:t>funzionale alla </a:t>
            </a:r>
            <a:r>
              <a:rPr lang="it-IT" b="1" dirty="0"/>
              <a:t>rendicontazione dei risultati </a:t>
            </a:r>
            <a:r>
              <a:rPr lang="it-IT" dirty="0"/>
              <a:t>delle AP (Rendicontazione economica / patrimoniale / finanziaria per finalità informative generali)</a:t>
            </a:r>
          </a:p>
          <a:p>
            <a:r>
              <a:rPr lang="it-IT" dirty="0"/>
              <a:t>unica </a:t>
            </a:r>
            <a:r>
              <a:rPr lang="it-IT" b="1" dirty="0"/>
              <a:t>Struttura di Governance </a:t>
            </a:r>
            <a:r>
              <a:rPr lang="it-IT" dirty="0"/>
              <a:t>che guida il processo di riforma e le attività necessarie alla sua realizzazione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71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E27D2-9717-BB1F-443F-7D7741F7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Riforma 1.15 del PNRR (2021): </a:t>
            </a:r>
            <a:br>
              <a:rPr lang="it-IT" dirty="0"/>
            </a:br>
            <a:r>
              <a:rPr lang="it-IT" dirty="0"/>
              <a:t>milestone e target</a:t>
            </a:r>
          </a:p>
        </p:txBody>
      </p:sp>
      <p:pic>
        <p:nvPicPr>
          <p:cNvPr id="4" name="Immagine 7" descr="Immagine 7">
            <a:extLst>
              <a:ext uri="{FF2B5EF4-FFF2-40B4-BE49-F238E27FC236}">
                <a16:creationId xmlns:a16="http://schemas.microsoft.com/office/drawing/2014/main" id="{8A4C93E7-C0D7-40F3-28A2-D0B3E91F9D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l="7717"/>
          <a:stretch>
            <a:fillRect/>
          </a:stretch>
        </p:blipFill>
        <p:spPr>
          <a:xfrm rot="5400000">
            <a:off x="6703087" y="3486216"/>
            <a:ext cx="3804602" cy="13699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uppo 10">
            <a:extLst>
              <a:ext uri="{FF2B5EF4-FFF2-40B4-BE49-F238E27FC236}">
                <a16:creationId xmlns:a16="http://schemas.microsoft.com/office/drawing/2014/main" id="{6FE5EE29-0FA4-DE2A-DBA9-FF0E445BD4C2}"/>
              </a:ext>
            </a:extLst>
          </p:cNvPr>
          <p:cNvGrpSpPr/>
          <p:nvPr/>
        </p:nvGrpSpPr>
        <p:grpSpPr>
          <a:xfrm>
            <a:off x="1895637" y="2430034"/>
            <a:ext cx="1181576" cy="705944"/>
            <a:chOff x="0" y="0"/>
            <a:chExt cx="1575434" cy="941257"/>
          </a:xfrm>
        </p:grpSpPr>
        <p:sp>
          <p:nvSpPr>
            <p:cNvPr id="7" name="Rettangolo con angoli arrotondati 36">
              <a:extLst>
                <a:ext uri="{FF2B5EF4-FFF2-40B4-BE49-F238E27FC236}">
                  <a16:creationId xmlns:a16="http://schemas.microsoft.com/office/drawing/2014/main" id="{3A7A2A11-B93B-E5BA-0CD3-A70709BC0279}"/>
                </a:ext>
              </a:extLst>
            </p:cNvPr>
            <p:cNvSpPr/>
            <p:nvPr/>
          </p:nvSpPr>
          <p:spPr>
            <a:xfrm>
              <a:off x="0" y="0"/>
              <a:ext cx="1575434" cy="941257"/>
            </a:xfrm>
            <a:prstGeom prst="roundRect">
              <a:avLst>
                <a:gd name="adj" fmla="val 16667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800"/>
            </a:p>
          </p:txBody>
        </p:sp>
        <p:sp>
          <p:nvSpPr>
            <p:cNvPr id="8" name="CasellaDiTesto 27">
              <a:extLst>
                <a:ext uri="{FF2B5EF4-FFF2-40B4-BE49-F238E27FC236}">
                  <a16:creationId xmlns:a16="http://schemas.microsoft.com/office/drawing/2014/main" id="{397E8A6F-ABFA-2BAC-EEB3-F7E91657BB89}"/>
                </a:ext>
              </a:extLst>
            </p:cNvPr>
            <p:cNvSpPr txBox="1"/>
            <p:nvPr/>
          </p:nvSpPr>
          <p:spPr>
            <a:xfrm>
              <a:off x="298787" y="330227"/>
              <a:ext cx="1062681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400" b="1">
                  <a:solidFill>
                    <a:srgbClr val="203864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sz="1050"/>
                <a:t>30/06/2024</a:t>
              </a:r>
            </a:p>
          </p:txBody>
        </p:sp>
      </p:grpSp>
      <p:grpSp>
        <p:nvGrpSpPr>
          <p:cNvPr id="9" name="Gruppo 9">
            <a:extLst>
              <a:ext uri="{FF2B5EF4-FFF2-40B4-BE49-F238E27FC236}">
                <a16:creationId xmlns:a16="http://schemas.microsoft.com/office/drawing/2014/main" id="{2674C0F3-5CFB-3453-F3A7-2A03B857334D}"/>
              </a:ext>
            </a:extLst>
          </p:cNvPr>
          <p:cNvGrpSpPr/>
          <p:nvPr/>
        </p:nvGrpSpPr>
        <p:grpSpPr>
          <a:xfrm>
            <a:off x="1880408" y="3344434"/>
            <a:ext cx="1181579" cy="802030"/>
            <a:chOff x="-1" y="0"/>
            <a:chExt cx="1575437" cy="1069371"/>
          </a:xfrm>
        </p:grpSpPr>
        <p:sp>
          <p:nvSpPr>
            <p:cNvPr id="10" name="Ovale 38">
              <a:extLst>
                <a:ext uri="{FF2B5EF4-FFF2-40B4-BE49-F238E27FC236}">
                  <a16:creationId xmlns:a16="http://schemas.microsoft.com/office/drawing/2014/main" id="{FCC91D19-4C28-0E2F-B701-9BC1DFFC1F67}"/>
                </a:ext>
              </a:extLst>
            </p:cNvPr>
            <p:cNvSpPr/>
            <p:nvPr/>
          </p:nvSpPr>
          <p:spPr>
            <a:xfrm>
              <a:off x="-1" y="0"/>
              <a:ext cx="1575437" cy="1069371"/>
            </a:xfrm>
            <a:prstGeom prst="ellipse">
              <a:avLst/>
            </a:prstGeom>
            <a:gradFill flip="none" rotWithShape="1">
              <a:gsLst>
                <a:gs pos="0">
                  <a:srgbClr val="F8FBF6"/>
                </a:gs>
                <a:gs pos="74000">
                  <a:srgbClr val="BEDCAA"/>
                </a:gs>
                <a:gs pos="83000">
                  <a:srgbClr val="BEDCAA"/>
                </a:gs>
                <a:gs pos="100000">
                  <a:srgbClr val="D4E8C6"/>
                </a:gs>
              </a:gsLst>
              <a:lin ang="5400000" scaled="0"/>
            </a:gra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3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800"/>
            </a:p>
          </p:txBody>
        </p:sp>
        <p:sp>
          <p:nvSpPr>
            <p:cNvPr id="11" name="CasellaDiTesto 29">
              <a:extLst>
                <a:ext uri="{FF2B5EF4-FFF2-40B4-BE49-F238E27FC236}">
                  <a16:creationId xmlns:a16="http://schemas.microsoft.com/office/drawing/2014/main" id="{8E41C2E6-EB7E-43DA-F04E-19E2CD56AD1B}"/>
                </a:ext>
              </a:extLst>
            </p:cNvPr>
            <p:cNvSpPr txBox="1"/>
            <p:nvPr/>
          </p:nvSpPr>
          <p:spPr>
            <a:xfrm>
              <a:off x="271092" y="394284"/>
              <a:ext cx="106268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400" b="1">
                  <a:solidFill>
                    <a:srgbClr val="203864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sz="1050"/>
                <a:t>31/03/2026</a:t>
              </a:r>
            </a:p>
          </p:txBody>
        </p:sp>
      </p:grpSp>
      <p:grpSp>
        <p:nvGrpSpPr>
          <p:cNvPr id="12" name="Gruppo 8">
            <a:extLst>
              <a:ext uri="{FF2B5EF4-FFF2-40B4-BE49-F238E27FC236}">
                <a16:creationId xmlns:a16="http://schemas.microsoft.com/office/drawing/2014/main" id="{53E6AB65-0358-F31B-0CF2-1A1ECC540C4B}"/>
              </a:ext>
            </a:extLst>
          </p:cNvPr>
          <p:cNvGrpSpPr/>
          <p:nvPr/>
        </p:nvGrpSpPr>
        <p:grpSpPr>
          <a:xfrm>
            <a:off x="1862963" y="4373681"/>
            <a:ext cx="1181579" cy="777988"/>
            <a:chOff x="-1" y="-1"/>
            <a:chExt cx="1575436" cy="1037316"/>
          </a:xfrm>
        </p:grpSpPr>
        <p:sp>
          <p:nvSpPr>
            <p:cNvPr id="13" name="Rettangolo con angoli arrotondati 37">
              <a:extLst>
                <a:ext uri="{FF2B5EF4-FFF2-40B4-BE49-F238E27FC236}">
                  <a16:creationId xmlns:a16="http://schemas.microsoft.com/office/drawing/2014/main" id="{B76A362F-A650-2936-1AFD-3114EADDBE91}"/>
                </a:ext>
              </a:extLst>
            </p:cNvPr>
            <p:cNvSpPr/>
            <p:nvPr/>
          </p:nvSpPr>
          <p:spPr>
            <a:xfrm>
              <a:off x="-1" y="-1"/>
              <a:ext cx="1575436" cy="1037316"/>
            </a:xfrm>
            <a:prstGeom prst="roundRect">
              <a:avLst>
                <a:gd name="adj" fmla="val 16667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800"/>
            </a:p>
          </p:txBody>
        </p:sp>
        <p:sp>
          <p:nvSpPr>
            <p:cNvPr id="14" name="CasellaDiTesto 31">
              <a:extLst>
                <a:ext uri="{FF2B5EF4-FFF2-40B4-BE49-F238E27FC236}">
                  <a16:creationId xmlns:a16="http://schemas.microsoft.com/office/drawing/2014/main" id="{767FA7F8-B7CB-451C-13F5-24C1F6CED1E0}"/>
                </a:ext>
              </a:extLst>
            </p:cNvPr>
            <p:cNvSpPr txBox="1"/>
            <p:nvPr/>
          </p:nvSpPr>
          <p:spPr>
            <a:xfrm>
              <a:off x="298786" y="378256"/>
              <a:ext cx="106268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400" b="1">
                  <a:solidFill>
                    <a:srgbClr val="203864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sz="1050"/>
                <a:t>30/06/2026</a:t>
              </a:r>
            </a:p>
          </p:txBody>
        </p:sp>
      </p:grpSp>
      <p:sp>
        <p:nvSpPr>
          <p:cNvPr id="15" name="CasellaDiTesto 32">
            <a:extLst>
              <a:ext uri="{FF2B5EF4-FFF2-40B4-BE49-F238E27FC236}">
                <a16:creationId xmlns:a16="http://schemas.microsoft.com/office/drawing/2014/main" id="{1557E109-C071-58D0-4780-398496489417}"/>
              </a:ext>
            </a:extLst>
          </p:cNvPr>
          <p:cNvSpPr txBox="1"/>
          <p:nvPr/>
        </p:nvSpPr>
        <p:spPr>
          <a:xfrm>
            <a:off x="3920296" y="2286717"/>
            <a:ext cx="3283622" cy="99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>
                <a:solidFill>
                  <a:srgbClr val="203864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500" dirty="0" err="1">
                <a:solidFill>
                  <a:schemeClr val="tx1">
                    <a:lumMod val="95000"/>
                  </a:schemeClr>
                </a:solidFill>
              </a:rPr>
              <a:t>Approvazione</a:t>
            </a: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 del </a:t>
            </a:r>
            <a:r>
              <a:rPr sz="1500" b="1" dirty="0">
                <a:solidFill>
                  <a:schemeClr val="tx1">
                    <a:lumMod val="95000"/>
                  </a:schemeClr>
                </a:solidFill>
              </a:rPr>
              <a:t>Quadro </a:t>
            </a:r>
            <a:r>
              <a:rPr sz="1500" b="1" dirty="0" err="1">
                <a:solidFill>
                  <a:schemeClr val="tx1">
                    <a:lumMod val="95000"/>
                  </a:schemeClr>
                </a:solidFill>
              </a:rPr>
              <a:t>Concettuale</a:t>
            </a: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sz="1500" dirty="0" err="1">
                <a:solidFill>
                  <a:schemeClr val="tx1">
                    <a:lumMod val="95000"/>
                  </a:schemeClr>
                </a:solidFill>
              </a:rPr>
              <a:t>degli</a:t>
            </a: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z="1500" b="1" dirty="0">
                <a:solidFill>
                  <a:schemeClr val="tx1">
                    <a:lumMod val="95000"/>
                  </a:schemeClr>
                </a:solidFill>
              </a:rPr>
              <a:t>Standard </a:t>
            </a:r>
            <a:r>
              <a:rPr sz="1500" b="1" dirty="0" err="1">
                <a:solidFill>
                  <a:schemeClr val="tx1">
                    <a:lumMod val="95000"/>
                  </a:schemeClr>
                </a:solidFill>
              </a:rPr>
              <a:t>contabili</a:t>
            </a:r>
            <a:r>
              <a:rPr sz="15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z="1500" b="1" i="1" dirty="0">
                <a:solidFill>
                  <a:schemeClr val="tx1">
                    <a:lumMod val="95000"/>
                  </a:schemeClr>
                </a:solidFill>
              </a:rPr>
              <a:t>accrual</a:t>
            </a:r>
            <a:r>
              <a:rPr sz="1500" b="1" dirty="0">
                <a:solidFill>
                  <a:schemeClr val="tx1">
                    <a:lumMod val="95000"/>
                  </a:schemeClr>
                </a:solidFill>
              </a:rPr>
              <a:t> (ITAS) </a:t>
            </a:r>
            <a:r>
              <a:rPr sz="1500" dirty="0">
                <a:solidFill>
                  <a:schemeClr val="tx1">
                    <a:lumMod val="95000"/>
                  </a:schemeClr>
                </a:solidFill>
              </a:rPr>
              <a:t>e del </a:t>
            </a:r>
            <a:r>
              <a:rPr sz="1500" b="1" dirty="0">
                <a:solidFill>
                  <a:schemeClr val="tx1">
                    <a:lumMod val="95000"/>
                  </a:schemeClr>
                </a:solidFill>
              </a:rPr>
              <a:t>Piano </a:t>
            </a:r>
            <a:r>
              <a:rPr sz="1500" b="1" dirty="0" err="1">
                <a:solidFill>
                  <a:schemeClr val="tx1">
                    <a:lumMod val="95000"/>
                  </a:schemeClr>
                </a:solidFill>
              </a:rPr>
              <a:t>dei</a:t>
            </a:r>
            <a:r>
              <a:rPr sz="1500" b="1" dirty="0">
                <a:solidFill>
                  <a:schemeClr val="tx1">
                    <a:lumMod val="95000"/>
                  </a:schemeClr>
                </a:solidFill>
              </a:rPr>
              <a:t> Conti </a:t>
            </a:r>
            <a:r>
              <a:rPr sz="1500" b="1" dirty="0" err="1">
                <a:solidFill>
                  <a:schemeClr val="tx1">
                    <a:lumMod val="95000"/>
                  </a:schemeClr>
                </a:solidFill>
              </a:rPr>
              <a:t>multidimensionale</a:t>
            </a:r>
            <a:endParaRPr sz="15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CasellaDiTesto 33">
            <a:extLst>
              <a:ext uri="{FF2B5EF4-FFF2-40B4-BE49-F238E27FC236}">
                <a16:creationId xmlns:a16="http://schemas.microsoft.com/office/drawing/2014/main" id="{83A59BA6-AA0F-D89C-2573-7B5A032777B1}"/>
              </a:ext>
            </a:extLst>
          </p:cNvPr>
          <p:cNvSpPr txBox="1"/>
          <p:nvPr/>
        </p:nvSpPr>
        <p:spPr>
          <a:xfrm>
            <a:off x="3920296" y="3479680"/>
            <a:ext cx="3283622" cy="53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 b="1">
                <a:solidFill>
                  <a:srgbClr val="203864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500">
                <a:solidFill>
                  <a:schemeClr val="tx1">
                    <a:lumMod val="95000"/>
                  </a:schemeClr>
                </a:solidFill>
              </a:rPr>
              <a:t>AAPP formate per la transizione al nuovo sistema contabile </a:t>
            </a:r>
            <a:r>
              <a:rPr sz="1500" i="1">
                <a:solidFill>
                  <a:schemeClr val="tx1">
                    <a:lumMod val="95000"/>
                  </a:schemeClr>
                </a:solidFill>
              </a:rPr>
              <a:t>accrual</a:t>
            </a:r>
          </a:p>
        </p:txBody>
      </p:sp>
      <p:sp>
        <p:nvSpPr>
          <p:cNvPr id="17" name="CasellaDiTesto 34">
            <a:extLst>
              <a:ext uri="{FF2B5EF4-FFF2-40B4-BE49-F238E27FC236}">
                <a16:creationId xmlns:a16="http://schemas.microsoft.com/office/drawing/2014/main" id="{55431112-0CA2-E396-C765-E2508D571E32}"/>
              </a:ext>
            </a:extLst>
          </p:cNvPr>
          <p:cNvSpPr txBox="1"/>
          <p:nvPr/>
        </p:nvSpPr>
        <p:spPr>
          <a:xfrm>
            <a:off x="3920296" y="4178827"/>
            <a:ext cx="3283622" cy="145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>
                <a:solidFill>
                  <a:srgbClr val="203864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500">
                <a:solidFill>
                  <a:schemeClr val="tx1">
                    <a:lumMod val="95000"/>
                  </a:schemeClr>
                </a:solidFill>
              </a:rPr>
              <a:t>Applicazione “pilota” della Riforma in un numero di AAPP che rappresenti almeno il</a:t>
            </a:r>
            <a:r>
              <a:rPr sz="1500" b="1">
                <a:solidFill>
                  <a:schemeClr val="tx1">
                    <a:lumMod val="95000"/>
                  </a:schemeClr>
                </a:solidFill>
              </a:rPr>
              <a:t> 90% della spesa pubblica primaria</a:t>
            </a:r>
          </a:p>
          <a:p>
            <a:pPr>
              <a:defRPr sz="2000" b="1">
                <a:solidFill>
                  <a:srgbClr val="203864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500">
                <a:solidFill>
                  <a:schemeClr val="tx1">
                    <a:lumMod val="95000"/>
                  </a:schemeClr>
                </a:solidFill>
              </a:rPr>
              <a:t>Intervento normativo sulla introduzione della Riforma</a:t>
            </a:r>
          </a:p>
        </p:txBody>
      </p:sp>
      <p:sp>
        <p:nvSpPr>
          <p:cNvPr id="18" name="CasellaDiTesto 39">
            <a:extLst>
              <a:ext uri="{FF2B5EF4-FFF2-40B4-BE49-F238E27FC236}">
                <a16:creationId xmlns:a16="http://schemas.microsoft.com/office/drawing/2014/main" id="{F342B547-B4E5-DD9D-A4C2-65B126661460}"/>
              </a:ext>
            </a:extLst>
          </p:cNvPr>
          <p:cNvSpPr txBox="1"/>
          <p:nvPr/>
        </p:nvSpPr>
        <p:spPr>
          <a:xfrm>
            <a:off x="7996607" y="2506452"/>
            <a:ext cx="2021814" cy="6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>
                <a:solidFill>
                  <a:srgbClr val="203864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800">
                <a:solidFill>
                  <a:schemeClr val="tx1">
                    <a:lumMod val="95000"/>
                  </a:schemeClr>
                </a:solidFill>
              </a:rPr>
              <a:t>1 QC + 18 ITAS + PdC</a:t>
            </a:r>
          </a:p>
        </p:txBody>
      </p:sp>
      <p:sp>
        <p:nvSpPr>
          <p:cNvPr id="19" name="CasellaDiTesto 40">
            <a:extLst>
              <a:ext uri="{FF2B5EF4-FFF2-40B4-BE49-F238E27FC236}">
                <a16:creationId xmlns:a16="http://schemas.microsoft.com/office/drawing/2014/main" id="{9F232F17-A762-BA27-3643-190AD37B921D}"/>
              </a:ext>
            </a:extLst>
          </p:cNvPr>
          <p:cNvSpPr txBox="1"/>
          <p:nvPr/>
        </p:nvSpPr>
        <p:spPr>
          <a:xfrm>
            <a:off x="7910303" y="3460103"/>
            <a:ext cx="2108118" cy="62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>
              <a:defRPr>
                <a:solidFill>
                  <a:srgbClr val="203864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800" dirty="0">
                <a:solidFill>
                  <a:schemeClr val="tx1">
                    <a:lumMod val="95000"/>
                  </a:schemeClr>
                </a:solidFill>
              </a:rPr>
              <a:t>19 LINEE GUIDA + </a:t>
            </a:r>
          </a:p>
          <a:p>
            <a:pPr algn="ctr">
              <a:defRPr>
                <a:solidFill>
                  <a:srgbClr val="203864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800" dirty="0">
                <a:solidFill>
                  <a:schemeClr val="tx1">
                    <a:lumMod val="95000"/>
                  </a:schemeClr>
                </a:solidFill>
              </a:rPr>
              <a:t>19 CORSI ON-LINE</a:t>
            </a:r>
          </a:p>
        </p:txBody>
      </p:sp>
      <p:sp>
        <p:nvSpPr>
          <p:cNvPr id="20" name="CasellaDiTesto 41">
            <a:extLst>
              <a:ext uri="{FF2B5EF4-FFF2-40B4-BE49-F238E27FC236}">
                <a16:creationId xmlns:a16="http://schemas.microsoft.com/office/drawing/2014/main" id="{6DEBF8E1-3903-6159-5F93-8F972BEFB3D1}"/>
              </a:ext>
            </a:extLst>
          </p:cNvPr>
          <p:cNvSpPr txBox="1"/>
          <p:nvPr/>
        </p:nvSpPr>
        <p:spPr>
          <a:xfrm>
            <a:off x="7735952" y="4411314"/>
            <a:ext cx="2456820" cy="90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>
                <a:solidFill>
                  <a:srgbClr val="203864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800" dirty="0">
                <a:solidFill>
                  <a:schemeClr val="tx1">
                    <a:lumMod val="95000"/>
                  </a:schemeClr>
                </a:solidFill>
              </a:rPr>
              <a:t>ELABORAZIONE SCHEMI DI BILANCIO (ESERCIZIO 2025)</a:t>
            </a:r>
          </a:p>
        </p:txBody>
      </p:sp>
      <p:grpSp>
        <p:nvGrpSpPr>
          <p:cNvPr id="21" name="Ovale 60">
            <a:extLst>
              <a:ext uri="{FF2B5EF4-FFF2-40B4-BE49-F238E27FC236}">
                <a16:creationId xmlns:a16="http://schemas.microsoft.com/office/drawing/2014/main" id="{13A6FC5E-38CE-C20D-0432-DF9AB6B53C61}"/>
              </a:ext>
            </a:extLst>
          </p:cNvPr>
          <p:cNvGrpSpPr/>
          <p:nvPr/>
        </p:nvGrpSpPr>
        <p:grpSpPr>
          <a:xfrm>
            <a:off x="8471726" y="2141478"/>
            <a:ext cx="985272" cy="290477"/>
            <a:chOff x="-1" y="-1"/>
            <a:chExt cx="1313695" cy="387301"/>
          </a:xfrm>
        </p:grpSpPr>
        <p:sp>
          <p:nvSpPr>
            <p:cNvPr id="22" name="Ovale">
              <a:extLst>
                <a:ext uri="{FF2B5EF4-FFF2-40B4-BE49-F238E27FC236}">
                  <a16:creationId xmlns:a16="http://schemas.microsoft.com/office/drawing/2014/main" id="{729F27CE-A737-EE7C-C84C-3085D6211A7A}"/>
                </a:ext>
              </a:extLst>
            </p:cNvPr>
            <p:cNvSpPr/>
            <p:nvPr/>
          </p:nvSpPr>
          <p:spPr>
            <a:xfrm>
              <a:off x="-1" y="-1"/>
              <a:ext cx="1313695" cy="387301"/>
            </a:xfrm>
            <a:prstGeom prst="ellipse">
              <a:avLst/>
            </a:prstGeom>
            <a:gradFill flip="none" rotWithShape="1">
              <a:gsLst>
                <a:gs pos="30000">
                  <a:srgbClr val="8FAADC"/>
                </a:gs>
                <a:gs pos="74000">
                  <a:srgbClr val="B4C7E7"/>
                </a:gs>
                <a:gs pos="100000">
                  <a:srgbClr val="B4C7E7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800"/>
            </a:p>
          </p:txBody>
        </p:sp>
        <p:sp>
          <p:nvSpPr>
            <p:cNvPr id="23" name="OUTPUTS">
              <a:extLst>
                <a:ext uri="{FF2B5EF4-FFF2-40B4-BE49-F238E27FC236}">
                  <a16:creationId xmlns:a16="http://schemas.microsoft.com/office/drawing/2014/main" id="{7F253100-E333-5BAF-60EC-D48F2DDDA0E4}"/>
                </a:ext>
              </a:extLst>
            </p:cNvPr>
            <p:cNvSpPr txBox="1"/>
            <p:nvPr/>
          </p:nvSpPr>
          <p:spPr>
            <a:xfrm>
              <a:off x="238104" y="39759"/>
              <a:ext cx="837479" cy="307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sz="105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8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D3E95-16D9-B479-86FE-6C8D8B2A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38" y="322090"/>
            <a:ext cx="9404723" cy="1400530"/>
          </a:xfrm>
        </p:spPr>
        <p:txBody>
          <a:bodyPr/>
          <a:lstStyle/>
          <a:p>
            <a:r>
              <a:rPr lang="it-IT" sz="3600" dirty="0"/>
              <a:t>Gli ITAS</a:t>
            </a:r>
          </a:p>
        </p:txBody>
      </p:sp>
      <p:graphicFrame>
        <p:nvGraphicFramePr>
          <p:cNvPr id="6" name="Tabella 3">
            <a:extLst>
              <a:ext uri="{FF2B5EF4-FFF2-40B4-BE49-F238E27FC236}">
                <a16:creationId xmlns:a16="http://schemas.microsoft.com/office/drawing/2014/main" id="{1F3D942C-18FA-D858-2A9F-5A80A8119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181848"/>
              </p:ext>
            </p:extLst>
          </p:nvPr>
        </p:nvGraphicFramePr>
        <p:xfrm>
          <a:off x="1273629" y="1099458"/>
          <a:ext cx="9067800" cy="5414266"/>
        </p:xfrm>
        <a:graphic>
          <a:graphicData uri="http://schemas.openxmlformats.org/drawingml/2006/table">
            <a:tbl>
              <a:tblPr/>
              <a:tblGrid>
                <a:gridCol w="27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544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ITAS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IPSAS/EPSAS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CF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Quadro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Concettuale</a:t>
                      </a:r>
                      <a:endParaRPr sz="1200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EPSAS CF  - IPSAS CF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Composizione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schemi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del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bilancio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d'esercizio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1-2-24-20-18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Politiche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contabili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cambiamenti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di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stime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contabili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correzione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di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errori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eventi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successivi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alla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chiusura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dell'esercizio</a:t>
                      </a:r>
                      <a:endParaRPr sz="1200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3-14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Operazioni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attività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passività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in valuta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estera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4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Immobilizzazioni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materiali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16-17-5-27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Immobilizzazioni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immateriali</a:t>
                      </a:r>
                      <a:endParaRPr sz="1200" b="1" dirty="0">
                        <a:solidFill>
                          <a:srgbClr val="00206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31-5-27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Accordi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per la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gestione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di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servizi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32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Locazioni</a:t>
                      </a:r>
                      <a:endParaRPr sz="1200" b="1" dirty="0">
                        <a:solidFill>
                          <a:srgbClr val="00206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13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Svalutazioni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21-26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Ricavi  e proventi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9-23-11(IPSAS 47)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Rimanenze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12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Strumenti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finanziari</a:t>
                      </a:r>
                      <a:endParaRPr sz="1200" b="1" dirty="0">
                        <a:solidFill>
                          <a:srgbClr val="00206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28-29-30-41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Bilancio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consolidato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35-40-38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Accantonamenti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passività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attività</a:t>
                      </a:r>
                      <a:r>
                        <a:rPr sz="1200" b="1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potenziali</a:t>
                      </a:r>
                      <a:endParaRPr sz="1200" b="1" dirty="0">
                        <a:solidFill>
                          <a:srgbClr val="00206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19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Partecipazioni in organismi controllati o collegati e accordi a controllo congiunto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34-36-37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Benefici per i dipendenti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39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Prestazioni sociali  in denaro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42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Ratei e risconti </a:t>
                      </a: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N.A.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7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Costi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e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oneri</a:t>
                      </a:r>
                      <a:endParaRPr sz="1200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34290" marR="34290" marT="34290" marB="3429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IPSAS 48</a:t>
                      </a:r>
                    </a:p>
                  </a:txBody>
                  <a:tcPr marL="0" marR="0" marT="0" marB="0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2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91DF0-D81A-CFE9-5FF9-370A8225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Cosa cambia con gli ITAS (per gli enti locali)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7C88E3-AA85-27ED-6367-7D0F35F6A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71271"/>
            <a:ext cx="8946541" cy="3433482"/>
          </a:xfrm>
        </p:spPr>
        <p:txBody>
          <a:bodyPr>
            <a:normAutofit/>
          </a:bodyPr>
          <a:lstStyle/>
          <a:p>
            <a:r>
              <a:rPr lang="it-IT" dirty="0"/>
              <a:t>Composizione e schemi del bilancio di esercizio e del bilancio consolidato</a:t>
            </a:r>
          </a:p>
          <a:p>
            <a:r>
              <a:rPr lang="it-IT" dirty="0"/>
              <a:t>Nuovi criteri di rilevazione iniziale e valutazione successiva delle attività e delle passività</a:t>
            </a:r>
          </a:p>
          <a:p>
            <a:r>
              <a:rPr lang="it-IT" dirty="0"/>
              <a:t>Iscrizione in bilancio di alcune attività e passività precedentemente non rilevate</a:t>
            </a:r>
          </a:p>
          <a:p>
            <a:r>
              <a:rPr lang="it-IT" dirty="0"/>
              <a:t>Nuovi criteri di rilevazione e imputazione dei ricavi/proventi e dei costi/oneri</a:t>
            </a:r>
          </a:p>
          <a:p>
            <a:r>
              <a:rPr lang="it-IT" dirty="0"/>
              <a:t>Rilevanza dell’informazione integrativa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412DD5-8F09-56B0-8809-12C37479CD1D}"/>
              </a:ext>
            </a:extLst>
          </p:cNvPr>
          <p:cNvSpPr txBox="1"/>
          <p:nvPr/>
        </p:nvSpPr>
        <p:spPr>
          <a:xfrm>
            <a:off x="2819400" y="5175196"/>
            <a:ext cx="8809301" cy="1043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just">
              <a:spcBef>
                <a:spcPts val="1350"/>
              </a:spcBef>
              <a:buSzPct val="100000"/>
              <a:defRPr sz="2000">
                <a:solidFill>
                  <a:srgbClr val="0B306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it-IT" b="1" i="1" dirty="0">
                <a:solidFill>
                  <a:schemeClr val="tx1">
                    <a:lumMod val="95000"/>
                  </a:schemeClr>
                </a:solidFill>
                <a:latin typeface="Tahoma"/>
                <a:ea typeface="Tahoma"/>
                <a:cs typeface="Tahoma"/>
              </a:rPr>
              <a:t>La vera sfida per il ragioniere pubblico (e </a:t>
            </a:r>
            <a:r>
              <a:rPr lang="it-IT" b="1" i="1">
                <a:solidFill>
                  <a:schemeClr val="tx1">
                    <a:lumMod val="95000"/>
                  </a:schemeClr>
                </a:solidFill>
                <a:latin typeface="Tahoma"/>
                <a:ea typeface="Tahoma"/>
                <a:cs typeface="Tahoma"/>
              </a:rPr>
              <a:t>non solo) è</a:t>
            </a:r>
            <a:r>
              <a:rPr lang="it-IT" b="1" i="1" dirty="0">
                <a:solidFill>
                  <a:schemeClr val="tx1">
                    <a:lumMod val="95000"/>
                  </a:schemeClr>
                </a:solidFill>
                <a:latin typeface="Tahoma"/>
                <a:ea typeface="Tahoma"/>
                <a:cs typeface="Tahoma"/>
              </a:rPr>
              <a:t>…</a:t>
            </a:r>
          </a:p>
          <a:p>
            <a:pPr algn="just">
              <a:spcBef>
                <a:spcPts val="1350"/>
              </a:spcBef>
              <a:buSzPct val="100000"/>
              <a:defRPr sz="2000">
                <a:solidFill>
                  <a:srgbClr val="0B3066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it-IT" b="1" i="1" dirty="0">
                <a:solidFill>
                  <a:schemeClr val="tx1">
                    <a:lumMod val="95000"/>
                  </a:schemeClr>
                </a:solidFill>
                <a:latin typeface="Tahoma"/>
                <a:ea typeface="Tahoma"/>
                <a:cs typeface="Tahoma"/>
              </a:rPr>
              <a:t>la valutazione e adeguata rappresentazione del patrimonio pubblico</a:t>
            </a:r>
          </a:p>
        </p:txBody>
      </p:sp>
    </p:spTree>
    <p:extLst>
      <p:ext uri="{BB962C8B-B14F-4D97-AF65-F5344CB8AC3E}">
        <p14:creationId xmlns:p14="http://schemas.microsoft.com/office/powerpoint/2010/main" val="232523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9B06A-4CD3-F700-7AD4-F9F4CC0D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340" y="2510118"/>
            <a:ext cx="9404723" cy="1400530"/>
          </a:xfrm>
        </p:spPr>
        <p:txBody>
          <a:bodyPr/>
          <a:lstStyle/>
          <a:p>
            <a:r>
              <a:rPr lang="it-IT" dirty="0"/>
              <a:t>Sistema contabile </a:t>
            </a:r>
            <a:r>
              <a:rPr lang="it-IT" dirty="0" err="1"/>
              <a:t>accrual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quali benefici?</a:t>
            </a:r>
          </a:p>
        </p:txBody>
      </p:sp>
    </p:spTree>
    <p:extLst>
      <p:ext uri="{BB962C8B-B14F-4D97-AF65-F5344CB8AC3E}">
        <p14:creationId xmlns:p14="http://schemas.microsoft.com/office/powerpoint/2010/main" val="176552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F4417-A676-2880-8520-031B02B57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vale 10">
            <a:extLst>
              <a:ext uri="{FF2B5EF4-FFF2-40B4-BE49-F238E27FC236}">
                <a16:creationId xmlns:a16="http://schemas.microsoft.com/office/drawing/2014/main" id="{C63418AD-02DD-7326-7DD3-47F5D86CEEDC}"/>
              </a:ext>
            </a:extLst>
          </p:cNvPr>
          <p:cNvGrpSpPr/>
          <p:nvPr/>
        </p:nvGrpSpPr>
        <p:grpSpPr>
          <a:xfrm>
            <a:off x="2464718" y="1284116"/>
            <a:ext cx="4320481" cy="4320482"/>
            <a:chOff x="0" y="0"/>
            <a:chExt cx="4320480" cy="4320480"/>
          </a:xfrm>
        </p:grpSpPr>
        <p:sp>
          <p:nvSpPr>
            <p:cNvPr id="5" name="Cerchio">
              <a:extLst>
                <a:ext uri="{FF2B5EF4-FFF2-40B4-BE49-F238E27FC236}">
                  <a16:creationId xmlns:a16="http://schemas.microsoft.com/office/drawing/2014/main" id="{11FBA9AF-7EA8-4CDD-68EE-7D31B27C036B}"/>
                </a:ext>
              </a:extLst>
            </p:cNvPr>
            <p:cNvSpPr/>
            <p:nvPr/>
          </p:nvSpPr>
          <p:spPr>
            <a:xfrm>
              <a:off x="-1" y="-1"/>
              <a:ext cx="4320482" cy="4320482"/>
            </a:xfrm>
            <a:prstGeom prst="ellipse">
              <a:avLst/>
            </a:prstGeom>
            <a:gradFill flip="none" rotWithShape="1">
              <a:gsLst>
                <a:gs pos="0">
                  <a:srgbClr val="727E57"/>
                </a:gs>
                <a:gs pos="50000">
                  <a:srgbClr val="A4B77E"/>
                </a:gs>
                <a:gs pos="100000">
                  <a:srgbClr val="C5DB97"/>
                </a:gs>
              </a:gsLst>
              <a:lin ang="16200000" scaled="0"/>
            </a:gradFill>
            <a:ln w="25400" cap="flat">
              <a:solidFill>
                <a:srgbClr val="2136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Patrimonio netto">
              <a:extLst>
                <a:ext uri="{FF2B5EF4-FFF2-40B4-BE49-F238E27FC236}">
                  <a16:creationId xmlns:a16="http://schemas.microsoft.com/office/drawing/2014/main" id="{5A49BF3E-52DA-2050-6ECF-A32BC3FFD2F7}"/>
                </a:ext>
              </a:extLst>
            </p:cNvPr>
            <p:cNvSpPr txBox="1"/>
            <p:nvPr/>
          </p:nvSpPr>
          <p:spPr>
            <a:xfrm>
              <a:off x="691139" y="1263446"/>
              <a:ext cx="2938202" cy="1793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Patrimonio netto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" name="Ovale 11">
            <a:extLst>
              <a:ext uri="{FF2B5EF4-FFF2-40B4-BE49-F238E27FC236}">
                <a16:creationId xmlns:a16="http://schemas.microsoft.com/office/drawing/2014/main" id="{3DB2B5D7-6CF5-26D7-4DA9-DA2F532F48D3}"/>
              </a:ext>
            </a:extLst>
          </p:cNvPr>
          <p:cNvGrpSpPr/>
          <p:nvPr/>
        </p:nvGrpSpPr>
        <p:grpSpPr>
          <a:xfrm>
            <a:off x="3706392" y="3588373"/>
            <a:ext cx="1998687" cy="2021100"/>
            <a:chOff x="-1" y="0"/>
            <a:chExt cx="1998686" cy="2021098"/>
          </a:xfrm>
        </p:grpSpPr>
        <p:sp>
          <p:nvSpPr>
            <p:cNvPr id="8" name="Ovale">
              <a:extLst>
                <a:ext uri="{FF2B5EF4-FFF2-40B4-BE49-F238E27FC236}">
                  <a16:creationId xmlns:a16="http://schemas.microsoft.com/office/drawing/2014/main" id="{D4288480-0E0B-5AD6-259F-486086870589}"/>
                </a:ext>
              </a:extLst>
            </p:cNvPr>
            <p:cNvSpPr/>
            <p:nvPr/>
          </p:nvSpPr>
          <p:spPr>
            <a:xfrm>
              <a:off x="-1" y="0"/>
              <a:ext cx="1998686" cy="2021098"/>
            </a:xfrm>
            <a:prstGeom prst="ellipse">
              <a:avLst/>
            </a:prstGeom>
            <a:gradFill flip="none" rotWithShape="1">
              <a:gsLst>
                <a:gs pos="0">
                  <a:srgbClr val="46591F"/>
                </a:gs>
                <a:gs pos="50000">
                  <a:srgbClr val="65802D"/>
                </a:gs>
                <a:gs pos="100000">
                  <a:srgbClr val="799936"/>
                </a:gs>
              </a:gsLst>
              <a:lin ang="16200000" scaled="0"/>
            </a:gradFill>
            <a:ln w="25400" cap="flat">
              <a:solidFill>
                <a:srgbClr val="2136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isultato di amministrazione">
              <a:extLst>
                <a:ext uri="{FF2B5EF4-FFF2-40B4-BE49-F238E27FC236}">
                  <a16:creationId xmlns:a16="http://schemas.microsoft.com/office/drawing/2014/main" id="{5AC66548-1964-7229-6B20-7B42824E8968}"/>
                </a:ext>
              </a:extLst>
            </p:cNvPr>
            <p:cNvSpPr txBox="1"/>
            <p:nvPr/>
          </p:nvSpPr>
          <p:spPr>
            <a:xfrm>
              <a:off x="277777" y="533496"/>
              <a:ext cx="1491342" cy="954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rPr dirty="0" err="1"/>
                <a:t>Risultato</a:t>
              </a:r>
              <a:r>
                <a:rPr dirty="0"/>
                <a:t> di </a:t>
              </a:r>
              <a:r>
                <a:rPr dirty="0" err="1"/>
                <a:t>amministrazione</a:t>
              </a:r>
              <a:endParaRPr dirty="0"/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endParaRPr dirty="0"/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10" name="Ovale 12">
            <a:extLst>
              <a:ext uri="{FF2B5EF4-FFF2-40B4-BE49-F238E27FC236}">
                <a16:creationId xmlns:a16="http://schemas.microsoft.com/office/drawing/2014/main" id="{6B584FAF-BD9E-F120-1410-62F4FC7F97B5}"/>
              </a:ext>
            </a:extLst>
          </p:cNvPr>
          <p:cNvGrpSpPr/>
          <p:nvPr/>
        </p:nvGrpSpPr>
        <p:grpSpPr>
          <a:xfrm>
            <a:off x="4273687" y="4740500"/>
            <a:ext cx="864098" cy="864098"/>
            <a:chOff x="0" y="0"/>
            <a:chExt cx="864096" cy="864096"/>
          </a:xfrm>
        </p:grpSpPr>
        <p:sp>
          <p:nvSpPr>
            <p:cNvPr id="11" name="Cerchio">
              <a:extLst>
                <a:ext uri="{FF2B5EF4-FFF2-40B4-BE49-F238E27FC236}">
                  <a16:creationId xmlns:a16="http://schemas.microsoft.com/office/drawing/2014/main" id="{94D32342-7940-1B9B-E613-A5E6B8FB1B58}"/>
                </a:ext>
              </a:extLst>
            </p:cNvPr>
            <p:cNvSpPr/>
            <p:nvPr/>
          </p:nvSpPr>
          <p:spPr>
            <a:xfrm>
              <a:off x="0" y="0"/>
              <a:ext cx="864096" cy="864096"/>
            </a:xfrm>
            <a:prstGeom prst="ellipse">
              <a:avLst/>
            </a:prstGeom>
            <a:solidFill>
              <a:srgbClr val="4F6228"/>
            </a:solidFill>
            <a:ln w="25400" cap="flat">
              <a:solidFill>
                <a:srgbClr val="2136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" name="F.do cassa">
              <a:extLst>
                <a:ext uri="{FF2B5EF4-FFF2-40B4-BE49-F238E27FC236}">
                  <a16:creationId xmlns:a16="http://schemas.microsoft.com/office/drawing/2014/main" id="{F6A655A6-BF05-7C8E-FA96-8FBBE4164E8E}"/>
                </a:ext>
              </a:extLst>
            </p:cNvPr>
            <p:cNvSpPr txBox="1"/>
            <p:nvPr/>
          </p:nvSpPr>
          <p:spPr>
            <a:xfrm>
              <a:off x="135888" y="170440"/>
              <a:ext cx="592319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F.do</a:t>
              </a:r>
              <a:r>
                <a:rPr dirty="0"/>
                <a:t> </a:t>
              </a:r>
              <a:r>
                <a:rPr dirty="0" err="1"/>
                <a:t>cassa</a:t>
              </a:r>
              <a:endParaRPr dirty="0"/>
            </a:p>
          </p:txBody>
        </p:sp>
      </p:grpSp>
      <p:sp>
        <p:nvSpPr>
          <p:cNvPr id="13" name="CasellaDiTesto 13">
            <a:extLst>
              <a:ext uri="{FF2B5EF4-FFF2-40B4-BE49-F238E27FC236}">
                <a16:creationId xmlns:a16="http://schemas.microsoft.com/office/drawing/2014/main" id="{5F8376DE-C84A-D327-6B11-95BF831DBC98}"/>
              </a:ext>
            </a:extLst>
          </p:cNvPr>
          <p:cNvSpPr txBox="1"/>
          <p:nvPr/>
        </p:nvSpPr>
        <p:spPr>
          <a:xfrm>
            <a:off x="7996091" y="5219361"/>
            <a:ext cx="20688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4F6228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Cassa</a:t>
            </a:r>
          </a:p>
        </p:txBody>
      </p:sp>
      <p:sp>
        <p:nvSpPr>
          <p:cNvPr id="14" name="CasellaDiTesto 14">
            <a:extLst>
              <a:ext uri="{FF2B5EF4-FFF2-40B4-BE49-F238E27FC236}">
                <a16:creationId xmlns:a16="http://schemas.microsoft.com/office/drawing/2014/main" id="{198C242D-92E1-7B39-2940-7D4A47CB8B6E}"/>
              </a:ext>
            </a:extLst>
          </p:cNvPr>
          <p:cNvSpPr txBox="1"/>
          <p:nvPr/>
        </p:nvSpPr>
        <p:spPr>
          <a:xfrm>
            <a:off x="7986219" y="4227153"/>
            <a:ext cx="206880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77933C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Competenza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finanziaria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CasellaDiTesto 15">
            <a:extLst>
              <a:ext uri="{FF2B5EF4-FFF2-40B4-BE49-F238E27FC236}">
                <a16:creationId xmlns:a16="http://schemas.microsoft.com/office/drawing/2014/main" id="{56A47392-30EE-78A2-1D69-83C083241A31}"/>
              </a:ext>
            </a:extLst>
          </p:cNvPr>
          <p:cNvSpPr txBox="1"/>
          <p:nvPr/>
        </p:nvSpPr>
        <p:spPr>
          <a:xfrm>
            <a:off x="8055053" y="1284116"/>
            <a:ext cx="12767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C3D69B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Full accrual</a:t>
            </a:r>
          </a:p>
        </p:txBody>
      </p:sp>
      <p:grpSp>
        <p:nvGrpSpPr>
          <p:cNvPr id="16" name="Freccia su 10">
            <a:extLst>
              <a:ext uri="{FF2B5EF4-FFF2-40B4-BE49-F238E27FC236}">
                <a16:creationId xmlns:a16="http://schemas.microsoft.com/office/drawing/2014/main" id="{3BEC2AFE-56E5-4C56-5C7F-E2289C80707C}"/>
              </a:ext>
            </a:extLst>
          </p:cNvPr>
          <p:cNvGrpSpPr/>
          <p:nvPr/>
        </p:nvGrpSpPr>
        <p:grpSpPr>
          <a:xfrm>
            <a:off x="7181241" y="1364341"/>
            <a:ext cx="828094" cy="3509143"/>
            <a:chOff x="0" y="80226"/>
            <a:chExt cx="828092" cy="35091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17" name="Forma">
              <a:extLst>
                <a:ext uri="{FF2B5EF4-FFF2-40B4-BE49-F238E27FC236}">
                  <a16:creationId xmlns:a16="http://schemas.microsoft.com/office/drawing/2014/main" id="{89F8FD34-A45F-6B46-E656-BEB368FD0BD8}"/>
                </a:ext>
              </a:extLst>
            </p:cNvPr>
            <p:cNvSpPr/>
            <p:nvPr/>
          </p:nvSpPr>
          <p:spPr>
            <a:xfrm>
              <a:off x="0" y="80226"/>
              <a:ext cx="828092" cy="350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88"/>
                  </a:moveTo>
                  <a:lnTo>
                    <a:pt x="10800" y="0"/>
                  </a:lnTo>
                  <a:lnTo>
                    <a:pt x="21600" y="2588"/>
                  </a:lnTo>
                  <a:lnTo>
                    <a:pt x="16200" y="2588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2588"/>
                  </a:lnTo>
                  <a:close/>
                </a:path>
              </a:pathLst>
            </a:custGeom>
            <a:grpFill/>
            <a:ln w="25400" cap="flat">
              <a:solidFill>
                <a:srgbClr val="2136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Grado di accrual">
              <a:extLst>
                <a:ext uri="{FF2B5EF4-FFF2-40B4-BE49-F238E27FC236}">
                  <a16:creationId xmlns:a16="http://schemas.microsoft.com/office/drawing/2014/main" id="{04AAB7C4-ED46-1933-0605-708DEE3B71CC}"/>
                </a:ext>
              </a:extLst>
            </p:cNvPr>
            <p:cNvSpPr txBox="1"/>
            <p:nvPr/>
          </p:nvSpPr>
          <p:spPr>
            <a:xfrm rot="16200000">
              <a:off x="-1152215" y="1647039"/>
              <a:ext cx="3132522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</a:rPr>
                <a:t>Grado di accrual</a:t>
              </a:r>
            </a:p>
          </p:txBody>
        </p:sp>
      </p:grpSp>
      <p:sp>
        <p:nvSpPr>
          <p:cNvPr id="19" name="CasellaDiTesto 17">
            <a:extLst>
              <a:ext uri="{FF2B5EF4-FFF2-40B4-BE49-F238E27FC236}">
                <a16:creationId xmlns:a16="http://schemas.microsoft.com/office/drawing/2014/main" id="{71B3586C-0D3C-EC7D-B7B1-E59FB64387C5}"/>
              </a:ext>
            </a:extLst>
          </p:cNvPr>
          <p:cNvSpPr txBox="1"/>
          <p:nvPr/>
        </p:nvSpPr>
        <p:spPr>
          <a:xfrm>
            <a:off x="7980115" y="3265206"/>
            <a:ext cx="127671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77933C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Modified Accrual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C82EA184-AAB8-DD55-4205-043280B331E4}"/>
              </a:ext>
            </a:extLst>
          </p:cNvPr>
          <p:cNvSpPr txBox="1"/>
          <p:nvPr/>
        </p:nvSpPr>
        <p:spPr>
          <a:xfrm>
            <a:off x="645398" y="291514"/>
            <a:ext cx="1011936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2776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spcBef>
                <a:spcPct val="0"/>
              </a:spcBef>
            </a:pPr>
            <a:r>
              <a:rPr lang="it-IT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</a:t>
            </a:r>
            <a:r>
              <a:rPr b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ggett</a:t>
            </a:r>
            <a:r>
              <a:rPr lang="it-IT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</a:t>
            </a:r>
            <a:r>
              <a:rPr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 </a:t>
            </a:r>
            <a:r>
              <a:rPr b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rilevazione</a:t>
            </a:r>
            <a:r>
              <a:rPr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 capacità predittiva </a:t>
            </a:r>
          </a:p>
          <a:p>
            <a:pPr>
              <a:spcBef>
                <a:spcPct val="0"/>
              </a:spcBef>
            </a:pPr>
            <a:r>
              <a:rPr lang="it-IT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dei sistemi contabili</a:t>
            </a:r>
            <a:endParaRPr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89ED7DA6-8846-4D73-CE30-DE1251EF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376" y="5246415"/>
            <a:ext cx="2412718" cy="15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2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897AB-3118-BFA5-F518-0AB2671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600" dirty="0" err="1"/>
              <a:t>Accrual</a:t>
            </a:r>
            <a:r>
              <a:rPr lang="it-IT" sz="2600" dirty="0"/>
              <a:t> </a:t>
            </a:r>
            <a:r>
              <a:rPr lang="it-IT" sz="2600" i="1" dirty="0"/>
              <a:t>vs.</a:t>
            </a:r>
            <a:r>
              <a:rPr lang="it-IT" sz="2600" dirty="0"/>
              <a:t> Cash: </a:t>
            </a:r>
            <a:r>
              <a:rPr lang="it-IT" sz="2600" b="1" dirty="0"/>
              <a:t>più informazione </a:t>
            </a:r>
            <a:r>
              <a:rPr lang="it-IT" sz="2600" dirty="0"/>
              <a:t>ma…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DFF0B4-5D30-478A-6FD3-0E83234B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Produrre l’informazione contabile è più complesso e costoso</a:t>
            </a:r>
          </a:p>
          <a:p>
            <a:r>
              <a:rPr lang="it-IT" dirty="0"/>
              <a:t>L’informazione contabile è inevitabilmente il risultato dell’esercizio di discrezionalità tecnica, quindi più soggettiva </a:t>
            </a:r>
          </a:p>
          <a:p>
            <a:r>
              <a:rPr lang="it-IT" dirty="0"/>
              <a:t>L’informazione contabile è più difficile da comprendere per gli utilizzatori</a:t>
            </a:r>
          </a:p>
          <a:p>
            <a:r>
              <a:rPr lang="it-IT" dirty="0"/>
              <a:t>La qualità dell’informazione contabile per gli utilizzatori dipende dalle regole tecniche applicate alla sua produzione (standard contabili)</a:t>
            </a:r>
          </a:p>
          <a:p>
            <a:r>
              <a:rPr lang="it-IT" dirty="0"/>
              <a:t>Statuire standard contabili </a:t>
            </a:r>
            <a:r>
              <a:rPr lang="it-IT" dirty="0" err="1"/>
              <a:t>accrual</a:t>
            </a:r>
            <a:r>
              <a:rPr lang="it-IT" dirty="0"/>
              <a:t> è un esercizio lungo, complesso e costoso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426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3C6C4-539F-A145-C007-67580617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08232" cy="5654168"/>
          </a:xfrm>
        </p:spPr>
        <p:txBody>
          <a:bodyPr/>
          <a:lstStyle/>
          <a:p>
            <a:r>
              <a:rPr lang="it-IT" dirty="0"/>
              <a:t>I sistemi contabili sono strumenti  per produrre informazioni</a:t>
            </a:r>
            <a:br>
              <a:rPr lang="it-IT" dirty="0"/>
            </a:br>
            <a:br>
              <a:rPr lang="it-IT" dirty="0"/>
            </a:br>
            <a:r>
              <a:rPr lang="it-IT" dirty="0"/>
              <a:t>I benefici di un sistema contabile dipendono da come le informazioni sono utilizzate</a:t>
            </a:r>
          </a:p>
        </p:txBody>
      </p:sp>
    </p:spTree>
    <p:extLst>
      <p:ext uri="{BB962C8B-B14F-4D97-AF65-F5344CB8AC3E}">
        <p14:creationId xmlns:p14="http://schemas.microsoft.com/office/powerpoint/2010/main" val="254687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D316D-A447-07F8-3AE7-6C1D635F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domanda che abbiamo di fronte è…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8F15E6-FC2B-D6C4-BB7A-9912507F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53188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Come utilizzare le informazioni prodotte dal sistema contabile a base ITAS?</a:t>
            </a:r>
          </a:p>
          <a:p>
            <a:pPr marL="671513" indent="-336550">
              <a:buFont typeface="Wingdings" pitchFamily="2" charset="2"/>
              <a:buChar char="Ø"/>
            </a:pPr>
            <a:r>
              <a:rPr lang="it-IT" dirty="0"/>
              <a:t>nel sistema dei controlli nelle/sulle AAPP</a:t>
            </a:r>
          </a:p>
          <a:p>
            <a:pPr marL="671513" indent="-336550">
              <a:buFont typeface="Wingdings" pitchFamily="2" charset="2"/>
              <a:buChar char="Ø"/>
            </a:pPr>
            <a:r>
              <a:rPr lang="it-IT" dirty="0"/>
              <a:t>per l’assunzione delle decisioni pubbliche</a:t>
            </a:r>
          </a:p>
          <a:p>
            <a:pPr marL="671513" indent="-336550">
              <a:buFont typeface="Wingdings" pitchFamily="2" charset="2"/>
              <a:buChar char="Ø"/>
            </a:pPr>
            <a:r>
              <a:rPr lang="it-IT" dirty="0"/>
              <a:t>per l’accountability verso i cittadini e gli altri portatori di interessi</a:t>
            </a:r>
          </a:p>
          <a:p>
            <a:pPr marL="671513" indent="-336550">
              <a:buFont typeface="Wingdings" pitchFamily="2" charset="2"/>
              <a:buChar char="Ø"/>
            </a:pPr>
            <a:r>
              <a:rPr lang="it-IT" dirty="0"/>
              <a:t>…..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641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0C9A7-4E42-2ABE-075C-95DBF7A1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l’attenzione.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4FEC4-F3AA-D5C4-4B26-85909EA15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mariano.damore@uniparthenope.it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990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B9302-88B6-7884-184E-B0A6A404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contabilità </a:t>
            </a:r>
            <a:r>
              <a:rPr lang="it-IT" dirty="0" err="1"/>
              <a:t>accrual</a:t>
            </a:r>
            <a:br>
              <a:rPr lang="it-IT" dirty="0"/>
            </a:br>
            <a:r>
              <a:rPr lang="it-IT" dirty="0"/>
              <a:t>nella prassi internazionale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7141C2-D85E-6791-D05A-36309031F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Cassa </a:t>
            </a:r>
            <a:r>
              <a:rPr lang="it-IT" b="1" i="1" dirty="0"/>
              <a:t>vs.</a:t>
            </a:r>
            <a:r>
              <a:rPr lang="it-IT" b="1" dirty="0"/>
              <a:t> </a:t>
            </a:r>
            <a:r>
              <a:rPr lang="it-IT" b="1" dirty="0" err="1"/>
              <a:t>accrual</a:t>
            </a:r>
            <a:r>
              <a:rPr lang="it-IT" dirty="0"/>
              <a:t>: diverse logiche di rilevazione contabile e di imputazione all’esercizio degli effetti delle operazioni di gestione</a:t>
            </a:r>
          </a:p>
          <a:p>
            <a:r>
              <a:rPr lang="it-IT" dirty="0"/>
              <a:t>Applicabili tanto alla contabilità budgetaria/autorizzatoria che alla contabilità per la rendicontazione (</a:t>
            </a:r>
            <a:r>
              <a:rPr lang="it-IT" b="1" dirty="0" err="1"/>
              <a:t>budgetary</a:t>
            </a:r>
            <a:r>
              <a:rPr lang="it-IT" dirty="0"/>
              <a:t> </a:t>
            </a:r>
            <a:r>
              <a:rPr lang="it-IT" b="1" dirty="0"/>
              <a:t>accounting </a:t>
            </a:r>
            <a:r>
              <a:rPr lang="it-IT" b="1" i="1" dirty="0"/>
              <a:t>vs.</a:t>
            </a:r>
            <a:r>
              <a:rPr lang="it-IT" b="1" dirty="0"/>
              <a:t> </a:t>
            </a:r>
            <a:r>
              <a:rPr lang="it-IT" dirty="0" err="1"/>
              <a:t>f</a:t>
            </a:r>
            <a:r>
              <a:rPr lang="it-IT" b="1" dirty="0" err="1"/>
              <a:t>inancial</a:t>
            </a:r>
            <a:r>
              <a:rPr lang="it-IT" b="1" dirty="0"/>
              <a:t> accounting</a:t>
            </a:r>
            <a:r>
              <a:rPr lang="it-IT" dirty="0"/>
              <a:t>)</a:t>
            </a:r>
          </a:p>
          <a:p>
            <a:r>
              <a:rPr lang="it-IT" dirty="0" err="1"/>
              <a:t>Accrual</a:t>
            </a:r>
            <a:r>
              <a:rPr lang="it-IT" dirty="0"/>
              <a:t> da «to </a:t>
            </a:r>
            <a:r>
              <a:rPr lang="it-IT" dirty="0" err="1"/>
              <a:t>accrue</a:t>
            </a:r>
            <a:r>
              <a:rPr lang="it-IT" dirty="0"/>
              <a:t>» = maturare</a:t>
            </a:r>
          </a:p>
          <a:p>
            <a:r>
              <a:rPr lang="it-IT" dirty="0"/>
              <a:t>Le operazioni di gestione vengono rilevate quando maturano gli effetti economici 	⍯	quando si verifica l’incasso/pagamento di denaro</a:t>
            </a:r>
          </a:p>
          <a:p>
            <a:r>
              <a:rPr lang="it-IT" dirty="0"/>
              <a:t>Per </a:t>
            </a:r>
            <a:r>
              <a:rPr lang="it-IT" b="1" dirty="0" err="1"/>
              <a:t>accrual</a:t>
            </a:r>
            <a:r>
              <a:rPr lang="it-IT" b="1" dirty="0"/>
              <a:t> accounting </a:t>
            </a:r>
            <a:r>
              <a:rPr lang="it-IT" dirty="0"/>
              <a:t>si intende generalmente un sistema contabile a base </a:t>
            </a:r>
            <a:r>
              <a:rPr lang="it-IT" dirty="0" err="1"/>
              <a:t>accrual</a:t>
            </a:r>
            <a:r>
              <a:rPr lang="it-IT" dirty="0"/>
              <a:t> orientato alla</a:t>
            </a:r>
            <a:r>
              <a:rPr lang="it-IT" b="1" dirty="0"/>
              <a:t> rendicontazione patrimoniale, finanziaria ed economica delle AP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28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4B3AB-5526-73DE-F3F6-C56C88B72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F5DEC-8C23-B318-EDC7-4482AFE8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IPSAS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5B148-10BE-007E-0235-156F6335B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Standard contabili internazionali per il settore pubblico statuiti dall’IPSASB</a:t>
            </a:r>
          </a:p>
          <a:p>
            <a:r>
              <a:rPr lang="it-IT" dirty="0"/>
              <a:t>per la </a:t>
            </a:r>
            <a:r>
              <a:rPr lang="it-IT" b="1" dirty="0"/>
              <a:t>rendicontazione per finalità informative generali (General </a:t>
            </a:r>
            <a:r>
              <a:rPr lang="it-IT" b="1" dirty="0" err="1"/>
              <a:t>Purpose</a:t>
            </a:r>
            <a:r>
              <a:rPr lang="it-IT" b="1" dirty="0"/>
              <a:t> Financial Reporting) </a:t>
            </a:r>
            <a:r>
              <a:rPr lang="it-IT" dirty="0"/>
              <a:t>delle AP</a:t>
            </a:r>
          </a:p>
          <a:p>
            <a:pPr marL="357188" indent="0">
              <a:buNone/>
            </a:pPr>
            <a:r>
              <a:rPr lang="it-IT" dirty="0"/>
              <a:t>(</a:t>
            </a:r>
            <a:r>
              <a:rPr lang="it-IT" i="1" dirty="0"/>
              <a:t>non si occupano della redazione/gestione del bilancio di previsione!</a:t>
            </a:r>
            <a:r>
              <a:rPr lang="it-IT" dirty="0"/>
              <a:t>)</a:t>
            </a:r>
          </a:p>
          <a:p>
            <a:r>
              <a:rPr lang="it-IT" dirty="0"/>
              <a:t>a base </a:t>
            </a:r>
            <a:r>
              <a:rPr lang="it-IT" dirty="0" err="1"/>
              <a:t>accrual</a:t>
            </a:r>
            <a:endParaRPr lang="it-IT" dirty="0"/>
          </a:p>
          <a:p>
            <a:r>
              <a:rPr lang="it-IT" dirty="0"/>
              <a:t>funzionali a una rappresentazione «completa» del patrimonio di una AP e delle relative variazioni (</a:t>
            </a:r>
            <a:r>
              <a:rPr lang="it-IT" b="1" dirty="0"/>
              <a:t>full </a:t>
            </a:r>
            <a:r>
              <a:rPr lang="it-IT" b="1" dirty="0" err="1"/>
              <a:t>accrual</a:t>
            </a:r>
            <a:r>
              <a:rPr lang="it-IT" dirty="0"/>
              <a:t>)</a:t>
            </a:r>
          </a:p>
          <a:p>
            <a:r>
              <a:rPr lang="it-IT" dirty="0"/>
              <a:t>fondati sul modello contabile «patrimonialista»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06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9908E0-A119-3205-0717-A2CDDB0E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67661"/>
            <a:ext cx="9404723" cy="1400530"/>
          </a:xfrm>
        </p:spPr>
        <p:txBody>
          <a:bodyPr/>
          <a:lstStyle/>
          <a:p>
            <a:r>
              <a:rPr lang="it-IT" dirty="0"/>
              <a:t>Le riforme </a:t>
            </a:r>
            <a:r>
              <a:rPr lang="it-IT" dirty="0" err="1"/>
              <a:t>accrual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nell’esperienza internazionale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993362-B6F9-1F65-1AEF-1B6D18384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905000"/>
            <a:ext cx="8946541" cy="468533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Riguardano tipicamente la </a:t>
            </a:r>
            <a:r>
              <a:rPr lang="it-IT" dirty="0" err="1"/>
              <a:t>contablità</a:t>
            </a:r>
            <a:r>
              <a:rPr lang="it-IT" dirty="0"/>
              <a:t> per la rendicontazione e il bilancio-rendiconto (</a:t>
            </a:r>
            <a:r>
              <a:rPr lang="it-IT" dirty="0" err="1"/>
              <a:t>financial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)</a:t>
            </a:r>
          </a:p>
          <a:p>
            <a:r>
              <a:rPr lang="it-IT" dirty="0"/>
              <a:t>Diversi approcci all’adozione degli IPSAS</a:t>
            </a:r>
          </a:p>
          <a:p>
            <a:pPr marL="801688" indent="-334963">
              <a:buFont typeface="Wingdings" pitchFamily="2" charset="2"/>
              <a:buChar char="Ø"/>
            </a:pPr>
            <a:r>
              <a:rPr lang="it-IT" dirty="0"/>
              <a:t>Direttamente utilizzati (es. Romania)</a:t>
            </a:r>
          </a:p>
          <a:p>
            <a:pPr marL="801688" indent="-334963">
              <a:buFont typeface="Wingdings" pitchFamily="2" charset="2"/>
              <a:buChar char="Ø"/>
            </a:pPr>
            <a:r>
              <a:rPr lang="it-IT" dirty="0"/>
              <a:t>Recepiti in standard nazionali con limitate modifiche (es. Portogallo)</a:t>
            </a:r>
          </a:p>
          <a:p>
            <a:pPr marL="801688" indent="-334963">
              <a:buFont typeface="Wingdings" pitchFamily="2" charset="2"/>
              <a:buChar char="Ø"/>
            </a:pPr>
            <a:r>
              <a:rPr lang="it-IT" dirty="0"/>
              <a:t>Utilizzati come (una delle) fonti per l’elaborazione di standard nazionali (es. Francia)</a:t>
            </a:r>
          </a:p>
          <a:p>
            <a:r>
              <a:rPr lang="it-IT" dirty="0"/>
              <a:t>Solo eventualmente e in un  «momento successivo» investono il bilancio di previsione (budget)</a:t>
            </a:r>
          </a:p>
          <a:p>
            <a:r>
              <a:rPr lang="it-IT" dirty="0"/>
              <a:t>Diverse modalità di «convivenza» tra contabilità budgetaria (non necessariamente </a:t>
            </a:r>
            <a:r>
              <a:rPr lang="it-IT" dirty="0" err="1"/>
              <a:t>accrual</a:t>
            </a:r>
            <a:r>
              <a:rPr lang="it-IT" dirty="0"/>
              <a:t>) e contabilità per la rendicontazione (</a:t>
            </a:r>
            <a:r>
              <a:rPr lang="it-IT" dirty="0" err="1"/>
              <a:t>accrual</a:t>
            </a:r>
            <a:r>
              <a:rPr lang="it-IT" dirty="0"/>
              <a:t>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25792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FCA94-1394-2534-8D8E-1AD99EBE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Verso l’</a:t>
            </a:r>
            <a:r>
              <a:rPr lang="it-IT" sz="3600" dirty="0" err="1"/>
              <a:t>accrual</a:t>
            </a:r>
            <a:r>
              <a:rPr lang="it-IT" sz="3600" dirty="0"/>
              <a:t>:</a:t>
            </a:r>
            <a:br>
              <a:rPr lang="it-IT" sz="3600" dirty="0"/>
            </a:br>
            <a:r>
              <a:rPr lang="it-IT" sz="3600" dirty="0"/>
              <a:t>la posizione dei paesi EU (2023)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F321EC7-A5AF-DFB6-6477-2F43E6840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176612"/>
              </p:ext>
            </p:extLst>
          </p:nvPr>
        </p:nvGraphicFramePr>
        <p:xfrm>
          <a:off x="1066800" y="2052638"/>
          <a:ext cx="898366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916">
                  <a:extLst>
                    <a:ext uri="{9D8B030D-6E8A-4147-A177-3AD203B41FA5}">
                      <a16:colId xmlns:a16="http://schemas.microsoft.com/office/drawing/2014/main" val="651478974"/>
                    </a:ext>
                  </a:extLst>
                </a:gridCol>
                <a:gridCol w="2245916">
                  <a:extLst>
                    <a:ext uri="{9D8B030D-6E8A-4147-A177-3AD203B41FA5}">
                      <a16:colId xmlns:a16="http://schemas.microsoft.com/office/drawing/2014/main" val="1126794007"/>
                    </a:ext>
                  </a:extLst>
                </a:gridCol>
                <a:gridCol w="2245916">
                  <a:extLst>
                    <a:ext uri="{9D8B030D-6E8A-4147-A177-3AD203B41FA5}">
                      <a16:colId xmlns:a16="http://schemas.microsoft.com/office/drawing/2014/main" val="3532995659"/>
                    </a:ext>
                  </a:extLst>
                </a:gridCol>
                <a:gridCol w="2245916">
                  <a:extLst>
                    <a:ext uri="{9D8B030D-6E8A-4147-A177-3AD203B41FA5}">
                      <a16:colId xmlns:a16="http://schemas.microsoft.com/office/drawing/2014/main" val="2710853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 TRANSIZIONE</a:t>
                      </a:r>
                    </a:p>
                    <a:p>
                      <a:pPr algn="ctr"/>
                      <a:r>
                        <a:rPr lang="it-IT" dirty="0"/>
                        <a:t>(FASE INZIALE)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 TRANSIZIONE </a:t>
                      </a:r>
                    </a:p>
                    <a:p>
                      <a:pPr algn="ctr"/>
                      <a:r>
                        <a:rPr lang="it-IT" dirty="0"/>
                        <a:t>(FASE AVANZATA)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ACCRUAL «MATURI»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0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GERMANIA</a:t>
                      </a:r>
                    </a:p>
                    <a:p>
                      <a:r>
                        <a:rPr lang="it-IT" dirty="0"/>
                        <a:t>LUSSEMBURGO</a:t>
                      </a:r>
                    </a:p>
                    <a:p>
                      <a:r>
                        <a:rPr lang="it-IT" dirty="0"/>
                        <a:t>OLANDA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CIPRO</a:t>
                      </a:r>
                    </a:p>
                    <a:p>
                      <a:r>
                        <a:rPr lang="it-IT" dirty="0"/>
                        <a:t>GRECIA</a:t>
                      </a:r>
                    </a:p>
                    <a:p>
                      <a:r>
                        <a:rPr lang="it-IT" dirty="0"/>
                        <a:t>IRLANDA</a:t>
                      </a:r>
                    </a:p>
                    <a:p>
                      <a:r>
                        <a:rPr lang="it-IT" dirty="0"/>
                        <a:t>ITALIA</a:t>
                      </a:r>
                    </a:p>
                    <a:p>
                      <a:r>
                        <a:rPr lang="it-IT" dirty="0"/>
                        <a:t>MALTA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AUSTRIA</a:t>
                      </a:r>
                    </a:p>
                    <a:p>
                      <a:r>
                        <a:rPr lang="it-IT" dirty="0"/>
                        <a:t>BELGIO</a:t>
                      </a:r>
                    </a:p>
                    <a:p>
                      <a:r>
                        <a:rPr lang="it-IT" dirty="0"/>
                        <a:t>CROAZIA</a:t>
                      </a:r>
                    </a:p>
                    <a:p>
                      <a:r>
                        <a:rPr lang="it-IT" dirty="0"/>
                        <a:t>UNGHERIA</a:t>
                      </a:r>
                    </a:p>
                    <a:p>
                      <a:r>
                        <a:rPr lang="it-IT" dirty="0"/>
                        <a:t>POLONIA</a:t>
                      </a:r>
                    </a:p>
                    <a:p>
                      <a:r>
                        <a:rPr lang="it-IT" dirty="0"/>
                        <a:t>PORTOGALLO</a:t>
                      </a:r>
                    </a:p>
                    <a:p>
                      <a:r>
                        <a:rPr lang="it-IT" dirty="0"/>
                        <a:t>ROMANIA</a:t>
                      </a:r>
                    </a:p>
                    <a:p>
                      <a:r>
                        <a:rPr lang="it-IT" dirty="0"/>
                        <a:t>SLOVENIA</a:t>
                      </a:r>
                    </a:p>
                    <a:p>
                      <a:r>
                        <a:rPr lang="it-IT" dirty="0"/>
                        <a:t>SLOVACCHIA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BULGARIA</a:t>
                      </a:r>
                    </a:p>
                    <a:p>
                      <a:r>
                        <a:rPr lang="it-IT" dirty="0"/>
                        <a:t>REPUBBLICA CECA</a:t>
                      </a:r>
                    </a:p>
                    <a:p>
                      <a:r>
                        <a:rPr lang="it-IT" dirty="0"/>
                        <a:t>DANIMARCA</a:t>
                      </a:r>
                    </a:p>
                    <a:p>
                      <a:r>
                        <a:rPr lang="it-IT" dirty="0"/>
                        <a:t>ESTONIA</a:t>
                      </a:r>
                    </a:p>
                    <a:p>
                      <a:r>
                        <a:rPr lang="it-IT" dirty="0"/>
                        <a:t>SPAGNA</a:t>
                      </a:r>
                    </a:p>
                    <a:p>
                      <a:r>
                        <a:rPr lang="it-IT" dirty="0"/>
                        <a:t>FRANCIA</a:t>
                      </a:r>
                    </a:p>
                    <a:p>
                      <a:r>
                        <a:rPr lang="it-IT" dirty="0"/>
                        <a:t>LETTONIA</a:t>
                      </a:r>
                    </a:p>
                    <a:p>
                      <a:r>
                        <a:rPr lang="it-IT" dirty="0"/>
                        <a:t>LITUANIA</a:t>
                      </a:r>
                    </a:p>
                    <a:p>
                      <a:r>
                        <a:rPr lang="it-IT" dirty="0"/>
                        <a:t>FINLANDIA</a:t>
                      </a:r>
                    </a:p>
                    <a:p>
                      <a:r>
                        <a:rPr lang="it-IT" dirty="0"/>
                        <a:t>SVEZIA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14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78188-BEBF-E9C7-6572-690554EE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51496"/>
            <a:ext cx="11081657" cy="1400530"/>
          </a:xfrm>
        </p:spPr>
        <p:txBody>
          <a:bodyPr/>
          <a:lstStyle/>
          <a:p>
            <a:r>
              <a:rPr lang="it-IT" sz="3200" dirty="0"/>
              <a:t>La Direttiva 2011/85/UE</a:t>
            </a:r>
            <a:br>
              <a:rPr lang="it-IT" sz="3200" dirty="0"/>
            </a:br>
            <a:r>
              <a:rPr lang="it-IT" sz="3200" dirty="0"/>
              <a:t>(requisiti per i quadri di bilancio degli Stati membri)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1D1E8DC-BD91-DBCB-F87A-3B1CF9C4968F}"/>
              </a:ext>
            </a:extLst>
          </p:cNvPr>
          <p:cNvGrpSpPr/>
          <p:nvPr/>
        </p:nvGrpSpPr>
        <p:grpSpPr>
          <a:xfrm>
            <a:off x="247649" y="1852026"/>
            <a:ext cx="4484688" cy="4397155"/>
            <a:chOff x="438149" y="1615641"/>
            <a:chExt cx="4484688" cy="4397155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26462484-1F47-7BBD-3A00-E2BEB1414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49" y="1669396"/>
              <a:ext cx="4484688" cy="4343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lIns="0" rIns="0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1" name="Immagine 19">
              <a:extLst>
                <a:ext uri="{FF2B5EF4-FFF2-40B4-BE49-F238E27FC236}">
                  <a16:creationId xmlns:a16="http://schemas.microsoft.com/office/drawing/2014/main" id="{2AB5EC3F-590D-68F8-6A02-20FED1093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0" t="2840" r="1668"/>
            <a:stretch/>
          </p:blipFill>
          <p:spPr bwMode="auto">
            <a:xfrm>
              <a:off x="457199" y="1615641"/>
              <a:ext cx="3699686" cy="405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sellaDiTesto 5">
            <a:extLst>
              <a:ext uri="{FF2B5EF4-FFF2-40B4-BE49-F238E27FC236}">
                <a16:creationId xmlns:a16="http://schemas.microsoft.com/office/drawing/2014/main" id="{DA43E981-50C5-D2C2-9D9B-0C2DDC94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285" y="1905781"/>
            <a:ext cx="7078663" cy="1726610"/>
          </a:xfrm>
          <a:custGeom>
            <a:avLst/>
            <a:gdLst>
              <a:gd name="T0" fmla="*/ 0 w 8492871"/>
              <a:gd name="T1" fmla="*/ 1 h 996826"/>
              <a:gd name="T2" fmla="*/ 1 w 8492871"/>
              <a:gd name="T3" fmla="*/ 0 h 996826"/>
              <a:gd name="T4" fmla="*/ 1 w 8492871"/>
              <a:gd name="T5" fmla="*/ 1 h 996826"/>
              <a:gd name="T6" fmla="*/ 1 w 8492871"/>
              <a:gd name="T7" fmla="*/ 1 h 996826"/>
              <a:gd name="T8" fmla="*/ 0 w 8492871"/>
              <a:gd name="T9" fmla="*/ 1 h 9968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92871"/>
              <a:gd name="T16" fmla="*/ 0 h 996826"/>
              <a:gd name="T17" fmla="*/ 8492871 w 8492871"/>
              <a:gd name="T18" fmla="*/ 996826 h 9968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92871" h="996826">
                <a:moveTo>
                  <a:pt x="0" y="22755"/>
                </a:moveTo>
                <a:lnTo>
                  <a:pt x="8492871" y="0"/>
                </a:lnTo>
                <a:lnTo>
                  <a:pt x="8128859" y="958726"/>
                </a:lnTo>
                <a:lnTo>
                  <a:pt x="138773" y="996826"/>
                </a:lnTo>
                <a:lnTo>
                  <a:pt x="0" y="2275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000" i="1" kern="0" dirty="0">
                <a:latin typeface="Calibri" panose="020F0502020204030204"/>
              </a:rPr>
              <a:t>«…gli Stati membri si dotano di sistemi di contabilità pubblica che coprono in modo </a:t>
            </a:r>
            <a:r>
              <a:rPr lang="it-IT" altLang="it-IT" sz="2000" b="1" i="1" kern="0" dirty="0">
                <a:latin typeface="Calibri" panose="020F0502020204030204"/>
              </a:rPr>
              <a:t>completo e uniforme </a:t>
            </a:r>
            <a:r>
              <a:rPr lang="it-IT" altLang="it-IT" sz="2000" i="1" kern="0" dirty="0">
                <a:latin typeface="Calibri" panose="020F0502020204030204"/>
              </a:rPr>
              <a:t>tutti i sottosettori […] e contengono le informazioni necessarie per generare dati fondati sul </a:t>
            </a:r>
            <a:r>
              <a:rPr lang="it-IT" altLang="it-IT" sz="2000" b="1" i="1" kern="0" dirty="0">
                <a:latin typeface="Calibri" panose="020F0502020204030204"/>
              </a:rPr>
              <a:t>principio di competenza (</a:t>
            </a:r>
            <a:r>
              <a:rPr lang="it-IT" altLang="it-IT" sz="2000" b="1" i="1" kern="0" dirty="0" err="1">
                <a:latin typeface="Calibri" panose="020F0502020204030204"/>
              </a:rPr>
              <a:t>accrual</a:t>
            </a:r>
            <a:r>
              <a:rPr lang="it-IT" altLang="it-IT" sz="2000" b="1" i="1" kern="0" dirty="0">
                <a:latin typeface="Calibri" panose="020F0502020204030204"/>
              </a:rPr>
              <a:t>)</a:t>
            </a:r>
            <a:r>
              <a:rPr lang="it-IT" altLang="it-IT" sz="2000" i="1" kern="0" dirty="0">
                <a:latin typeface="Calibri" panose="020F0502020204030204"/>
              </a:rPr>
              <a:t> al fine di predisporre i </a:t>
            </a:r>
            <a:r>
              <a:rPr lang="it-IT" altLang="it-IT" sz="2000" b="1" i="1" kern="0" dirty="0">
                <a:latin typeface="Calibri" panose="020F0502020204030204"/>
              </a:rPr>
              <a:t>dati basati sulle norme SEC 95</a:t>
            </a:r>
            <a:r>
              <a:rPr lang="it-IT" altLang="it-IT" sz="2000" i="1" kern="0" dirty="0">
                <a:latin typeface="Calibri" panose="020F0502020204030204"/>
              </a:rPr>
              <a:t>»</a:t>
            </a:r>
          </a:p>
        </p:txBody>
      </p:sp>
      <p:sp>
        <p:nvSpPr>
          <p:cNvPr id="13" name="Ovale 20">
            <a:extLst>
              <a:ext uri="{FF2B5EF4-FFF2-40B4-BE49-F238E27FC236}">
                <a16:creationId xmlns:a16="http://schemas.microsoft.com/office/drawing/2014/main" id="{EBC150DB-0B7F-AC4F-B373-09CA9549C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21" y="2054227"/>
            <a:ext cx="1080000" cy="1080000"/>
          </a:xfrm>
          <a:prstGeom prst="ellipse">
            <a:avLst/>
          </a:prstGeom>
          <a:solidFill>
            <a:srgbClr val="002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Art.3</a:t>
            </a:r>
          </a:p>
        </p:txBody>
      </p:sp>
      <p:sp>
        <p:nvSpPr>
          <p:cNvPr id="14" name="Ovale 18">
            <a:extLst>
              <a:ext uri="{FF2B5EF4-FFF2-40B4-BE49-F238E27FC236}">
                <a16:creationId xmlns:a16="http://schemas.microsoft.com/office/drawing/2014/main" id="{94AE3E75-1FB3-A5DF-0391-84915A7F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337" y="4431489"/>
            <a:ext cx="1080000" cy="1080000"/>
          </a:xfrm>
          <a:prstGeom prst="ellipse">
            <a:avLst/>
          </a:prstGeom>
          <a:solidFill>
            <a:srgbClr val="002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 kern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Art.16</a:t>
            </a: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38771DC6-1CCC-348F-F10E-1BD0DF00C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662" y="4250970"/>
            <a:ext cx="6496051" cy="1441038"/>
          </a:xfrm>
          <a:custGeom>
            <a:avLst/>
            <a:gdLst>
              <a:gd name="T0" fmla="*/ 69 w 8661532"/>
              <a:gd name="T1" fmla="*/ 0 h 987679"/>
              <a:gd name="T2" fmla="*/ 23053 w 8661532"/>
              <a:gd name="T3" fmla="*/ 1 h 987679"/>
              <a:gd name="T4" fmla="*/ 23047 w 8661532"/>
              <a:gd name="T5" fmla="*/ 1 h 987679"/>
              <a:gd name="T6" fmla="*/ 0 w 8661532"/>
              <a:gd name="T7" fmla="*/ 1 h 987679"/>
              <a:gd name="T8" fmla="*/ 69 w 8661532"/>
              <a:gd name="T9" fmla="*/ 0 h 987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1532"/>
              <a:gd name="T16" fmla="*/ 0 h 987679"/>
              <a:gd name="T17" fmla="*/ 8661532 w 8661532"/>
              <a:gd name="T18" fmla="*/ 987679 h 987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1532" h="987679">
                <a:moveTo>
                  <a:pt x="25924" y="0"/>
                </a:moveTo>
                <a:lnTo>
                  <a:pt x="8661532" y="46190"/>
                </a:lnTo>
                <a:cubicBezTo>
                  <a:pt x="8660973" y="360020"/>
                  <a:pt x="8660413" y="673849"/>
                  <a:pt x="8659854" y="987679"/>
                </a:cubicBezTo>
                <a:lnTo>
                  <a:pt x="0" y="956835"/>
                </a:lnTo>
                <a:lnTo>
                  <a:pt x="25924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i="1" kern="0" dirty="0">
                <a:latin typeface="Calibri" panose="020F0502020204030204"/>
              </a:rPr>
              <a:t>«La Commissione, entro il 31 dicembre 2012, valuta </a:t>
            </a:r>
            <a:r>
              <a:rPr lang="it-IT" altLang="it-IT" sz="2000" b="1" i="1" kern="0" dirty="0">
                <a:latin typeface="Calibri" panose="020F0502020204030204"/>
              </a:rPr>
              <a:t>l’adeguatezza dei principi contabili internazionali applicabili al settore pubblico per gli Stati membri</a:t>
            </a:r>
            <a:r>
              <a:rPr lang="it-IT" altLang="it-IT" sz="2000" i="1" kern="0" dirty="0">
                <a:latin typeface="Calibri" panose="020F0502020204030204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6443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A2440-C4E3-E359-4AD1-D6801CCC9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4F177-A738-1CF0-CE68-2ECAABAB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451496"/>
            <a:ext cx="11081657" cy="1400530"/>
          </a:xfrm>
        </p:spPr>
        <p:txBody>
          <a:bodyPr/>
          <a:lstStyle/>
          <a:p>
            <a:r>
              <a:rPr lang="it-IT" sz="3200" dirty="0"/>
              <a:t>La Direttiva 2011/85/UE come emendata </a:t>
            </a:r>
            <a:br>
              <a:rPr lang="it-IT" sz="3200" dirty="0"/>
            </a:br>
            <a:r>
              <a:rPr lang="it-IT" sz="3200" dirty="0"/>
              <a:t>dalla Direttiva 2024/1265/UE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9EAA513B-A389-9838-2332-11BB0847C59B}"/>
              </a:ext>
            </a:extLst>
          </p:cNvPr>
          <p:cNvGrpSpPr/>
          <p:nvPr/>
        </p:nvGrpSpPr>
        <p:grpSpPr>
          <a:xfrm>
            <a:off x="247649" y="1852026"/>
            <a:ext cx="4484688" cy="4397155"/>
            <a:chOff x="438149" y="1615641"/>
            <a:chExt cx="4484688" cy="4397155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658D1F8D-832E-3BA1-918A-89DD697A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49" y="1669396"/>
              <a:ext cx="4484688" cy="4343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</p:spPr>
          <p:txBody>
            <a:bodyPr lIns="0" rIns="0" anchor="ctr"/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1" name="Immagine 19">
              <a:extLst>
                <a:ext uri="{FF2B5EF4-FFF2-40B4-BE49-F238E27FC236}">
                  <a16:creationId xmlns:a16="http://schemas.microsoft.com/office/drawing/2014/main" id="{20F3D619-CCF4-3E5E-BF26-3FFBAA5F4C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0" t="2840" r="1668"/>
            <a:stretch/>
          </p:blipFill>
          <p:spPr bwMode="auto">
            <a:xfrm>
              <a:off x="457199" y="1615641"/>
              <a:ext cx="3699686" cy="4055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sellaDiTesto 5">
            <a:extLst>
              <a:ext uri="{FF2B5EF4-FFF2-40B4-BE49-F238E27FC236}">
                <a16:creationId xmlns:a16="http://schemas.microsoft.com/office/drawing/2014/main" id="{57F10106-A143-9C8A-8C0B-C31C2CABB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285" y="1905781"/>
            <a:ext cx="7078663" cy="1726610"/>
          </a:xfrm>
          <a:custGeom>
            <a:avLst/>
            <a:gdLst>
              <a:gd name="T0" fmla="*/ 0 w 8492871"/>
              <a:gd name="T1" fmla="*/ 1 h 996826"/>
              <a:gd name="T2" fmla="*/ 1 w 8492871"/>
              <a:gd name="T3" fmla="*/ 0 h 996826"/>
              <a:gd name="T4" fmla="*/ 1 w 8492871"/>
              <a:gd name="T5" fmla="*/ 1 h 996826"/>
              <a:gd name="T6" fmla="*/ 1 w 8492871"/>
              <a:gd name="T7" fmla="*/ 1 h 996826"/>
              <a:gd name="T8" fmla="*/ 0 w 8492871"/>
              <a:gd name="T9" fmla="*/ 1 h 9968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92871"/>
              <a:gd name="T16" fmla="*/ 0 h 996826"/>
              <a:gd name="T17" fmla="*/ 8492871 w 8492871"/>
              <a:gd name="T18" fmla="*/ 996826 h 9968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92871" h="996826">
                <a:moveTo>
                  <a:pt x="0" y="22755"/>
                </a:moveTo>
                <a:lnTo>
                  <a:pt x="8492871" y="0"/>
                </a:lnTo>
                <a:lnTo>
                  <a:pt x="8128859" y="958726"/>
                </a:lnTo>
                <a:lnTo>
                  <a:pt x="138773" y="996826"/>
                </a:lnTo>
                <a:lnTo>
                  <a:pt x="0" y="2275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000" i="1" kern="0" dirty="0">
                <a:latin typeface="Calibri" panose="020F0502020204030204"/>
              </a:rPr>
              <a:t>«…gli Stati membri si dotano di sistemi di contabilità pubblica che coprono in modo </a:t>
            </a:r>
            <a:r>
              <a:rPr lang="it-IT" altLang="it-IT" sz="2000" b="1" i="1" kern="0" dirty="0">
                <a:latin typeface="Calibri" panose="020F0502020204030204"/>
              </a:rPr>
              <a:t>completo e uniforme </a:t>
            </a:r>
            <a:r>
              <a:rPr lang="it-IT" altLang="it-IT" sz="2000" i="1" kern="0" dirty="0">
                <a:latin typeface="Calibri" panose="020F0502020204030204"/>
              </a:rPr>
              <a:t>tutti i sottosettori […] e che contengono le informazioni necessarie per generare dati fondati sul </a:t>
            </a:r>
            <a:r>
              <a:rPr lang="it-IT" altLang="it-IT" sz="2000" b="1" i="1" kern="0" dirty="0">
                <a:latin typeface="Calibri" panose="020F0502020204030204"/>
              </a:rPr>
              <a:t>principio di competenza (</a:t>
            </a:r>
            <a:r>
              <a:rPr lang="it-IT" altLang="it-IT" sz="2000" b="1" i="1" kern="0" dirty="0" err="1">
                <a:latin typeface="Calibri" panose="020F0502020204030204"/>
              </a:rPr>
              <a:t>accrual</a:t>
            </a:r>
            <a:r>
              <a:rPr lang="it-IT" altLang="it-IT" sz="2000" b="1" i="1" kern="0" dirty="0">
                <a:latin typeface="Calibri" panose="020F0502020204030204"/>
              </a:rPr>
              <a:t>) </a:t>
            </a:r>
            <a:r>
              <a:rPr lang="it-IT" altLang="it-IT" sz="2000" i="1" kern="0" dirty="0">
                <a:latin typeface="Calibri" panose="020F0502020204030204"/>
              </a:rPr>
              <a:t>al fine di predisporre i </a:t>
            </a:r>
            <a:r>
              <a:rPr lang="it-IT" altLang="it-IT" sz="2000" b="1" i="1" kern="0" dirty="0">
                <a:latin typeface="Calibri" panose="020F0502020204030204"/>
              </a:rPr>
              <a:t>dati basati sul sistema europeo dei conti nazionali e regionali</a:t>
            </a:r>
            <a:r>
              <a:rPr lang="it-IT" altLang="it-IT" sz="2000" i="1" kern="0" dirty="0">
                <a:latin typeface="Calibri" panose="020F0502020204030204"/>
              </a:rPr>
              <a:t>»</a:t>
            </a:r>
          </a:p>
        </p:txBody>
      </p:sp>
      <p:sp>
        <p:nvSpPr>
          <p:cNvPr id="13" name="Ovale 20">
            <a:extLst>
              <a:ext uri="{FF2B5EF4-FFF2-40B4-BE49-F238E27FC236}">
                <a16:creationId xmlns:a16="http://schemas.microsoft.com/office/drawing/2014/main" id="{0BE8AE9D-4AE9-C2E3-F8E2-B8CB609EB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21" y="2054227"/>
            <a:ext cx="1080000" cy="1080000"/>
          </a:xfrm>
          <a:prstGeom prst="ellipse">
            <a:avLst/>
          </a:prstGeom>
          <a:solidFill>
            <a:srgbClr val="002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Art.3</a:t>
            </a:r>
          </a:p>
        </p:txBody>
      </p:sp>
      <p:sp>
        <p:nvSpPr>
          <p:cNvPr id="14" name="Ovale 18">
            <a:extLst>
              <a:ext uri="{FF2B5EF4-FFF2-40B4-BE49-F238E27FC236}">
                <a16:creationId xmlns:a16="http://schemas.microsoft.com/office/drawing/2014/main" id="{8EEC6FDE-2077-561D-3A22-B76F7F94E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337" y="4431489"/>
            <a:ext cx="1080000" cy="1080000"/>
          </a:xfrm>
          <a:prstGeom prst="ellipse">
            <a:avLst/>
          </a:prstGeom>
          <a:solidFill>
            <a:srgbClr val="002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2000" b="1" kern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Art.16</a:t>
            </a:r>
          </a:p>
        </p:txBody>
      </p:sp>
      <p:sp>
        <p:nvSpPr>
          <p:cNvPr id="15" name="CasellaDiTesto 5">
            <a:extLst>
              <a:ext uri="{FF2B5EF4-FFF2-40B4-BE49-F238E27FC236}">
                <a16:creationId xmlns:a16="http://schemas.microsoft.com/office/drawing/2014/main" id="{2BE11944-1CAB-86E4-930A-E3A46823D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624833"/>
            <a:ext cx="6496051" cy="1441038"/>
          </a:xfrm>
          <a:custGeom>
            <a:avLst/>
            <a:gdLst>
              <a:gd name="T0" fmla="*/ 69 w 8661532"/>
              <a:gd name="T1" fmla="*/ 0 h 987679"/>
              <a:gd name="T2" fmla="*/ 23053 w 8661532"/>
              <a:gd name="T3" fmla="*/ 1 h 987679"/>
              <a:gd name="T4" fmla="*/ 23047 w 8661532"/>
              <a:gd name="T5" fmla="*/ 1 h 987679"/>
              <a:gd name="T6" fmla="*/ 0 w 8661532"/>
              <a:gd name="T7" fmla="*/ 1 h 987679"/>
              <a:gd name="T8" fmla="*/ 69 w 8661532"/>
              <a:gd name="T9" fmla="*/ 0 h 987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61532"/>
              <a:gd name="T16" fmla="*/ 0 h 987679"/>
              <a:gd name="T17" fmla="*/ 8661532 w 8661532"/>
              <a:gd name="T18" fmla="*/ 987679 h 9876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61532" h="987679">
                <a:moveTo>
                  <a:pt x="25924" y="0"/>
                </a:moveTo>
                <a:lnTo>
                  <a:pt x="8661532" y="46190"/>
                </a:lnTo>
                <a:cubicBezTo>
                  <a:pt x="8660973" y="360020"/>
                  <a:pt x="8660413" y="673849"/>
                  <a:pt x="8659854" y="987679"/>
                </a:cubicBezTo>
                <a:lnTo>
                  <a:pt x="0" y="956835"/>
                </a:lnTo>
                <a:lnTo>
                  <a:pt x="25924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i="1" kern="0" dirty="0">
                <a:latin typeface="Calibri" panose="020F0502020204030204"/>
              </a:rPr>
              <a:t>«Entro il 31 dicembre 2025, e successivamente ogni cinque anni, la Commissione presenta una relazione in merito alla situazione:</a:t>
            </a:r>
          </a:p>
          <a:p>
            <a:pPr algn="just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000" i="1" kern="0" dirty="0">
                <a:latin typeface="Calibri" panose="020F0502020204030204"/>
              </a:rPr>
              <a:t>a) della contabilità pubblica dell'amministrazione pubblica nell'Unione, tenendo conto dei </a:t>
            </a:r>
            <a:r>
              <a:rPr lang="it-IT" altLang="it-IT" sz="2000" b="1" i="1" kern="0" dirty="0">
                <a:latin typeface="Calibri" panose="020F0502020204030204"/>
              </a:rPr>
              <a:t>progressi compiuti dopo la sua valutazione nel 2013 dell'adeguatezza per gli Stati membri dei principi contabili internazionali applicabili al settore pubblico</a:t>
            </a:r>
            <a:r>
              <a:rPr lang="it-IT" altLang="it-IT" sz="2000" i="1" kern="0" dirty="0">
                <a:latin typeface="Calibri" panose="020F0502020204030204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76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6810A-1214-A65C-D497-8B9C8089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06" y="203658"/>
            <a:ext cx="9404723" cy="1400530"/>
          </a:xfrm>
        </p:spPr>
        <p:txBody>
          <a:bodyPr/>
          <a:lstStyle/>
          <a:p>
            <a:r>
              <a:rPr lang="it-IT" sz="4000" dirty="0"/>
              <a:t>Il percorso italiano</a:t>
            </a:r>
          </a:p>
        </p:txBody>
      </p:sp>
      <p:pic>
        <p:nvPicPr>
          <p:cNvPr id="4" name="Immagine 3" descr="Immagine che contiene nero, bianco e nero&#10;&#10;Descrizione generata automaticamente">
            <a:extLst>
              <a:ext uri="{FF2B5EF4-FFF2-40B4-BE49-F238E27FC236}">
                <a16:creationId xmlns:a16="http://schemas.microsoft.com/office/drawing/2014/main" id="{9955B706-8D01-8BEB-3F47-68F467A666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373" flipV="1">
            <a:off x="-691924" y="1278817"/>
            <a:ext cx="4893452" cy="5792168"/>
          </a:xfrm>
          <a:prstGeom prst="rect">
            <a:avLst/>
          </a:prstGeom>
        </p:spPr>
      </p:pic>
      <p:sp>
        <p:nvSpPr>
          <p:cNvPr id="5" name="CasellaDiTesto 10">
            <a:extLst>
              <a:ext uri="{FF2B5EF4-FFF2-40B4-BE49-F238E27FC236}">
                <a16:creationId xmlns:a16="http://schemas.microsoft.com/office/drawing/2014/main" id="{97442E18-57B0-4E8D-AFC1-5C6A8FEC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21" y="1468057"/>
            <a:ext cx="1422589" cy="369332"/>
          </a:xfrm>
          <a:prstGeom prst="rect">
            <a:avLst/>
          </a:prstGeom>
          <a:solidFill>
            <a:srgbClr val="4472C4">
              <a:lumMod val="20000"/>
              <a:lumOff val="80000"/>
              <a:alpha val="55000"/>
            </a:srgb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2009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D7108D-3319-F11B-35ED-A5561722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371" y="1468057"/>
            <a:ext cx="82253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776"/>
              </a:buClr>
              <a:defRPr/>
            </a:pPr>
            <a:r>
              <a:rPr lang="it-IT" altLang="en-US" sz="2000" b="1" kern="0" dirty="0">
                <a:latin typeface="Calibri" panose="020F0502020204030204"/>
              </a:rPr>
              <a:t>L. 196/2009 </a:t>
            </a:r>
            <a:r>
              <a:rPr lang="it-IT" altLang="en-US" sz="2000" kern="0" dirty="0">
                <a:latin typeface="Calibri" panose="020F0502020204030204"/>
              </a:rPr>
              <a:t>-</a:t>
            </a:r>
            <a:r>
              <a:rPr lang="it-IT" altLang="en-US" sz="2000" b="1" kern="0" dirty="0">
                <a:latin typeface="Calibri" panose="020F0502020204030204"/>
              </a:rPr>
              <a:t> </a:t>
            </a:r>
            <a:r>
              <a:rPr lang="it-IT" altLang="en-US" sz="2000" kern="0" dirty="0">
                <a:latin typeface="Calibri" panose="020F0502020204030204"/>
              </a:rPr>
              <a:t>Legge di contabilità e finanza pubblica </a:t>
            </a:r>
            <a:r>
              <a:rPr lang="it-IT" altLang="en-US" sz="2000" i="1" kern="0" dirty="0">
                <a:latin typeface="Calibri" panose="020F0502020204030204"/>
              </a:rPr>
              <a:t>(COEP ai fini conoscitivi)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BBFF13-0C0F-F6B5-FA68-A24CDD01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209" y="1894093"/>
            <a:ext cx="11201162" cy="4001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2776"/>
              </a:buClr>
              <a:defRPr/>
            </a:pPr>
            <a:r>
              <a:rPr lang="it-IT" altLang="en-US" sz="2000" b="1" kern="0" dirty="0" err="1">
                <a:latin typeface="Calibri" panose="020F0502020204030204"/>
              </a:rPr>
              <a:t>DLgs</a:t>
            </a:r>
            <a:r>
              <a:rPr lang="it-IT" altLang="en-US" sz="2000" b="1" kern="0" dirty="0">
                <a:latin typeface="Calibri" panose="020F0502020204030204"/>
              </a:rPr>
              <a:t> 118/2011: </a:t>
            </a:r>
            <a:r>
              <a:rPr lang="it-IT" altLang="en-US" sz="2000" kern="0" dirty="0">
                <a:latin typeface="Calibri" panose="020F0502020204030204"/>
              </a:rPr>
              <a:t>introduzione della contabilità COEP (basata sulla matrice di transizione</a:t>
            </a:r>
            <a:r>
              <a:rPr lang="it-IT" altLang="en-US" sz="2000" kern="0" dirty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A33A7030-86BD-8F48-0404-316C4D2C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81" y="1917752"/>
            <a:ext cx="1422590" cy="369332"/>
          </a:xfrm>
          <a:prstGeom prst="rect">
            <a:avLst/>
          </a:prstGeom>
          <a:solidFill>
            <a:srgbClr val="DAE3F3">
              <a:alpha val="55000"/>
            </a:srgb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2011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C4D70E4-6F56-56D1-AD34-FABF7C5FF930}"/>
              </a:ext>
            </a:extLst>
          </p:cNvPr>
          <p:cNvGrpSpPr/>
          <p:nvPr/>
        </p:nvGrpSpPr>
        <p:grpSpPr>
          <a:xfrm>
            <a:off x="1509292" y="3111507"/>
            <a:ext cx="10760646" cy="400110"/>
            <a:chOff x="1197078" y="2190690"/>
            <a:chExt cx="10760646" cy="400110"/>
          </a:xfrm>
        </p:grpSpPr>
        <p:sp>
          <p:nvSpPr>
            <p:cNvPr id="10" name="CasellaDiTesto 5">
              <a:extLst>
                <a:ext uri="{FF2B5EF4-FFF2-40B4-BE49-F238E27FC236}">
                  <a16:creationId xmlns:a16="http://schemas.microsoft.com/office/drawing/2014/main" id="{CB65625B-607F-10D2-A6DE-9624E94F9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5030" y="2190690"/>
              <a:ext cx="92626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776"/>
                </a:buClr>
                <a:buSzTx/>
                <a:buFontTx/>
                <a:buNone/>
                <a:tabLst/>
                <a:defRPr/>
              </a:pPr>
              <a:r>
                <a:rPr kumimoji="0" lang="it-IT" alt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Gruppo di lavoro RGS </a:t>
              </a:r>
              <a:r>
                <a:rPr kumimoji="0" lang="it-IT" altLang="en-US" sz="2000" b="1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accrual</a:t>
              </a:r>
              <a:r>
                <a:rPr kumimoji="0" lang="it-IT" alt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 </a:t>
              </a:r>
              <a:r>
                <a:rPr kumimoji="0" lang="it-IT" alt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(esperti esterni: Accademici e Professionisti)</a:t>
              </a:r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798CD6B0-7337-C3E0-B336-0CC76CEE852E}"/>
                </a:ext>
              </a:extLst>
            </p:cNvPr>
            <p:cNvGrpSpPr/>
            <p:nvPr/>
          </p:nvGrpSpPr>
          <p:grpSpPr>
            <a:xfrm>
              <a:off x="1197078" y="2199355"/>
              <a:ext cx="1469921" cy="381258"/>
              <a:chOff x="450078" y="3792227"/>
              <a:chExt cx="1469921" cy="381258"/>
            </a:xfrm>
          </p:grpSpPr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04CA96AE-FF1E-7D54-244C-C1838CD0C9B4}"/>
                  </a:ext>
                </a:extLst>
              </p:cNvPr>
              <p:cNvGrpSpPr/>
              <p:nvPr/>
            </p:nvGrpSpPr>
            <p:grpSpPr>
              <a:xfrm>
                <a:off x="450078" y="3792227"/>
                <a:ext cx="1422590" cy="381258"/>
                <a:chOff x="5147149" y="3289942"/>
                <a:chExt cx="1422590" cy="381258"/>
              </a:xfrm>
            </p:grpSpPr>
            <p:sp>
              <p:nvSpPr>
                <p:cNvPr id="14" name="Rettangolo 13">
                  <a:extLst>
                    <a:ext uri="{FF2B5EF4-FFF2-40B4-BE49-F238E27FC236}">
                      <a16:creationId xmlns:a16="http://schemas.microsoft.com/office/drawing/2014/main" id="{CB0ED60E-9988-197D-0760-56097DEAD0A9}"/>
                    </a:ext>
                  </a:extLst>
                </p:cNvPr>
                <p:cNvSpPr/>
                <p:nvPr/>
              </p:nvSpPr>
              <p:spPr>
                <a:xfrm>
                  <a:off x="5147149" y="3289942"/>
                  <a:ext cx="1422590" cy="38125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chemeClr val="tx2">
                      <a:lumMod val="25000"/>
                      <a:lumOff val="7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12B8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5" name="Immagine 14">
                  <a:extLst>
                    <a:ext uri="{FF2B5EF4-FFF2-40B4-BE49-F238E27FC236}">
                      <a16:creationId xmlns:a16="http://schemas.microsoft.com/office/drawing/2014/main" id="{4A460AC2-7D87-99C6-C3D5-FFC7882B37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alphaModFix amt="3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744" t="13059" b="10868"/>
                <a:stretch/>
              </p:blipFill>
              <p:spPr>
                <a:xfrm>
                  <a:off x="5194227" y="3324357"/>
                  <a:ext cx="971206" cy="328440"/>
                </a:xfrm>
                <a:prstGeom prst="rect">
                  <a:avLst/>
                </a:prstGeom>
              </p:spPr>
            </p:pic>
          </p:grpSp>
          <p:sp>
            <p:nvSpPr>
              <p:cNvPr id="13" name="CasellaDiTesto 10">
                <a:extLst>
                  <a:ext uri="{FF2B5EF4-FFF2-40B4-BE49-F238E27FC236}">
                    <a16:creationId xmlns:a16="http://schemas.microsoft.com/office/drawing/2014/main" id="{7E1B8440-D1E2-4F20-D674-64A55301C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5545" y="3795247"/>
                <a:ext cx="714454" cy="3693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2016</a:t>
                </a:r>
              </a:p>
            </p:txBody>
          </p:sp>
        </p:grp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0B934B7-BDDC-BA53-A757-93B3E9D358F6}"/>
              </a:ext>
            </a:extLst>
          </p:cNvPr>
          <p:cNvGrpSpPr/>
          <p:nvPr/>
        </p:nvGrpSpPr>
        <p:grpSpPr>
          <a:xfrm>
            <a:off x="1517291" y="2351888"/>
            <a:ext cx="10538404" cy="738664"/>
            <a:chOff x="2856474" y="3166053"/>
            <a:chExt cx="7582926" cy="738664"/>
          </a:xfrm>
        </p:grpSpPr>
        <p:sp>
          <p:nvSpPr>
            <p:cNvPr id="17" name="CasellaDiTesto 5">
              <a:extLst>
                <a:ext uri="{FF2B5EF4-FFF2-40B4-BE49-F238E27FC236}">
                  <a16:creationId xmlns:a16="http://schemas.microsoft.com/office/drawing/2014/main" id="{96DD9C9B-13A4-DD17-7F2C-F4E3FDB80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0793" y="3166053"/>
              <a:ext cx="655860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776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14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E&amp;Y</a:t>
              </a:r>
              <a:r>
                <a:rPr kumimoji="0" lang="en-GB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 - Overview and comparison of public accounting and auditing practices in the 27 EU Member States (19/12/2012)</a:t>
              </a:r>
              <a:endParaRPr kumimoji="0" lang="it-IT" altLang="en-US" sz="1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endParaRPr>
            </a:p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776"/>
                </a:buClr>
                <a:buSzTx/>
                <a:buFontTx/>
                <a:buNone/>
                <a:tabLst/>
                <a:defRPr/>
              </a:pPr>
              <a:r>
                <a:rPr kumimoji="0" lang="it-IT" altLang="en-US" sz="14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PwC</a:t>
              </a:r>
              <a:r>
                <a:rPr kumimoji="0" lang="it-IT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 - </a:t>
              </a:r>
              <a:r>
                <a:rPr kumimoji="0" lang="en-GB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Collection of information related to the potential impact of implementing accrual accounting in the public sector and technical analysis of the suitability of individual IPSAS standards (1/8/2014)</a:t>
              </a:r>
            </a:p>
          </p:txBody>
        </p:sp>
        <p:sp>
          <p:nvSpPr>
            <p:cNvPr id="18" name="CasellaDiTesto 10">
              <a:extLst>
                <a:ext uri="{FF2B5EF4-FFF2-40B4-BE49-F238E27FC236}">
                  <a16:creationId xmlns:a16="http://schemas.microsoft.com/office/drawing/2014/main" id="{8838CE6A-50B6-86A2-936F-AC0FE130A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474" y="3231707"/>
              <a:ext cx="1018800" cy="408623"/>
            </a:xfrm>
            <a:prstGeom prst="roundRect">
              <a:avLst/>
            </a:prstGeom>
            <a:gradFill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4472C4">
                    <a:lumMod val="20000"/>
                    <a:lumOff val="80000"/>
                  </a:srgbClr>
                </a:gs>
                <a:gs pos="55000">
                  <a:sysClr val="window" lastClr="FFFFFF">
                    <a:lumMod val="95000"/>
                  </a:sysClr>
                </a:gs>
              </a:gsLst>
              <a:lin ang="2700000" scaled="1"/>
            </a:gra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it-IT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b="1" i="0" u="none" strike="noStrike" kern="0" cap="none" spc="0" normalizeH="0" baseline="0">
                  <a:ln>
                    <a:noFill/>
                  </a:ln>
                  <a:solidFill>
                    <a:srgbClr val="012B86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2014</a:t>
              </a:r>
            </a:p>
          </p:txBody>
        </p:sp>
      </p:grpSp>
      <p:pic>
        <p:nvPicPr>
          <p:cNvPr id="19" name="Immagine 18" descr="Immagine che contiene disegno, schizzo, modello&#10;&#10;Descrizione generata automaticamente">
            <a:extLst>
              <a:ext uri="{FF2B5EF4-FFF2-40B4-BE49-F238E27FC236}">
                <a16:creationId xmlns:a16="http://schemas.microsoft.com/office/drawing/2014/main" id="{911F8679-9E3E-A2E4-7759-7E585CC7AF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955" y1="30252" x2="41955" y2="30252"/>
                        <a14:foregroundMark x1="50743" y1="27227" x2="50743" y2="27227"/>
                        <a14:foregroundMark x1="60149" y1="30084" x2="60149" y2="30084"/>
                        <a14:foregroundMark x1="66089" y1="38487" x2="66089" y2="38487"/>
                        <a14:foregroundMark x1="68317" y1="50252" x2="68317" y2="50252"/>
                        <a14:foregroundMark x1="65347" y1="62857" x2="65347" y2="62857"/>
                        <a14:foregroundMark x1="58911" y1="70756" x2="58911" y2="70756"/>
                        <a14:foregroundMark x1="50248" y1="73109" x2="50248" y2="73109"/>
                        <a14:foregroundMark x1="42079" y1="70924" x2="42079" y2="70924"/>
                        <a14:foregroundMark x1="35644" y1="61681" x2="35644" y2="61681"/>
                        <a14:foregroundMark x1="32797" y1="49916" x2="32797" y2="49916"/>
                        <a14:foregroundMark x1="36262" y1="38487" x2="36262" y2="38487"/>
                        <a14:backgroundMark x1="18812" y1="25210" x2="18812" y2="25210"/>
                        <a14:backgroundMark x1="25124" y1="18655" x2="8787" y2="5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98" t="21765" r="28218" b="21765"/>
          <a:stretch/>
        </p:blipFill>
        <p:spPr>
          <a:xfrm>
            <a:off x="1182514" y="2380548"/>
            <a:ext cx="496481" cy="496481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A962B77F-E1E6-48D5-C676-DAA9A064D635}"/>
              </a:ext>
            </a:extLst>
          </p:cNvPr>
          <p:cNvGrpSpPr/>
          <p:nvPr/>
        </p:nvGrpSpPr>
        <p:grpSpPr>
          <a:xfrm>
            <a:off x="1827380" y="3630443"/>
            <a:ext cx="10026397" cy="365005"/>
            <a:chOff x="1556003" y="2664882"/>
            <a:chExt cx="10026397" cy="365005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644B53E-F512-1D2A-11E7-463E3428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284" y="2667000"/>
              <a:ext cx="8753116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776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2B8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EC SRSS Project I </a:t>
              </a:r>
              <a:r>
                <a:rPr kumimoji="0" lang="en-GB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12B8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“</a:t>
              </a: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12B8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Design of the accrual IPSAS/EPSAS based accounting reform in the Italian public administration</a:t>
              </a:r>
              <a:r>
                <a:rPr kumimoji="0" lang="en-GB" alt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12B8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”</a:t>
              </a:r>
            </a:p>
          </p:txBody>
        </p: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5B08FC2F-8194-04AF-DFAA-8C077F7234B2}"/>
                </a:ext>
              </a:extLst>
            </p:cNvPr>
            <p:cNvGrpSpPr/>
            <p:nvPr/>
          </p:nvGrpSpPr>
          <p:grpSpPr>
            <a:xfrm>
              <a:off x="1556003" y="2664882"/>
              <a:ext cx="1263397" cy="365005"/>
              <a:chOff x="4724400" y="4782435"/>
              <a:chExt cx="1263397" cy="365005"/>
            </a:xfrm>
          </p:grpSpPr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C44AAA0E-138C-802A-D705-F69916F2B7A3}"/>
                  </a:ext>
                </a:extLst>
              </p:cNvPr>
              <p:cNvSpPr/>
              <p:nvPr/>
            </p:nvSpPr>
            <p:spPr>
              <a:xfrm>
                <a:off x="4724400" y="4782435"/>
                <a:ext cx="1248068" cy="363868"/>
              </a:xfrm>
              <a:prstGeom prst="rect">
                <a:avLst/>
              </a:prstGeom>
              <a:solidFill>
                <a:srgbClr val="143592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CasellaDiTesto 10">
                <a:extLst>
                  <a:ext uri="{FF2B5EF4-FFF2-40B4-BE49-F238E27FC236}">
                    <a16:creationId xmlns:a16="http://schemas.microsoft.com/office/drawing/2014/main" id="{8D42260C-7B0D-E492-8A6D-C2E123C0E3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7347" y="4798958"/>
                <a:ext cx="650450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2018</a:t>
                </a:r>
              </a:p>
            </p:txBody>
          </p:sp>
          <p:pic>
            <p:nvPicPr>
              <p:cNvPr id="25" name="Immagine 24" descr="Immagine che contiene giallo, stella, cielo&#10;&#10;Descrizione generata automaticamente">
                <a:extLst>
                  <a:ext uri="{FF2B5EF4-FFF2-40B4-BE49-F238E27FC236}">
                    <a16:creationId xmlns:a16="http://schemas.microsoft.com/office/drawing/2014/main" id="{84BDC2C0-9F39-F111-2022-A7E744289E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30"/>
              <a:stretch/>
            </p:blipFill>
            <p:spPr>
              <a:xfrm>
                <a:off x="4724400" y="4783572"/>
                <a:ext cx="457200" cy="363868"/>
              </a:xfrm>
              <a:prstGeom prst="rect">
                <a:avLst/>
              </a:prstGeom>
            </p:spPr>
          </p:pic>
        </p:grp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FF1156D3-1D3B-3CEA-7A44-C908BA65C534}"/>
              </a:ext>
            </a:extLst>
          </p:cNvPr>
          <p:cNvGrpSpPr/>
          <p:nvPr/>
        </p:nvGrpSpPr>
        <p:grpSpPr>
          <a:xfrm>
            <a:off x="1966508" y="4093966"/>
            <a:ext cx="9120849" cy="368522"/>
            <a:chOff x="1699551" y="3090742"/>
            <a:chExt cx="9120849" cy="368522"/>
          </a:xfrm>
        </p:grpSpPr>
        <p:sp>
          <p:nvSpPr>
            <p:cNvPr id="27" name="CasellaDiTesto 5">
              <a:extLst>
                <a:ext uri="{FF2B5EF4-FFF2-40B4-BE49-F238E27FC236}">
                  <a16:creationId xmlns:a16="http://schemas.microsoft.com/office/drawing/2014/main" id="{689D385B-04AA-B6E6-810A-A389A310E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560" y="3090742"/>
              <a:ext cx="78198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2776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Eurostat Project </a:t>
              </a:r>
              <a:r>
                <a:rPr kumimoji="0" lang="en-GB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“</a:t>
              </a: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Design a chart of accounts for the EPSAS/IPSAS based accrual accounting</a:t>
              </a:r>
              <a:r>
                <a:rPr kumimoji="0" lang="en-GB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”</a:t>
              </a:r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6522BD1E-1C85-1F64-667F-057B97636E03}"/>
                </a:ext>
              </a:extLst>
            </p:cNvPr>
            <p:cNvGrpSpPr/>
            <p:nvPr/>
          </p:nvGrpSpPr>
          <p:grpSpPr>
            <a:xfrm>
              <a:off x="1699551" y="3094259"/>
              <a:ext cx="1263397" cy="365005"/>
              <a:chOff x="4724400" y="4782435"/>
              <a:chExt cx="1263397" cy="365005"/>
            </a:xfrm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69E822F4-C80F-B30C-B0B9-3BD8A2FF2D59}"/>
                  </a:ext>
                </a:extLst>
              </p:cNvPr>
              <p:cNvSpPr/>
              <p:nvPr/>
            </p:nvSpPr>
            <p:spPr>
              <a:xfrm>
                <a:off x="4724400" y="4782435"/>
                <a:ext cx="1248068" cy="363868"/>
              </a:xfrm>
              <a:prstGeom prst="rect">
                <a:avLst/>
              </a:prstGeom>
              <a:solidFill>
                <a:srgbClr val="143592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CasellaDiTesto 10">
                <a:extLst>
                  <a:ext uri="{FF2B5EF4-FFF2-40B4-BE49-F238E27FC236}">
                    <a16:creationId xmlns:a16="http://schemas.microsoft.com/office/drawing/2014/main" id="{C9E6FDEE-3414-4DE6-755F-98C3A121D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7347" y="4798958"/>
                <a:ext cx="650450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2019</a:t>
                </a:r>
              </a:p>
            </p:txBody>
          </p:sp>
          <p:pic>
            <p:nvPicPr>
              <p:cNvPr id="31" name="Immagine 30" descr="Immagine che contiene giallo, stella, cielo&#10;&#10;Descrizione generata automaticamente">
                <a:extLst>
                  <a:ext uri="{FF2B5EF4-FFF2-40B4-BE49-F238E27FC236}">
                    <a16:creationId xmlns:a16="http://schemas.microsoft.com/office/drawing/2014/main" id="{7C219A64-89FD-F626-5D5F-030D9D9713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30"/>
              <a:stretch/>
            </p:blipFill>
            <p:spPr>
              <a:xfrm>
                <a:off x="4724400" y="4783572"/>
                <a:ext cx="457200" cy="363868"/>
              </a:xfrm>
              <a:prstGeom prst="rect">
                <a:avLst/>
              </a:prstGeom>
            </p:spPr>
          </p:pic>
        </p:grp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FF239B90-D577-D642-9FC8-8BEEB70989DD}"/>
              </a:ext>
            </a:extLst>
          </p:cNvPr>
          <p:cNvGrpSpPr/>
          <p:nvPr/>
        </p:nvGrpSpPr>
        <p:grpSpPr>
          <a:xfrm>
            <a:off x="2096340" y="4460945"/>
            <a:ext cx="9636784" cy="553998"/>
            <a:chOff x="1787591" y="3431957"/>
            <a:chExt cx="9636784" cy="553998"/>
          </a:xfrm>
        </p:grpSpPr>
        <p:sp>
          <p:nvSpPr>
            <p:cNvPr id="33" name="CasellaDiTesto 5">
              <a:extLst>
                <a:ext uri="{FF2B5EF4-FFF2-40B4-BE49-F238E27FC236}">
                  <a16:creationId xmlns:a16="http://schemas.microsoft.com/office/drawing/2014/main" id="{F2CFE81C-1146-7426-843D-06A86304C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694" y="3431957"/>
              <a:ext cx="830568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2776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EC SRSS Project II </a:t>
              </a: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“Support for the implementation of the accrual IPSAS/EPSAS based accounting in the Italian                    public administration</a:t>
              </a:r>
              <a:r>
                <a:rPr kumimoji="0" lang="en-GB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”</a:t>
              </a: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65BE75BE-92B5-5F7A-001D-30D2F8C96E91}"/>
                </a:ext>
              </a:extLst>
            </p:cNvPr>
            <p:cNvGrpSpPr/>
            <p:nvPr/>
          </p:nvGrpSpPr>
          <p:grpSpPr>
            <a:xfrm>
              <a:off x="1787591" y="3528370"/>
              <a:ext cx="1263397" cy="365005"/>
              <a:chOff x="4724400" y="4782435"/>
              <a:chExt cx="1263397" cy="365005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5C15903E-24AE-03B5-4EE7-14F742C7004B}"/>
                  </a:ext>
                </a:extLst>
              </p:cNvPr>
              <p:cNvSpPr/>
              <p:nvPr/>
            </p:nvSpPr>
            <p:spPr>
              <a:xfrm>
                <a:off x="4724400" y="4782435"/>
                <a:ext cx="1248068" cy="363868"/>
              </a:xfrm>
              <a:prstGeom prst="rect">
                <a:avLst/>
              </a:prstGeom>
              <a:solidFill>
                <a:srgbClr val="143592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CasellaDiTesto 10">
                <a:extLst>
                  <a:ext uri="{FF2B5EF4-FFF2-40B4-BE49-F238E27FC236}">
                    <a16:creationId xmlns:a16="http://schemas.microsoft.com/office/drawing/2014/main" id="{E82775FC-A98C-13C0-A494-20E09EB0C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7347" y="4798958"/>
                <a:ext cx="650450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2020</a:t>
                </a:r>
              </a:p>
            </p:txBody>
          </p:sp>
          <p:pic>
            <p:nvPicPr>
              <p:cNvPr id="37" name="Immagine 36" descr="Immagine che contiene giallo, stella, cielo&#10;&#10;Descrizione generata automaticamente">
                <a:extLst>
                  <a:ext uri="{FF2B5EF4-FFF2-40B4-BE49-F238E27FC236}">
                    <a16:creationId xmlns:a16="http://schemas.microsoft.com/office/drawing/2014/main" id="{EDE39D0A-2A10-DA9F-CD27-FC150E67CE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30"/>
              <a:stretch/>
            </p:blipFill>
            <p:spPr>
              <a:xfrm>
                <a:off x="4724400" y="4783572"/>
                <a:ext cx="457200" cy="363868"/>
              </a:xfrm>
              <a:prstGeom prst="rect">
                <a:avLst/>
              </a:prstGeom>
            </p:spPr>
          </p:pic>
        </p:grp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83940155-EBA9-402C-FFE6-682C65F5E83C}"/>
              </a:ext>
            </a:extLst>
          </p:cNvPr>
          <p:cNvGrpSpPr/>
          <p:nvPr/>
        </p:nvGrpSpPr>
        <p:grpSpPr>
          <a:xfrm>
            <a:off x="2231571" y="5029044"/>
            <a:ext cx="9754386" cy="365005"/>
            <a:chOff x="2539608" y="5654795"/>
            <a:chExt cx="9754386" cy="365005"/>
          </a:xfrm>
        </p:grpSpPr>
        <p:sp>
          <p:nvSpPr>
            <p:cNvPr id="39" name="CasellaDiTesto 5">
              <a:extLst>
                <a:ext uri="{FF2B5EF4-FFF2-40B4-BE49-F238E27FC236}">
                  <a16:creationId xmlns:a16="http://schemas.microsoft.com/office/drawing/2014/main" id="{68A9BECF-D3E6-72F9-4856-CA2BB5128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480" y="5669119"/>
              <a:ext cx="8376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2776"/>
                </a:buClr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EC TSI Project </a:t>
              </a:r>
              <a:r>
                <a:rPr kumimoji="0" lang="en-US" altLang="en-US" sz="1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</a:rPr>
                <a:t>“Implementation of the accrual accounting reform in the public sector fixed assets area in Italy”</a:t>
              </a:r>
              <a:endParaRPr kumimoji="0" lang="en-GB" altLang="en-US" sz="1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64B53B45-DD84-455E-301F-60BF4CA55A6C}"/>
                </a:ext>
              </a:extLst>
            </p:cNvPr>
            <p:cNvGrpSpPr/>
            <p:nvPr/>
          </p:nvGrpSpPr>
          <p:grpSpPr>
            <a:xfrm>
              <a:off x="2539608" y="5654795"/>
              <a:ext cx="1263397" cy="365005"/>
              <a:chOff x="4724400" y="4782435"/>
              <a:chExt cx="1263397" cy="365005"/>
            </a:xfrm>
          </p:grpSpPr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3DBF9598-5E7D-7BDB-0006-FD0111F86E85}"/>
                  </a:ext>
                </a:extLst>
              </p:cNvPr>
              <p:cNvSpPr/>
              <p:nvPr/>
            </p:nvSpPr>
            <p:spPr>
              <a:xfrm>
                <a:off x="4724400" y="4782435"/>
                <a:ext cx="1248068" cy="363868"/>
              </a:xfrm>
              <a:prstGeom prst="rect">
                <a:avLst/>
              </a:prstGeom>
              <a:solidFill>
                <a:srgbClr val="143592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CasellaDiTesto 10">
                <a:extLst>
                  <a:ext uri="{FF2B5EF4-FFF2-40B4-BE49-F238E27FC236}">
                    <a16:creationId xmlns:a16="http://schemas.microsoft.com/office/drawing/2014/main" id="{E895D697-B02E-181A-0972-9289C15AFB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7347" y="4798958"/>
                <a:ext cx="650450" cy="33855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2022</a:t>
                </a:r>
              </a:p>
            </p:txBody>
          </p:sp>
          <p:pic>
            <p:nvPicPr>
              <p:cNvPr id="43" name="Immagine 42" descr="Immagine che contiene giallo, stella, cielo&#10;&#10;Descrizione generata automaticamente">
                <a:extLst>
                  <a:ext uri="{FF2B5EF4-FFF2-40B4-BE49-F238E27FC236}">
                    <a16:creationId xmlns:a16="http://schemas.microsoft.com/office/drawing/2014/main" id="{74F5D174-E89B-897E-3003-E830885498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30"/>
              <a:stretch/>
            </p:blipFill>
            <p:spPr>
              <a:xfrm>
                <a:off x="4724400" y="4783572"/>
                <a:ext cx="457200" cy="3638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64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920B3-2341-999B-42DE-48DBC6FA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gap </a:t>
            </a:r>
            <a:r>
              <a:rPr lang="it-IT" sz="3200" dirty="0" err="1"/>
              <a:t>analysis</a:t>
            </a:r>
            <a:r>
              <a:rPr lang="it-IT" sz="3200" dirty="0"/>
              <a:t> per la Commissione Europea dei sistemi contabili in Italia (2020)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EEC10E-9AE9-57A3-C330-12891EDE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defRPr/>
            </a:pPr>
            <a:r>
              <a:rPr lang="it-IT" dirty="0"/>
              <a:t>7 ambienti contabili diversi</a:t>
            </a:r>
          </a:p>
          <a:p>
            <a:pPr fontAlgn="base">
              <a:defRPr/>
            </a:pPr>
            <a:r>
              <a:rPr lang="it-IT" dirty="0"/>
              <a:t>legislazione frammentata </a:t>
            </a:r>
          </a:p>
          <a:p>
            <a:pPr fontAlgn="base">
              <a:defRPr/>
            </a:pPr>
            <a:r>
              <a:rPr lang="it-IT" dirty="0"/>
              <a:t>diversi </a:t>
            </a:r>
            <a:r>
              <a:rPr lang="it-IT" dirty="0" err="1"/>
              <a:t>PdC</a:t>
            </a:r>
            <a:endParaRPr lang="it-IT" dirty="0"/>
          </a:p>
          <a:p>
            <a:pPr fontAlgn="base">
              <a:defRPr/>
            </a:pPr>
            <a:r>
              <a:rPr lang="it-IT" dirty="0"/>
              <a:t>principi in continuo mutamento </a:t>
            </a:r>
          </a:p>
          <a:p>
            <a:pPr fontAlgn="base">
              <a:defRPr/>
            </a:pPr>
            <a:r>
              <a:rPr lang="it-IT" dirty="0"/>
              <a:t>(in alcuni comparti) COEP derivata dalla COFI</a:t>
            </a:r>
          </a:p>
          <a:p>
            <a:pPr fontAlgn="base">
              <a:defRPr/>
            </a:pPr>
            <a:r>
              <a:rPr lang="it-IT" dirty="0"/>
              <a:t>IT: troppi applicativi</a:t>
            </a:r>
          </a:p>
        </p:txBody>
      </p:sp>
    </p:spTree>
    <p:extLst>
      <p:ext uri="{BB962C8B-B14F-4D97-AF65-F5344CB8AC3E}">
        <p14:creationId xmlns:p14="http://schemas.microsoft.com/office/powerpoint/2010/main" val="756073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1175</TotalTime>
  <Words>1420</Words>
  <Application>Microsoft Macintosh PowerPoint</Application>
  <PresentationFormat>Widescreen</PresentationFormat>
  <Paragraphs>222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Tahoma</vt:lpstr>
      <vt:lpstr>Wingdings</vt:lpstr>
      <vt:lpstr>Wingdings 3</vt:lpstr>
      <vt:lpstr>Ione</vt:lpstr>
      <vt:lpstr>Verso l’armonizzazione internazionale:  la riforma accrual</vt:lpstr>
      <vt:lpstr>La contabilità accrual nella prassi internazionale</vt:lpstr>
      <vt:lpstr>Gli IPSAS</vt:lpstr>
      <vt:lpstr>Le riforme accrual  nell’esperienza internazionale</vt:lpstr>
      <vt:lpstr>Verso l’accrual: la posizione dei paesi EU (2023)</vt:lpstr>
      <vt:lpstr>La Direttiva 2011/85/UE (requisiti per i quadri di bilancio degli Stati membri)</vt:lpstr>
      <vt:lpstr>La Direttiva 2011/85/UE come emendata  dalla Direttiva 2024/1265/UE</vt:lpstr>
      <vt:lpstr>Il percorso italiano</vt:lpstr>
      <vt:lpstr>La gap analysis per la Commissione Europea dei sistemi contabili in Italia (2020)</vt:lpstr>
      <vt:lpstr>La riforma accrual (determina RGS 2020): un sistema unico di contabilità economico-patrimoniale</vt:lpstr>
      <vt:lpstr>La Riforma 1.15 del PNRR (2021):  milestone e target</vt:lpstr>
      <vt:lpstr>Gli ITAS</vt:lpstr>
      <vt:lpstr>Cosa cambia con gli ITAS (per gli enti locali)  </vt:lpstr>
      <vt:lpstr>Sistema contabile accrual: quali benefici?</vt:lpstr>
      <vt:lpstr>Presentazione standard di PowerPoint</vt:lpstr>
      <vt:lpstr>Accrual vs. Cash: più informazione ma…</vt:lpstr>
      <vt:lpstr>I sistemi contabili sono strumenti  per produrre informazioni  I benefici di un sistema contabile dipendono da come le informazioni sono utilizzate</vt:lpstr>
      <vt:lpstr>La domanda che abbiamo di fronte è…  </vt:lpstr>
      <vt:lpstr>Grazie per l’attenzione.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Mariano D'Amore</dc:creator>
  <cp:lastModifiedBy>Mariano D'Amore</cp:lastModifiedBy>
  <cp:revision>75</cp:revision>
  <dcterms:created xsi:type="dcterms:W3CDTF">2025-02-04T15:52:56Z</dcterms:created>
  <dcterms:modified xsi:type="dcterms:W3CDTF">2025-03-04T09:07:12Z</dcterms:modified>
</cp:coreProperties>
</file>