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27"/>
  </p:notesMasterIdLst>
  <p:sldIdLst>
    <p:sldId id="2147375652" r:id="rId2"/>
    <p:sldId id="2147375694" r:id="rId3"/>
    <p:sldId id="2147375679" r:id="rId4"/>
    <p:sldId id="2147375688" r:id="rId5"/>
    <p:sldId id="2147375686" r:id="rId6"/>
    <p:sldId id="2147375687" r:id="rId7"/>
    <p:sldId id="2147375659" r:id="rId8"/>
    <p:sldId id="2147375689" r:id="rId9"/>
    <p:sldId id="2147375677" r:id="rId10"/>
    <p:sldId id="2147375682" r:id="rId11"/>
    <p:sldId id="2147375681" r:id="rId12"/>
    <p:sldId id="2147375683" r:id="rId13"/>
    <p:sldId id="2147375685" r:id="rId14"/>
    <p:sldId id="2147375695" r:id="rId15"/>
    <p:sldId id="2147375696" r:id="rId16"/>
    <p:sldId id="2147375692" r:id="rId17"/>
    <p:sldId id="2147375684" r:id="rId18"/>
    <p:sldId id="2147375697" r:id="rId19"/>
    <p:sldId id="2147375698" r:id="rId20"/>
    <p:sldId id="2147375699" r:id="rId21"/>
    <p:sldId id="2147375700" r:id="rId22"/>
    <p:sldId id="2147375701" r:id="rId23"/>
    <p:sldId id="2147375702" r:id="rId24"/>
    <p:sldId id="2147375703" r:id="rId25"/>
    <p:sldId id="310" r:id="rId26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6968" autoAdjust="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56DF8-82FB-4106-9B48-A51C7C6E6158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3FF7B-5EAB-47BC-8FF2-8391AB45C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694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3FF7B-5EAB-47BC-8FF2-8391AB45CF6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3456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2592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055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2790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41355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62941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3849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55136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4649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70294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8239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95204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58810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48051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83086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6743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8210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33FF7B-5EAB-47BC-8FF2-8391AB45CF68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114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3294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1802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147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6461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it-IT" altLang="it-IT" dirty="0"/>
              <a:t>Anticipazioni  pari a circa 7 mld per il DL </a:t>
            </a:r>
            <a:r>
              <a:rPr lang="it-IT" altLang="it-IT"/>
              <a:t>35/2013 + </a:t>
            </a:r>
            <a:r>
              <a:rPr lang="it-IT" altLang="it-IT" dirty="0"/>
              <a:t>2 mld </a:t>
            </a:r>
            <a:r>
              <a:rPr lang="it-IT" altLang="it-IT"/>
              <a:t>per il DL 34/2020</a:t>
            </a:r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2968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263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4C1B7-C9B5-4022-8AE3-A6BAFD434CA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006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04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71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216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130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66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7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7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129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888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21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052460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5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27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87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13/10/2022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1D2C36F-4504-47C0-B82F-A167342A2754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27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01" r:id="rId12"/>
    <p:sldLayoutId id="2147483794" r:id="rId13"/>
    <p:sldLayoutId id="2147483800" r:id="rId14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4477" y="776536"/>
            <a:ext cx="10442298" cy="2215254"/>
          </a:xfrm>
        </p:spPr>
        <p:txBody>
          <a:bodyPr>
            <a:normAutofit/>
          </a:bodyPr>
          <a:lstStyle/>
          <a:p>
            <a:pPr algn="ctr"/>
            <a:r>
              <a:rPr kumimoji="0" lang="it-IT" sz="3600" b="1" i="0" u="none" strike="noStrike" kern="1200" cap="all" spc="20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La programmazione di cassa, </a:t>
            </a:r>
            <a:br>
              <a:rPr kumimoji="0" lang="it-IT" sz="3600" b="1" i="0" u="none" strike="noStrike" kern="1200" cap="all" spc="20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</a:br>
            <a:r>
              <a:rPr kumimoji="0" lang="it-IT" sz="3600" b="1" i="0" u="none" strike="noStrike" kern="1200" cap="all" spc="20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le misure per la tempestività dei pagamenti e il piano annuale dei flussi</a:t>
            </a:r>
            <a:endParaRPr lang="it-IT" sz="6600" b="1" dirty="0"/>
          </a:p>
        </p:txBody>
      </p:sp>
      <p:sp>
        <p:nvSpPr>
          <p:cNvPr id="9" name="Sottotitolo 2">
            <a:extLst>
              <a:ext uri="{FF2B5EF4-FFF2-40B4-BE49-F238E27FC236}">
                <a16:creationId xmlns:a16="http://schemas.microsoft.com/office/drawing/2014/main" id="{923D7B6A-43B0-F43D-1D3B-CCBAC6C507AD}"/>
              </a:ext>
            </a:extLst>
          </p:cNvPr>
          <p:cNvSpPr txBox="1">
            <a:spLocks/>
          </p:cNvSpPr>
          <p:nvPr/>
        </p:nvSpPr>
        <p:spPr>
          <a:xfrm>
            <a:off x="7931020" y="5555968"/>
            <a:ext cx="3125755" cy="6208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200" b="1" cap="none" dirty="0"/>
              <a:t>Cinzia Simeone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A0550BD-36FC-44F7-634E-688C07C4F768}"/>
              </a:ext>
            </a:extLst>
          </p:cNvPr>
          <p:cNvSpPr txBox="1"/>
          <p:nvPr/>
        </p:nvSpPr>
        <p:spPr>
          <a:xfrm>
            <a:off x="161731" y="6399616"/>
            <a:ext cx="121096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Le opinioni espresse nella presentazione hanno carattere personale e non impegnano in alcun modo la responsabilità del MEF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0A5BAFB9-E091-1B3C-F473-C88F5F702BDD}"/>
              </a:ext>
            </a:extLst>
          </p:cNvPr>
          <p:cNvSpPr txBox="1">
            <a:spLocks/>
          </p:cNvSpPr>
          <p:nvPr/>
        </p:nvSpPr>
        <p:spPr>
          <a:xfrm>
            <a:off x="1487716" y="2909961"/>
            <a:ext cx="10058400" cy="17857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3600" b="1" cap="none" dirty="0"/>
              <a:t> 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2719641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33397" y="971549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Gli interventi adottati in attuazione della  Riforma  PNRR 1.11 “Riduzione dei tempi di pagamento delle pubbliche amministrazioni e delle autorità sanitarie</a:t>
            </a:r>
            <a:r>
              <a:rPr kumimoji="0" lang="it-IT" sz="2700" b="1" i="0" u="none" strike="noStrike" kern="1200" cap="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”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1) 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art. 4-bis DL 13/2023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: </a:t>
            </a: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l’obbligo di assegnare ai dirigenti responsabili dei pagamenti delle fatture commerciali, nonché a quelli apicali delle rispettive strutture, specifici obiettivi annuali relativi al rispetto dei tempi di pagamento, integrando i rispettivi contratti individuali, ai fini del riconoscimento di  almeno il 30% della retribuzione di risultato.</a:t>
            </a: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1898695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33397" y="733177"/>
            <a:ext cx="11677816" cy="55961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2) Art. 40 del DL 19/2024: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a) </a:t>
            </a:r>
            <a:r>
              <a:rPr kumimoji="0" lang="it-IT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riduzione della durata del silenzio/inazione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che rende efficace e opponibile </a:t>
            </a:r>
            <a:r>
              <a:rPr kumimoji="0" lang="it-IT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la cessione dei crediti </a:t>
            </a:r>
            <a:r>
              <a:rPr kumimoji="0" lang="it-IT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derivanti da transazioni commerciali (da 45 a 30  giorni);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b) riduzione da 60 a 30 giorni del </a:t>
            </a:r>
            <a:r>
              <a:rPr kumimoji="0" lang="it-IT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tempo massimo per il trasferimento di risorse </a:t>
            </a:r>
            <a:r>
              <a:rPr kumimoji="0" lang="it-IT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tra le Pubbliche amministrazioni;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c) </a:t>
            </a:r>
            <a:r>
              <a:rPr kumimoji="0" lang="it-IT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comunicazione alla PCC con cadenza trimestrale</a:t>
            </a:r>
            <a:r>
              <a:rPr kumimoji="0" lang="it-IT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, e non solo annuale, dello stock di debiti commerciali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residui scaduti e non pagati (esclusi enti in SIOPE+);</a:t>
            </a: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54154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4/3/2025</a:t>
            </a:r>
          </a:p>
        </p:txBody>
      </p:sp>
    </p:spTree>
    <p:extLst>
      <p:ext uri="{BB962C8B-B14F-4D97-AF65-F5344CB8AC3E}">
        <p14:creationId xmlns:p14="http://schemas.microsoft.com/office/powerpoint/2010/main" val="3446333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33397" y="971549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d)  </a:t>
            </a:r>
            <a:r>
              <a:rPr kumimoji="0" lang="it-IT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adozione di Piani di intervento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diretti al miglioramento dei tempi di pagamento delle amministrazioni </a:t>
            </a:r>
            <a:r>
              <a:rPr kumimoji="0" lang="it-IT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 tempi medi di ritardo superiore a 10 giorni </a:t>
            </a:r>
            <a:r>
              <a:rPr kumimoji="0" lang="it-IT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al 31/12/2023:</a:t>
            </a:r>
          </a:p>
          <a:p>
            <a:pPr marL="627063" marR="0" lvl="0" indent="-26511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- a n. 8 province, n. 2 città metropolitane, n. 21 comuni con pop. </a:t>
            </a:r>
            <a:r>
              <a:rPr kumimoji="0" lang="it-IT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sup</a:t>
            </a:r>
            <a:r>
              <a:rPr kumimoji="0" lang="it-IT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. 60.000 abitanti, sulla base di accordi sottoscritti con il Ministro dell’economia e delle finanze, verificati e monitorati da un Tavolo tecnico.  </a:t>
            </a:r>
            <a:r>
              <a:rPr lang="it-IT" sz="3200" i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</a:t>
            </a:r>
            <a:r>
              <a:rPr kumimoji="0" lang="it-IT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anno sottoscritto l’accordo n. 28 enti;</a:t>
            </a:r>
          </a:p>
          <a:p>
            <a:pPr marL="627063" marR="0" lvl="0" indent="-26511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- a oltre n. 2.200 comuni con pop. inf. 60.000 abitanti (entro 12 febbraio 2025). </a:t>
            </a: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4/3/2025</a:t>
            </a:r>
          </a:p>
        </p:txBody>
      </p:sp>
    </p:spTree>
    <p:extLst>
      <p:ext uri="{BB962C8B-B14F-4D97-AF65-F5344CB8AC3E}">
        <p14:creationId xmlns:p14="http://schemas.microsoft.com/office/powerpoint/2010/main" val="1524545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33397" y="971549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ts val="36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3</a:t>
            </a:r>
            <a:r>
              <a:rPr kumimoji="0" lang="it-IT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) 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il Piano  annuale dei flussi di cassa </a:t>
            </a:r>
            <a:r>
              <a:rPr lang="it-IT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- 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art 6, comma 1, del DL  155/2024: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strumento di programmazione e controllo dei flussi di cassa, contenente il cronoprogramma degli incassi e dei pagamenti su base trimestrale, classificati sulla base dei primi livelli della codifica SIOPE (la classificazione può essere ulteriormente articolata)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it-IT" sz="3200" i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adottato annualmente dalla Giunta o dall’organo esecutivo entro il 28/2, anche se non è ancora stato approvato il bilancio di previsione (esclusi quelli che hanno sottoscritto l’accordo con il MEF ai sensi dell’art. 40 del DL 19/2024);</a:t>
            </a: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4/3/2025</a:t>
            </a:r>
          </a:p>
        </p:txBody>
      </p:sp>
    </p:spTree>
    <p:extLst>
      <p:ext uri="{BB962C8B-B14F-4D97-AF65-F5344CB8AC3E}">
        <p14:creationId xmlns:p14="http://schemas.microsoft.com/office/powerpoint/2010/main" val="1125470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33396" y="971549"/>
            <a:ext cx="11797241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808038" marR="0" lvl="0" indent="-808038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b</a:t>
            </a:r>
            <a:r>
              <a:rPr lang="it-IT" sz="3200" i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) l’organo di revisione verifica che il Piano è stato predisposto</a:t>
            </a: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;</a:t>
            </a:r>
          </a:p>
          <a:p>
            <a:pPr marL="808038" marR="0" lvl="0" indent="-808038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c) </a:t>
            </a:r>
            <a:r>
              <a:rPr lang="it-IT" sz="3200" i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predisposto dal responsabile finanziario, con la collaborazione dei servizi dell’ente, </a:t>
            </a:r>
            <a:r>
              <a:rPr lang="it-IT" sz="3200" i="1" u="sng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tenendo conto dell'andamento degli incassi e dei pagamenti degli esercizi precedenti</a:t>
            </a:r>
            <a:r>
              <a:rPr lang="it-IT" sz="3200" i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e  in considerazione delle novità e delle peculiarità dell'esercizio. Nel prospetto, per ciascun trimestre sono indicati i dati SIOPE N-2 e le previsioni di cassa cumulate;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4/3/2025</a:t>
            </a:r>
          </a:p>
        </p:txBody>
      </p:sp>
    </p:spTree>
    <p:extLst>
      <p:ext uri="{BB962C8B-B14F-4D97-AF65-F5344CB8AC3E}">
        <p14:creationId xmlns:p14="http://schemas.microsoft.com/office/powerpoint/2010/main" val="1922538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33396" y="971549"/>
            <a:ext cx="11797241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180975"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Gli enti sono invitati a verificare trimestralmente le previsioni e ad </a:t>
            </a:r>
            <a:r>
              <a:rPr lang="it-IT" sz="3200" u="sng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aggiornare il Piano annuale dei flussi di cassa </a:t>
            </a: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 atto del responsabile finanziario, dando comunicazione alla Giunta/organo esecutivo dell’attuazione del Piano:</a:t>
            </a:r>
          </a:p>
          <a:p>
            <a:pPr marL="1169988" marR="0" lvl="0" indent="-276225" algn="just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i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- sostituendo le previsioni del trimestre concluso e i dati SIOPE dei trimestri precedenti con gli importi degli incassi e dei pagamenti effettivi, estratti dalla banca dati SIOPE;</a:t>
            </a:r>
          </a:p>
          <a:p>
            <a:pPr marL="1169988" marR="0" lvl="0" indent="-276225" algn="just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i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- riformulando di conseguenza le previsioni dei trimestri successivi;</a:t>
            </a:r>
          </a:p>
          <a:p>
            <a:pPr marL="1169988" marR="0" lvl="0" indent="-276225" algn="just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i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- tenendo conto delle variazioni di bilancio che incidono sulle previsioni trimestrali di cassa.</a:t>
            </a:r>
            <a:endParaRPr kumimoji="0" lang="it-IT" sz="32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4/3/2025</a:t>
            </a:r>
          </a:p>
        </p:txBody>
      </p:sp>
    </p:spTree>
    <p:extLst>
      <p:ext uri="{BB962C8B-B14F-4D97-AF65-F5344CB8AC3E}">
        <p14:creationId xmlns:p14="http://schemas.microsoft.com/office/powerpoint/2010/main" val="897849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0" y="951035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4) Fondo di 10 mln </a:t>
            </a:r>
            <a:r>
              <a:rPr kumimoji="0" lang="it-IT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per finanziare interventi di formazione e assunzione di personale nel 2025 e 2026 per Ministeri e enti locali di cui all’art. 40, DL 19/2024 (Art. 6-sexies del decreto-legge n. 155 del 2024);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5) Piano di verifiche ispettive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sull’adeguatezza e la tempestività dei processi di pagamento delle pubbliche amministrazioni con ritardi superiori a 10 gg;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6) Circolari RGS: </a:t>
            </a: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 particolare le </a:t>
            </a:r>
            <a:r>
              <a:rPr kumimoji="0" lang="it-IT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circolari del 2024 n. 1, n. 15, n. 17 e n. 36. La circolare n. 36 </a:t>
            </a:r>
            <a:r>
              <a:rPr kumimoji="0" lang="it-IT" sz="32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fornisce chiarimenti sulla gestione dei pagamenti commerciali: definizione transazioni commerciale, corretta definizione delle scadenze, ecc.</a:t>
            </a:r>
            <a:endParaRPr kumimoji="0" lang="it-IT" sz="32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4/3/2025</a:t>
            </a:r>
          </a:p>
        </p:txBody>
      </p:sp>
    </p:spTree>
    <p:extLst>
      <p:ext uri="{BB962C8B-B14F-4D97-AF65-F5344CB8AC3E}">
        <p14:creationId xmlns:p14="http://schemas.microsoft.com/office/powerpoint/2010/main" val="1541137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33397" y="971549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algn="just" defTabSz="914400">
              <a:spcBef>
                <a:spcPts val="600"/>
              </a:spcBef>
              <a:defRPr/>
            </a:pPr>
            <a:r>
              <a:rPr lang="it-IT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Gli accordi sottoscritti dagli enti con il Ministro dell’economia e delle finanze (art. 40, c. 6-9, DL 19/2024 hanno previsto le seguenti misure: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l’individuazione di una </a:t>
            </a: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struttura preposta 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garantire che l’ente rispetti i termini di pagamento dei debiti commerciali previsti dalla normativa vigente e assicuri il puntuale rispetto delle disposizioni di cui all’articolo 183, comma 8, del d.lgs. n. 267 del 2000 (invio di report, organizzazione di incontri formativi, solleciti, ecc.). ;</a:t>
            </a:r>
            <a:r>
              <a:rPr lang="it-IT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it-IT" sz="24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revisione del processo di spesa, 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attraverso la definizione di modalità e tempistiche, con finalità di efficientamento e semplificazione, da adottare modificando il regolamento di contabilità, all’esito di una sperimentazione della durata di sei mesi;</a:t>
            </a:r>
            <a:endParaRPr lang="it-IT" sz="3200" dirty="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3281135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33397" y="971549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 startAt="3"/>
            </a:pP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l’adozione, previa sperimentazione della durata di sei mesi, di un </a:t>
            </a: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programma annuale dei pagamenti 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utilizzare ai fini delle verifiche previste dall’art. 183, comma 8, TUEL; </a:t>
            </a:r>
          </a:p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 startAt="3"/>
            </a:pP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l’allineamento costante tra le unità organizzative dell’ente e quelle presenti nell’Indice dei domicili digitali delle Pubbliche Amministrazioni e dei Gestori di Pubblici Servizi (IPA) 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deputate a ricevere la fatturazione elettronica, da verificare e aggiornare in occasione di qualsiasi modifica di natura organizzativa;</a:t>
            </a:r>
          </a:p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 startAt="3"/>
            </a:pP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adeguamento del Piano Integrato Attività e Organizzazione all’art. 4-bis DL 13/2023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che almeno il 30% della retribuzione di risultato sia collegato al raggiungimento dell’obiettivo del rispetto dei tempi di pagamento;</a:t>
            </a: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4258302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33397" y="971549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 startAt="6"/>
            </a:pP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costante verifica e aggiornamento dei dati registrati nella Piattaforma dei Crediti Commerciali (PCC):</a:t>
            </a:r>
          </a:p>
          <a:p>
            <a:pPr marL="712788" lvl="0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formazione personale,</a:t>
            </a:r>
          </a:p>
          <a:p>
            <a:pPr marL="712788" lvl="0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allineamento PCC ai dati contabili,</a:t>
            </a:r>
          </a:p>
          <a:p>
            <a:pPr marL="712788" lvl="0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comunicazione trimestrale dello stock di debito,</a:t>
            </a:r>
          </a:p>
          <a:p>
            <a:pPr marL="712788" lvl="0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gestione delle sospensioni,</a:t>
            </a:r>
          </a:p>
          <a:p>
            <a:pPr marL="712788" lvl="0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corretta gestione delle note di credito,</a:t>
            </a:r>
          </a:p>
          <a:p>
            <a:pPr marL="712788" lvl="0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aggiornamento scadenze previste dai contratti.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it-IT" sz="2400" dirty="0">
              <a:solidFill>
                <a:srgbClr val="171717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415691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113972" y="712113"/>
            <a:ext cx="11880648" cy="56172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AGENDA</a:t>
            </a:r>
          </a:p>
          <a:p>
            <a:pPr marL="0" marR="0" lvl="0" indent="0" algn="ctr" defTabSz="914400" rtl="0" eaLnBrk="1" fontAlgn="auto" latinLnBrk="0" hangingPunct="1">
              <a:lnSpc>
                <a:spcPts val="12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Gli interventi adottati dallo Stato italiano contro i ritardi dei pagamenti: </a:t>
            </a:r>
          </a:p>
          <a:p>
            <a:pPr marL="0" marR="0" lvl="0" indent="0" algn="ctr" defTabSz="914400" rtl="0" eaLnBrk="1" fontAlgn="auto" latinLnBrk="0" hangingPunct="1">
              <a:lnSpc>
                <a:spcPts val="12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it-IT" sz="2800" b="1" i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 seguito della </a:t>
            </a:r>
            <a:r>
              <a:rPr kumimoji="0" lang="it-IT" sz="28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Direttiva 2011/7/UE </a:t>
            </a:r>
            <a:r>
              <a:rPr kumimoji="0" lang="it-IT" sz="2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contro i ritardi dei pagamenti nelle transazioni commerciali, della </a:t>
            </a:r>
            <a:r>
              <a:rPr kumimoji="0" lang="it-IT" sz="280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procedura di infrazione</a:t>
            </a:r>
            <a:r>
              <a:rPr kumimoji="0" lang="it-IT" sz="2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n. 2143 del 2014 e della </a:t>
            </a:r>
            <a:r>
              <a:rPr kumimoji="0" lang="it-IT" sz="280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sentenza di condanna</a:t>
            </a:r>
            <a:r>
              <a:rPr kumimoji="0" lang="it-IT" sz="2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del 28 gennaio 2020 della Corte di giustizia europea;</a:t>
            </a:r>
          </a:p>
          <a:p>
            <a:pPr marL="571500" marR="0" lvl="0" indent="-571500" algn="just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it-IT" sz="2800" b="1" i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 attuazione della </a:t>
            </a:r>
            <a:r>
              <a:rPr lang="it-IT" sz="2800" b="1" i="1" u="sng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Riforma  PNRR 1.11 </a:t>
            </a:r>
            <a:r>
              <a:rPr lang="it-IT" sz="2800" i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“Riduzione dei tempi di pagamento delle pubbliche amministrazioni e delle autorità sanitarie” che impone il conseguimento di specifici obiettivi di performance (milestone e target), definiti nell’ambito di un cronoprogramma;</a:t>
            </a:r>
            <a:endParaRPr kumimoji="0" lang="it-IT" sz="36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442913" marR="0" lvl="0" indent="-44291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B3066"/>
                </a:solidFill>
                <a:effectLst/>
                <a:uLnTx/>
                <a:uFillTx/>
                <a:latin typeface="Tahoma"/>
                <a:ea typeface="ＭＳ Ｐゴシック"/>
                <a:cs typeface="+mj-cs"/>
              </a:rPr>
            </a:b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197379" y="33090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R="0" lvl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2819000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33397" y="971549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 startAt="7"/>
            </a:pP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corretta determinazione del </a:t>
            </a: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Fondo crediti di dubbia esigibilità 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(FCDE) </a:t>
            </a: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Fondo di garanzia dei debiti commerciali 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(FGDC);</a:t>
            </a:r>
          </a:p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 startAt="7"/>
            </a:pP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gestione del fatturato delle utenze di pubblici servizi: adesione a </a:t>
            </a: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forme di  gestione aggregata delle fatture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 startAt="7"/>
            </a:pP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aggiornamento del sistema informativo contabile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completamento del processo di digitalizzazione e dematerializzazione degli atti;</a:t>
            </a:r>
          </a:p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 startAt="7"/>
            </a:pP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definizione </a:t>
            </a: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dell'iter e delle tempistiche per la rendicontazione delle spese finanziate da trasferimenti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contributi al fine di favorire la celere riscossione dei finanziamenti;</a:t>
            </a:r>
          </a:p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 startAt="7"/>
            </a:pP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l’adeguata gestione dei contratti e delle convenzioni, con riferimento alla </a:t>
            </a: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definizione delle scadenze delle fatture e delle verifiche di conformità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1675429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93109" y="951035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lvl="0" indent="447675" algn="just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solidFill>
                  <a:srgbClr val="17171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CRITICITA’:</a:t>
            </a:r>
          </a:p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AutoNum type="arabicParenR"/>
            </a:pPr>
            <a:r>
              <a:rPr lang="it-IT" sz="2400" b="1" dirty="0">
                <a:solidFill>
                  <a:srgbClr val="17171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ecupero coattivo del contributo alla finanza pubblica (province e città metropolitane)</a:t>
            </a:r>
            <a:r>
              <a:rPr lang="it-IT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delle annualità pregresse del contributo alla finanza pubblica non versato dagli enti, effettuato da parte della Struttura di Gestione dell’Agenzia delle Entrate e dell’ ACI, rispettivamente dell’Imposta provinciale RC Auto e dell’IPT;</a:t>
            </a:r>
          </a:p>
          <a:p>
            <a:pPr marL="446088" indent="-446088" algn="just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</a:t>
            </a:r>
            <a:r>
              <a:rPr lang="it-IT" sz="2400" b="1" dirty="0">
                <a:solidFill>
                  <a:srgbClr val="17171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itardo nell’erogazione dei trasferimenti interistituzionali.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I termini di legge decorrono dalla definizione delle condizioni per l'erogazione ovvero dalla comunicazione al beneficiario della spettanza dell'erogazione stessa, mentre per i trasferimenti per i quali le condizioni per l’erogazione sono stabilite a regime, i trenta giorni decorrono dalla definizione dei provvedimenti autorizzativi necessari per lo svolgimento dell'attività ordinaria</a:t>
            </a:r>
            <a:r>
              <a:rPr lang="it-IT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AutoNum type="arabicParenR"/>
            </a:pPr>
            <a:endParaRPr lang="it-IT" sz="2400" b="1" dirty="0">
              <a:solidFill>
                <a:srgbClr val="171717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3488939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93109" y="951035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lvl="0" indent="447675" algn="just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solidFill>
                  <a:srgbClr val="17171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CRITICITA’:</a:t>
            </a:r>
          </a:p>
          <a:p>
            <a:pPr marL="446088" lvl="0" indent="-446088" algn="just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Contributi a rendicontazione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 la complessità sia delle varie modalità di rendicontazione richieste agli enti beneficiari, differenti per ciascun ente finanziatore, sia della dimensione e numerosità dei controlli necessari per il pagamento dei contributi svolti dagli enti finanziatori. </a:t>
            </a:r>
            <a:r>
              <a:rPr lang="it-IT" sz="2400" u="sng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 sono compatibili con il rispetto dei tempi di pagamento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trasferimenti erogati a seguito del pagamento effettuato dagli enti o a seguito della trasmissione dei documenti di liquidazione della spesa.  Non determinano criticità i trasferimenti che prevedono l’erogazione anticipata del contributo rispetto al pagamento delle spese (ad es. anticipazioni fino al 90% per gli interventi del PNRR art. 18-quinquies DL 113 /2024);</a:t>
            </a:r>
            <a:endParaRPr lang="it-IT" sz="24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3721048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93109" y="951035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lvl="0" indent="447675" algn="just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solidFill>
                  <a:srgbClr val="17171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CRITICITA’:</a:t>
            </a:r>
          </a:p>
          <a:p>
            <a:pPr marL="446088" lvl="0" indent="-446088" algn="just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4) </a:t>
            </a:r>
            <a:r>
              <a:rPr lang="it-IT" sz="2400" b="1" dirty="0">
                <a:solidFill>
                  <a:srgbClr val="17171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it-IT" sz="24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ssenza, totale o parziale, del requisito dell’interoperabilità nei propri sistemi informativi, </a:t>
            </a:r>
            <a:r>
              <a:rPr lang="it-IT" sz="2400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nonostante gli interventi legislativi riguardanti  l’interoperabilità tra le procedure informatiche interne all’ente (es. D. Lgs. 82/2005 – Codice dell’amministrazione digitale – CAD, artt. 12 e 15), e </a:t>
            </a:r>
            <a:r>
              <a:rPr lang="it-IT" sz="2400" dirty="0">
                <a:solidFill>
                  <a:srgbClr val="17171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l’interoperabilità tra i sistemi informativi di enti diversi o tra i sistemi informativi degli enti e le piattaforme informatiche nazionali (es. CAD, artt. 50, 50-ter, 73 e 75).</a:t>
            </a:r>
          </a:p>
          <a:p>
            <a:pPr marL="446088" lvl="0" indent="-446088" algn="just">
              <a:lnSpc>
                <a:spcPct val="107000"/>
              </a:lnSpc>
              <a:spcAft>
                <a:spcPts val="800"/>
              </a:spcAft>
            </a:pPr>
            <a:endParaRPr lang="it-IT" sz="24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2573880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74428" y="673297"/>
            <a:ext cx="12015921" cy="56318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lvl="0" algn="ctr">
              <a:lnSpc>
                <a:spcPts val="2200"/>
              </a:lnSpc>
              <a:spcAft>
                <a:spcPts val="800"/>
              </a:spcAft>
            </a:pPr>
            <a:r>
              <a:rPr lang="it-IT" sz="2000" b="1" dirty="0">
                <a:solidFill>
                  <a:srgbClr val="17171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BUONE PRATICHE DIVUGABILI :</a:t>
            </a:r>
          </a:p>
          <a:p>
            <a:pPr marL="457200" lvl="0" indent="-457200" algn="just">
              <a:lnSpc>
                <a:spcPts val="22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2400" dirty="0">
                <a:solidFill>
                  <a:srgbClr val="17171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struttura preposta a garantire il pagamento dei debiti,</a:t>
            </a:r>
          </a:p>
          <a:p>
            <a:pPr marL="457200" lvl="0" indent="-457200" algn="just">
              <a:lnSpc>
                <a:spcPts val="22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2400" dirty="0">
                <a:solidFill>
                  <a:srgbClr val="171717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l’adozione del processo della spesa,</a:t>
            </a:r>
          </a:p>
          <a:p>
            <a:pPr marL="457200" lvl="0" indent="-457200" algn="just">
              <a:lnSpc>
                <a:spcPts val="22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l’allineamento tra i codici IPA e struttura organizzativa,</a:t>
            </a:r>
          </a:p>
          <a:p>
            <a:pPr marL="457200" lvl="0" indent="-457200" algn="just">
              <a:lnSpc>
                <a:spcPts val="22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 costante verifica e aggiornamento dei dati registrati nella PCC,</a:t>
            </a:r>
          </a:p>
          <a:p>
            <a:pPr marL="457200" lvl="0" indent="-457200" algn="just">
              <a:lnSpc>
                <a:spcPts val="22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 gestione aggregata delle fatture, in particolare le utenze</a:t>
            </a:r>
            <a:r>
              <a:rPr lang="it-IT" sz="24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con due modalità</a:t>
            </a:r>
            <a:r>
              <a:rPr lang="it-IT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marL="361950" lvl="1" indent="-361950" algn="just">
              <a:lnSpc>
                <a:spcPts val="25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sz="2400" i="1" u="sng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 riduzione delle fatture emesse </a:t>
            </a:r>
            <a:r>
              <a:rPr lang="it-IT" sz="2400" i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attraverso un servizio specialistico per il monitoraggio dei consumi energetici e per la fatturazione in modalità aggregata (il Comune di Napoli ha dichiarato una riduzione delle fatture da 8.867 nel mese di aprile 2024 a 81 nel mese di ottobre 2024);</a:t>
            </a:r>
          </a:p>
          <a:p>
            <a:pPr marL="361950" lvl="1" indent="-361950" algn="just">
              <a:lnSpc>
                <a:spcPts val="25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sz="2400" i="1" u="sng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l’accorpamento delle attività di liquidazione della spesa</a:t>
            </a:r>
            <a:r>
              <a:rPr lang="it-IT" sz="2400" i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attraverso funzionalità aggiuntive del Sistema gestionale di contabilità che garantiscono l’automazione dell’associazione della singola fattura all’impegno di spesa e la possibilità di liquidare massivamente le fatture (il Comune di Messina ha dichiarato che a novembre 2024, a fronte dei 7.311 documenti ad uno specifico codice IIPA sono stati adottati 54 atti di liquidazione).</a:t>
            </a:r>
            <a:endParaRPr lang="it-IT" sz="24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6" y="0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1883023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 rot="16200000">
            <a:off x="4177633" y="-1597298"/>
            <a:ext cx="3364646" cy="918250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91BEA3-CA8F-4348-A477-53A1AC195429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ttangolo arrotondato 9">
            <a:extLst>
              <a:ext uri="{FF2B5EF4-FFF2-40B4-BE49-F238E27FC236}">
                <a16:creationId xmlns:a16="http://schemas.microsoft.com/office/drawing/2014/main" id="{70C423CE-B038-075A-D420-88F007071720}"/>
              </a:ext>
            </a:extLst>
          </p:cNvPr>
          <p:cNvSpPr/>
          <p:nvPr/>
        </p:nvSpPr>
        <p:spPr>
          <a:xfrm>
            <a:off x="2563666" y="2518299"/>
            <a:ext cx="6194845" cy="95130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>
                <a:solidFill>
                  <a:prstClr val="black"/>
                </a:solidFill>
                <a:latin typeface="Calibri" panose="020F0502020204030204"/>
              </a:rPr>
              <a:t>GRAZIE PER L’ATTENZIONE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egnaposto data 2">
            <a:extLst>
              <a:ext uri="{FF2B5EF4-FFF2-40B4-BE49-F238E27FC236}">
                <a16:creationId xmlns:a16="http://schemas.microsoft.com/office/drawing/2014/main" id="{BFBCFFD4-73B4-CE9D-8C39-9305D1AE8A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</a:t>
            </a:r>
            <a:r>
              <a:rPr lang="en-US" sz="1400" dirty="0">
                <a:latin typeface="Calibri" panose="020F0502020204030204"/>
              </a:rPr>
              <a:t>2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87282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113972" y="971549"/>
            <a:ext cx="11880648" cy="53863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Programmare e controllare i flussi di cassa è un’attività «fondamentale» della gestione: </a:t>
            </a:r>
          </a:p>
          <a:p>
            <a:pPr marL="457200" marR="0" lvl="0" indent="-457200" algn="just" defTabSz="914400" rtl="0" eaLnBrk="1" fontAlgn="auto" latinLnBrk="0" hangingPunct="1">
              <a:lnSpc>
                <a:spcPts val="35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per gli enti in una situazione di tensione finanziaria</a:t>
            </a:r>
            <a:endParaRPr kumimoji="0" lang="it-IT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ts val="35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per gli enti «in salute», al fine di affrontare senza difficoltà qualsiasi cambiamento (nuove attività e obiettivi, crescita dimensionale, ecc.).</a:t>
            </a:r>
          </a:p>
          <a:p>
            <a:pPr marR="0" lvl="0" algn="just" defTabSz="914400" rtl="0" eaLnBrk="1" fontAlgn="auto" latinLnBrk="0" hangingPunct="1">
              <a:lnSpc>
                <a:spcPts val="33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8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Art. 244 TUEL:  </a:t>
            </a:r>
            <a:r>
              <a:rPr lang="it-IT" sz="28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l'ente è in dissesto se non può garantire l'assolvimento delle funzioni e dei servizi indispensabili </a:t>
            </a:r>
            <a:r>
              <a:rPr lang="it-IT" sz="28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ovvero esistono nei confronti dell'ente locale crediti liquidi ed esigibili di terzi cui non si possa fare validamente fronte con le modalità ordinarie</a:t>
            </a:r>
            <a:r>
              <a:rPr lang="it-IT" sz="28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(art 193 e 194 TUEL).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it-IT" sz="3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442913" marR="0" lvl="0" indent="-44291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B3066"/>
                </a:solidFill>
                <a:effectLst/>
                <a:uLnTx/>
                <a:uFillTx/>
                <a:latin typeface="Tahoma"/>
                <a:ea typeface="ＭＳ Ｐゴシック"/>
                <a:cs typeface="+mj-cs"/>
              </a:rPr>
            </a:b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197379" y="33090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R="0" lvl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399375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161362" y="800100"/>
            <a:ext cx="11797240" cy="55738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Gli interventi sono stati definiti</a:t>
            </a:r>
            <a:r>
              <a:rPr lang="it-IT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in considerazione delle seguenti cause dei ritardi dei tempi di pagamento:</a:t>
            </a:r>
            <a:endParaRPr kumimoji="0" lang="it-IT" sz="36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742950" marR="0" lvl="0" indent="-563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Struttura organizzativa, </a:t>
            </a:r>
          </a:p>
          <a:p>
            <a:pPr marL="742950" marR="0" lvl="0" indent="-563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Lunghezza del procedimento di spesa, </a:t>
            </a:r>
          </a:p>
          <a:p>
            <a:pPr marL="742950" marR="0" lvl="0" indent="-563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Carenza di liquidità (difficoltà di riscossione entrate), </a:t>
            </a:r>
          </a:p>
          <a:p>
            <a:pPr marL="742950" marR="0" lvl="0" indent="-563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Ritardi e assenza di tempistiche nell’erogazione dei trasferimenti dagli altri livelli di governo,</a:t>
            </a:r>
          </a:p>
          <a:p>
            <a:pPr marL="742950" marR="0" lvl="0" indent="-563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Carenza di risorse umane,</a:t>
            </a:r>
          </a:p>
          <a:p>
            <a:pPr marL="742950" marR="0" lvl="0" indent="-5635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Strumenti informatici utilizzati.</a:t>
            </a:r>
          </a:p>
          <a:p>
            <a:pPr marL="442913" marR="0" lvl="0" indent="-442913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B3066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</a:b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4/3/2025</a:t>
            </a:r>
          </a:p>
        </p:txBody>
      </p:sp>
    </p:spTree>
    <p:extLst>
      <p:ext uri="{BB962C8B-B14F-4D97-AF65-F5344CB8AC3E}">
        <p14:creationId xmlns:p14="http://schemas.microsoft.com/office/powerpoint/2010/main" val="140937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93109" y="800100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85725" marR="0" lvl="0" indent="-857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it-IT" sz="3200" b="1" i="0" u="none" strike="noStrike" kern="0" cap="none" spc="0" normalizeH="0" baseline="0" noProof="0" dirty="0">
              <a:ln>
                <a:noFill/>
              </a:ln>
              <a:solidFill>
                <a:srgbClr val="0B3066"/>
              </a:solidFill>
              <a:effectLst/>
              <a:uLnTx/>
              <a:uFillTx/>
              <a:latin typeface="Tahoma"/>
              <a:ea typeface="ＭＳ Ｐゴシック"/>
              <a:cs typeface="+mj-cs"/>
            </a:endParaRPr>
          </a:p>
          <a:p>
            <a:pPr marL="85725" marR="0" lvl="0" indent="-85725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it-IT" sz="3200" b="1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Gli interventi adottati a seguito della </a:t>
            </a:r>
            <a:r>
              <a:rPr lang="it-IT" sz="3200" b="1" cap="all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Direttiva 2011/7/UE: </a:t>
            </a:r>
          </a:p>
          <a:p>
            <a:pPr marL="85725" marR="0" lvl="0" indent="-85725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1) La riforma contabile degli enti territoriali (D.lgs. N. 118 del 2011), ha dedicato una particolare attenzione alla gestione di cassa:</a:t>
            </a:r>
          </a:p>
          <a:p>
            <a:pPr marL="717550" marR="0" lvl="0" indent="-449263" algn="just" defTabSz="914400" rtl="0" eaLnBrk="1" fontAlgn="auto" latinLnBrk="0" hangingPunct="1">
              <a:lnSpc>
                <a:spcPts val="35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>
                <a:tab pos="0" algn="l"/>
              </a:tabLst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bilancio di competenza e </a:t>
            </a:r>
            <a:r>
              <a:rPr kumimoji="0" lang="it-IT" sz="3200" b="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di cassa </a:t>
            </a: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nel primo esercizio del bilancio di previsione, con funzione autorizzatoria;</a:t>
            </a:r>
          </a:p>
          <a:p>
            <a:pPr marL="717550" marR="0" lvl="0" indent="-449263" algn="just" defTabSz="914400" rtl="0" eaLnBrk="1" fontAlgn="auto" latinLnBrk="0" hangingPunct="1">
              <a:lnSpc>
                <a:spcPts val="35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>
                <a:tab pos="358775" algn="l"/>
              </a:tabLst>
              <a:defRPr/>
            </a:pPr>
            <a:r>
              <a:rPr lang="it-IT" sz="3200" kern="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principio contabile della  </a:t>
            </a:r>
            <a:r>
              <a:rPr lang="it-IT" sz="3200" u="sng" kern="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competenza finanziaria potenziata</a:t>
            </a:r>
            <a:r>
              <a:rPr lang="it-IT" sz="3200" kern="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, fondato sull’esigibilità delle obbligazioni giuridiche;</a:t>
            </a:r>
          </a:p>
          <a:p>
            <a:pPr marL="717550" marR="0" lvl="0" indent="-449263" algn="just" defTabSz="914400" rtl="0" eaLnBrk="1" fontAlgn="auto" latinLnBrk="0" hangingPunct="1">
              <a:lnSpc>
                <a:spcPts val="35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>
                <a:tab pos="358775" algn="l"/>
              </a:tabLst>
              <a:defRPr/>
            </a:pPr>
            <a:r>
              <a:rPr kumimoji="0" lang="it-IT" sz="3200" b="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fondo crediti di dubbia esigibilità;</a:t>
            </a:r>
          </a:p>
          <a:p>
            <a:pPr marL="514350" marR="0" lvl="0" indent="-514350" algn="just" defTabSz="914400" rtl="0" eaLnBrk="1" fontAlgn="auto" latinLnBrk="0" hangingPunct="1">
              <a:lnSpc>
                <a:spcPts val="35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>
                <a:tab pos="358775" algn="l"/>
              </a:tabLst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414152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33397" y="971549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85725" marR="0" lvl="0" indent="-85725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it-IT" sz="32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d) </a:t>
            </a:r>
            <a:r>
              <a:rPr kumimoji="0" lang="it-IT" sz="320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art. 183, comma 8, TUEL</a:t>
            </a:r>
            <a:r>
              <a:rPr kumimoji="0" lang="it-IT" sz="3200" i="0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: v</a:t>
            </a:r>
            <a:r>
              <a:rPr kumimoji="0" lang="it-IT" sz="32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erifica della compatibilità del programma dei pagamenti e degli stanziamenti di bilancio, quando si assumono gli impegni di spesa;</a:t>
            </a:r>
          </a:p>
          <a:p>
            <a:pPr marL="85725" marR="0" lvl="0" indent="-85725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it-IT" sz="32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e) </a:t>
            </a:r>
            <a:r>
              <a:rPr lang="it-IT" sz="3200" u="sng" kern="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art. 191, c.1, TUEL</a:t>
            </a:r>
            <a:r>
              <a:rPr lang="it-IT" sz="3200" kern="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: comunicazione al fornitore, contestualmente all’ordinazione della prestazione, delle informazioni riguardanti l’impegno. La successiva fattura deve indicare gli estremi dell’impegno. Gli enti locali possono rifiutare le fatture nei casi di omessa o errata indicazione dell’impegno (DM n. 132/2020).</a:t>
            </a:r>
          </a:p>
          <a:p>
            <a:pPr marL="85725" marR="0" lvl="0" indent="-85725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33581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0" y="800100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457200" algn="l"/>
              </a:tabLst>
              <a:defRPr/>
            </a:pPr>
            <a:endParaRPr kumimoji="0" lang="it-IT" sz="32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542925" marR="0" lvl="0" indent="-5429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457200" algn="l"/>
              </a:tabLst>
              <a:defRPr/>
            </a:pPr>
            <a:r>
              <a:rPr kumimoji="0" lang="it-IT" sz="32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2) </a:t>
            </a:r>
            <a:r>
              <a:rPr lang="it-IT" sz="3200" b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</a:t>
            </a:r>
            <a:r>
              <a:rPr kumimoji="0" lang="it-IT" sz="32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ertificazione</a:t>
            </a:r>
            <a:r>
              <a:rPr kumimoji="0" lang="it-IT" sz="32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dei crediti </a:t>
            </a:r>
            <a:r>
              <a:rPr kumimoji="0" lang="it-IT" sz="32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vantati dalle imprese per somministrazioni, forniture e appalti, anche ai fini della cessione pro-soluto dei medesimi crediti nei confronti di banche o intermediari finanziari (art. 9. c. 3-bis, D.L. </a:t>
            </a:r>
            <a:r>
              <a:rPr lang="it-IT" sz="32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185/2008);</a:t>
            </a:r>
          </a:p>
          <a:p>
            <a:pPr marL="542925" marR="0" lvl="0" indent="-5429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3) </a:t>
            </a:r>
            <a:r>
              <a:rPr lang="it-IT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</a:t>
            </a:r>
            <a:r>
              <a:rPr kumimoji="0" lang="it-IT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iattaforma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dei crediti commerciali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(art. 7, c. 1, D.L. 35/2013);</a:t>
            </a:r>
          </a:p>
          <a:p>
            <a:pPr marL="542925" marR="0" lvl="0" indent="-5429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457200" algn="l"/>
              </a:tabLst>
              <a:defRPr/>
            </a:pPr>
            <a:r>
              <a:rPr kumimoji="0" lang="it-IT" sz="32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4) </a:t>
            </a:r>
            <a:r>
              <a:rPr lang="it-IT" sz="3200" b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</a:t>
            </a:r>
            <a:r>
              <a:rPr kumimoji="0" lang="it-IT" sz="3200" b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attura</a:t>
            </a:r>
            <a:r>
              <a:rPr kumimoji="0" lang="it-IT" sz="32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elettronica </a:t>
            </a:r>
            <a:r>
              <a:rPr kumimoji="0" lang="it-IT" sz="32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(art. 1, commi da 209 a 214, L n. 244 del 2007  e DM n. 55 del 2013);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457200" algn="l"/>
              </a:tabLst>
              <a:defRPr/>
            </a:pPr>
            <a:endParaRPr kumimoji="0" lang="it-IT" sz="32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R="0" lvl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233449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233397" y="971549"/>
            <a:ext cx="11677816" cy="5357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542925" marR="0" lvl="0" indent="-5429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</a:tabLst>
              <a:defRPr/>
            </a:pPr>
            <a:r>
              <a:rPr kumimoji="0" lang="it-IT" sz="32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5) Anticipazioni di liquidità, </a:t>
            </a:r>
            <a:r>
              <a:rPr kumimoji="0" lang="it-IT" sz="32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 rimborso pluriennale </a:t>
            </a:r>
            <a:r>
              <a:rPr kumimoji="0" lang="it-IT" sz="32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(</a:t>
            </a:r>
            <a:r>
              <a:rPr kumimoji="0" lang="it-IT" sz="32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artt.  1-3 D.L. 35/2013, artt. 115 – 117 D.L. 34/2020, art. 1, commi 833 e successivi, L. 178/2020, art. 21 D.L. 73/2021) e a rimborso annuale (L. 145/2018 e L. 160/2019);</a:t>
            </a:r>
          </a:p>
          <a:p>
            <a:pPr marL="542925" marR="0" lvl="0" indent="-5429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</a:tabLst>
              <a:defRPr/>
            </a:pPr>
            <a:r>
              <a:rPr kumimoji="0" lang="it-IT" sz="32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6) </a:t>
            </a:r>
            <a:r>
              <a:rPr lang="it-IT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</a:t>
            </a:r>
            <a:r>
              <a:rPr kumimoji="0" lang="it-IT" sz="32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egistro</a:t>
            </a:r>
            <a:r>
              <a:rPr kumimoji="0" lang="it-IT" sz="32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delle fatture </a:t>
            </a:r>
            <a:r>
              <a:rPr kumimoji="0" lang="it-IT" sz="32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(art. 42 D.L. n. 66/2014)</a:t>
            </a:r>
          </a:p>
          <a:p>
            <a:pPr marL="542925" marR="0" lvl="0" indent="-5429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</a:tabLst>
              <a:defRPr/>
            </a:pPr>
            <a:r>
              <a:rPr kumimoji="0" lang="it-IT" sz="32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7) Pubblicazione dell'indicatore di tempestività dei pagamenti </a:t>
            </a:r>
            <a:r>
              <a:rPr kumimoji="0" lang="it-IT" sz="32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– annuale e dal 2015 trimestrale (art. 8, c- 3-bis, D.L. n. 66/2014)</a:t>
            </a:r>
            <a:endParaRPr kumimoji="0" lang="it-IT" sz="40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121077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1769276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A60EC2-E3BD-4A9D-92D3-10DA3539E907}" type="slidenum">
              <a:rPr kumimoji="0" lang="it-IT" altLang="it-IT" sz="1000" b="0" i="0" u="none" strike="noStrike" kern="120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altLang="it-IT" sz="1000" b="0" i="0" u="none" strike="noStrike" kern="120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ttangolo arrotondato 9">
            <a:extLst>
              <a:ext uri="{FF2B5EF4-FFF2-40B4-BE49-F238E27FC236}">
                <a16:creationId xmlns:a16="http://schemas.microsoft.com/office/drawing/2014/main" id="{D5310D19-022C-219D-90AC-511FF3B33E18}"/>
              </a:ext>
            </a:extLst>
          </p:cNvPr>
          <p:cNvSpPr/>
          <p:nvPr/>
        </p:nvSpPr>
        <p:spPr>
          <a:xfrm>
            <a:off x="116958" y="814389"/>
            <a:ext cx="11913679" cy="55149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542925" marR="0" lvl="0" indent="-5429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</a:tabLst>
              <a:defRPr/>
            </a:pPr>
            <a:r>
              <a:rPr lang="it-IT" sz="3200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8) Termini per l’erogazione dei trasferimenti tra PA: </a:t>
            </a: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entro 60 gg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(art. 44 D.L. n. 66/2014</a:t>
            </a: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);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542925" marR="0" lvl="0" indent="-5429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</a:tabLst>
              <a:defRPr/>
            </a:pPr>
            <a:r>
              <a:rPr kumimoji="0" lang="it-IT" sz="32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9) SIOPE+ </a:t>
            </a:r>
            <a:r>
              <a:rPr kumimoji="0" lang="it-IT" sz="32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che ha favorito il monitoraggio dei pagamenti dei debiti commerciali delle PA (dall’art. 1, c. 533, L 232/2016);</a:t>
            </a:r>
          </a:p>
          <a:p>
            <a:pPr marL="542925" marR="0" lvl="0" indent="-5429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</a:tabLst>
              <a:defRPr/>
            </a:pPr>
            <a:r>
              <a:rPr kumimoji="0" lang="it-IT" sz="32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10) Fondo  di garanzia per i pagamenti dei debiti commerciali (FGDC) </a:t>
            </a:r>
            <a:r>
              <a:rPr kumimoji="0" lang="it-IT" sz="32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(art.1, c. 859 e seg. L. 145/2018)</a:t>
            </a: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;</a:t>
            </a:r>
          </a:p>
          <a:p>
            <a:pPr marL="542925" marR="0" lvl="0" indent="-5429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2925" algn="l"/>
              </a:tabLst>
              <a:defRPr/>
            </a:pPr>
            <a:r>
              <a:rPr kumimoji="0" lang="it-IT" sz="32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11) Misure premiali</a:t>
            </a:r>
            <a:r>
              <a:rPr kumimoji="0" lang="it-IT" sz="32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: gli enti rispettosi dei tempi di pagamento hanno calcolato il FCDE del 2019 con la percentuale dell’80%, piuttosto che dell’85% (L. 145/2018, art. 1, commi 1015 e 1016).</a:t>
            </a:r>
            <a:endParaRPr kumimoji="0" lang="it-IT" sz="40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9D113A74-630B-EB17-47F8-C7B531F89CDC}"/>
              </a:ext>
            </a:extLst>
          </p:cNvPr>
          <p:cNvSpPr/>
          <p:nvPr/>
        </p:nvSpPr>
        <p:spPr>
          <a:xfrm>
            <a:off x="233397" y="35352"/>
            <a:ext cx="11797241" cy="679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LA PROGRAMMAZIONE DI CASSA E I TEMPI DI PAGAMENTO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4" name="Segnaposto data 2">
            <a:extLst>
              <a:ext uri="{FF2B5EF4-FFF2-40B4-BE49-F238E27FC236}">
                <a16:creationId xmlns:a16="http://schemas.microsoft.com/office/drawing/2014/main" id="{ABFC3E56-EE8B-F0B6-F222-76AF87CC3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7965" y="6459784"/>
            <a:ext cx="1225839" cy="2771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</a:t>
            </a:r>
            <a:r>
              <a:rPr lang="en-US" sz="1400" dirty="0">
                <a:latin typeface="Calibri" panose="020F0502020204030204"/>
              </a:rPr>
              <a:t>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/2025</a:t>
            </a:r>
          </a:p>
        </p:txBody>
      </p:sp>
    </p:spTree>
    <p:extLst>
      <p:ext uri="{BB962C8B-B14F-4D97-AF65-F5344CB8AC3E}">
        <p14:creationId xmlns:p14="http://schemas.microsoft.com/office/powerpoint/2010/main" val="30630420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6660</TotalTime>
  <Words>2627</Words>
  <Application>Microsoft Office PowerPoint</Application>
  <PresentationFormat>Widescreen</PresentationFormat>
  <Paragraphs>203</Paragraphs>
  <Slides>25</Slides>
  <Notes>25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2" baseType="lpstr">
      <vt:lpstr>Aptos</vt:lpstr>
      <vt:lpstr>Arial</vt:lpstr>
      <vt:lpstr>Calibri</vt:lpstr>
      <vt:lpstr>Calibri Light</vt:lpstr>
      <vt:lpstr>Tahoma</vt:lpstr>
      <vt:lpstr>Wingdings</vt:lpstr>
      <vt:lpstr>Retrospettivo</vt:lpstr>
      <vt:lpstr>La programmazione di cassa,  le misure per la tempestività dei pagamenti e il piano annuale dei flussi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Tribuzio Beniamino Alessandro</dc:creator>
  <cp:lastModifiedBy>Simeone Cinzia</cp:lastModifiedBy>
  <cp:revision>280</cp:revision>
  <cp:lastPrinted>2025-03-03T18:33:41Z</cp:lastPrinted>
  <dcterms:created xsi:type="dcterms:W3CDTF">2022-10-12T09:28:41Z</dcterms:created>
  <dcterms:modified xsi:type="dcterms:W3CDTF">2025-03-03T18:45:14Z</dcterms:modified>
</cp:coreProperties>
</file>