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57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3" d="100"/>
          <a:sy n="93" d="100"/>
        </p:scale>
        <p:origin x="12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615" y="509723"/>
            <a:ext cx="9944100" cy="1301491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4133" y="1960682"/>
            <a:ext cx="10935190" cy="2971801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/>
              <a:t>PROVINC – IA</a:t>
            </a:r>
            <a:br>
              <a:rPr lang="it-IT" sz="3600" dirty="0"/>
            </a:br>
            <a:r>
              <a:rPr lang="it-IT" sz="3600" b="1" dirty="0"/>
              <a:t>le istituzioni locali nell’era dell’Intelligenza Artificiale</a:t>
            </a:r>
            <a:br>
              <a:rPr lang="it-IT" sz="3600" dirty="0"/>
            </a:br>
            <a:r>
              <a:rPr lang="it-IT" sz="3600" dirty="0"/>
              <a:t> </a:t>
            </a:r>
            <a:br>
              <a:rPr lang="it-IT" sz="3600" dirty="0"/>
            </a:br>
            <a:r>
              <a:rPr lang="it-IT" sz="3600" i="1" dirty="0"/>
              <a:t>ROMA, 10 febbraio 2025</a:t>
            </a:r>
            <a:br>
              <a:rPr lang="it-IT" sz="3600" dirty="0"/>
            </a:b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94701" y="5081951"/>
            <a:ext cx="6400800" cy="1947333"/>
          </a:xfrm>
        </p:spPr>
        <p:txBody>
          <a:bodyPr>
            <a:normAutofit/>
          </a:bodyPr>
          <a:lstStyle/>
          <a:p>
            <a:r>
              <a:rPr lang="it-IT" sz="3200" b="1" dirty="0">
                <a:solidFill>
                  <a:schemeClr val="tx1"/>
                </a:solidFill>
              </a:rPr>
              <a:t>Prof. Alessandro </a:t>
            </a:r>
            <a:r>
              <a:rPr lang="it-IT" sz="3200" b="1" dirty="0" err="1">
                <a:solidFill>
                  <a:schemeClr val="tx1"/>
                </a:solidFill>
              </a:rPr>
              <a:t>Natalini</a:t>
            </a:r>
            <a:endParaRPr lang="it-IT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664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0441" y="4988493"/>
            <a:ext cx="10956803" cy="1507067"/>
          </a:xfrm>
        </p:spPr>
        <p:txBody>
          <a:bodyPr>
            <a:normAutofit/>
          </a:bodyPr>
          <a:lstStyle/>
          <a:p>
            <a:r>
              <a:rPr lang="it-IT" b="1" dirty="0"/>
              <a:t>La spinta per la transizione amministrativa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0442" y="369277"/>
            <a:ext cx="10956803" cy="5064369"/>
          </a:xfrm>
        </p:spPr>
        <p:txBody>
          <a:bodyPr>
            <a:normAutofit fontScale="77500" lnSpcReduction="20000"/>
          </a:bodyPr>
          <a:lstStyle/>
          <a:p>
            <a:r>
              <a:rPr lang="it-IT" sz="4100" b="1" dirty="0">
                <a:solidFill>
                  <a:schemeClr val="tx1"/>
                </a:solidFill>
              </a:rPr>
              <a:t>Dopo un decennio di politiche di austerità la pandemia e il </a:t>
            </a:r>
            <a:r>
              <a:rPr lang="it-IT" sz="4100" b="1" dirty="0" err="1">
                <a:solidFill>
                  <a:schemeClr val="tx1"/>
                </a:solidFill>
              </a:rPr>
              <a:t>Pnrr</a:t>
            </a:r>
            <a:r>
              <a:rPr lang="it-IT" sz="4100" b="1" dirty="0">
                <a:solidFill>
                  <a:schemeClr val="tx1"/>
                </a:solidFill>
              </a:rPr>
              <a:t> hanno mostrato le carenze di capacità amministrativa che non necessita solo di più risorse ma anche di nuovi modelli organizzativi</a:t>
            </a:r>
          </a:p>
          <a:p>
            <a:r>
              <a:rPr lang="it-IT" sz="4100" b="1" dirty="0">
                <a:solidFill>
                  <a:schemeClr val="tx1"/>
                </a:solidFill>
              </a:rPr>
              <a:t>La transizione amministrativa è però l’esito di una molteplicità di cambiamenti intenzionali e non intenzionali</a:t>
            </a:r>
          </a:p>
          <a:p>
            <a:r>
              <a:rPr lang="it-IT" sz="4100" b="1" dirty="0">
                <a:solidFill>
                  <a:schemeClr val="tx1"/>
                </a:solidFill>
              </a:rPr>
              <a:t>Le riforme amministrative si muovono all’interno di un contesto in continuo mutamento caratterizzato da frequenti crisi che chiudono e aprono le finestre di opportunità per il cambiamento</a:t>
            </a:r>
          </a:p>
          <a:p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824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4487332"/>
            <a:ext cx="12192000" cy="1507067"/>
          </a:xfrm>
        </p:spPr>
        <p:txBody>
          <a:bodyPr>
            <a:normAutofit/>
          </a:bodyPr>
          <a:lstStyle/>
          <a:p>
            <a:r>
              <a:rPr lang="it-IT" b="1" dirty="0"/>
              <a:t>Le implicazioni della transizione Amministrativa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7392" y="872065"/>
            <a:ext cx="11887200" cy="3615267"/>
          </a:xfrm>
        </p:spPr>
        <p:txBody>
          <a:bodyPr>
            <a:normAutofit/>
          </a:bodyPr>
          <a:lstStyle/>
          <a:p>
            <a:pPr lvl="1"/>
            <a:r>
              <a:rPr lang="it-IT" sz="2800" b="1" dirty="0">
                <a:solidFill>
                  <a:schemeClr val="tx1"/>
                </a:solidFill>
              </a:rPr>
              <a:t>Rivedere modelli organizzativi basati sulla compartimentalizzazione delle funzioni e lo spezzettamento istituzionale e da qui il ruolo delle amministrazioni di area vasta</a:t>
            </a:r>
          </a:p>
          <a:p>
            <a:pPr lvl="1"/>
            <a:r>
              <a:rPr lang="it-IT" sz="2800" b="1" dirty="0">
                <a:solidFill>
                  <a:schemeClr val="tx1"/>
                </a:solidFill>
              </a:rPr>
              <a:t>Progettare, gestire e monitorare le politiche pubbliche basate sui dati</a:t>
            </a:r>
          </a:p>
          <a:p>
            <a:pPr lvl="1"/>
            <a:r>
              <a:rPr lang="it-IT" sz="2800" b="1" dirty="0">
                <a:solidFill>
                  <a:schemeClr val="tx1"/>
                </a:solidFill>
              </a:rPr>
              <a:t>Rivedere il modo di trattare, elaborare e conservare i dati che sono la risorsa essenziale delle pubbliche amministrazioni</a:t>
            </a:r>
          </a:p>
          <a:p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592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67689" y="5164340"/>
            <a:ext cx="8534400" cy="1507067"/>
          </a:xfrm>
        </p:spPr>
        <p:txBody>
          <a:bodyPr/>
          <a:lstStyle/>
          <a:p>
            <a:r>
              <a:rPr lang="it-IT" b="1" dirty="0"/>
              <a:t>Le implicazioni per le università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4211" y="70338"/>
            <a:ext cx="10490811" cy="5345724"/>
          </a:xfrm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schemeClr val="tx1"/>
                </a:solidFill>
              </a:rPr>
              <a:t>Rivedere l’offerta formativa nei </a:t>
            </a:r>
            <a:r>
              <a:rPr lang="it-IT" sz="2800" b="1" dirty="0" err="1">
                <a:solidFill>
                  <a:schemeClr val="tx1"/>
                </a:solidFill>
              </a:rPr>
              <a:t>Cds</a:t>
            </a:r>
            <a:r>
              <a:rPr lang="it-IT" sz="2800" b="1" dirty="0">
                <a:solidFill>
                  <a:schemeClr val="tx1"/>
                </a:solidFill>
              </a:rPr>
              <a:t> alla luce delle nuove amministrazioni</a:t>
            </a:r>
          </a:p>
          <a:p>
            <a:r>
              <a:rPr lang="it-IT" sz="2800" b="1" dirty="0">
                <a:solidFill>
                  <a:schemeClr val="tx1"/>
                </a:solidFill>
              </a:rPr>
              <a:t>Collegare la formazione universitaria con le nuove amministrazioni con i tirocini e di dottorati di ricerca</a:t>
            </a:r>
          </a:p>
          <a:p>
            <a:r>
              <a:rPr lang="it-IT" sz="2800" b="1" dirty="0">
                <a:solidFill>
                  <a:schemeClr val="tx1"/>
                </a:solidFill>
              </a:rPr>
              <a:t>La formazione continua dopo la laurea focalizzata su specifici fabbisogni formativi ma anche con  canali e modalità organizzative adatte a studenti che lavorano</a:t>
            </a:r>
          </a:p>
          <a:p>
            <a:r>
              <a:rPr lang="it-IT" sz="2800" b="1" dirty="0">
                <a:solidFill>
                  <a:schemeClr val="tx1"/>
                </a:solidFill>
              </a:rPr>
              <a:t>Fare ricerca per alimentare il dibattito pubblico sulle riforme amministrative con analisi e proposte scientificamente fondate</a:t>
            </a:r>
          </a:p>
        </p:txBody>
      </p:sp>
    </p:spTree>
    <p:extLst>
      <p:ext uri="{BB962C8B-B14F-4D97-AF65-F5344CB8AC3E}">
        <p14:creationId xmlns:p14="http://schemas.microsoft.com/office/powerpoint/2010/main" val="309080688"/>
      </p:ext>
    </p:extLst>
  </p:cSld>
  <p:clrMapOvr>
    <a:masterClrMapping/>
  </p:clrMapOvr>
</p:sld>
</file>

<file path=ppt/theme/theme1.xml><?xml version="1.0" encoding="utf-8"?>
<a:theme xmlns:a="http://schemas.openxmlformats.org/drawingml/2006/main" name="Sezion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</TotalTime>
  <Words>230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7" baseType="lpstr">
      <vt:lpstr>Century Gothic</vt:lpstr>
      <vt:lpstr>Wingdings 3</vt:lpstr>
      <vt:lpstr>Sezione</vt:lpstr>
      <vt:lpstr>PROVINC – IA le istituzioni locali nell’era dell’Intelligenza Artificiale   ROMA, 10 febbraio 2025 </vt:lpstr>
      <vt:lpstr>La spinta per la transizione amministrativa</vt:lpstr>
      <vt:lpstr>Le implicazioni della transizione Amministrativa</vt:lpstr>
      <vt:lpstr>Le implicazioni per le università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PROVINC – IA le istituzioni locali nell’era dell’Intelligenza Artificiale   ROMA, 10 febbraio 2025</dc:title>
  <dc:creator>n.natalini2</dc:creator>
  <cp:lastModifiedBy>upi2</cp:lastModifiedBy>
  <cp:revision>8</cp:revision>
  <dcterms:created xsi:type="dcterms:W3CDTF">2025-02-03T14:55:05Z</dcterms:created>
  <dcterms:modified xsi:type="dcterms:W3CDTF">2025-02-11T09:12:16Z</dcterms:modified>
</cp:coreProperties>
</file>