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509" r:id="rId5"/>
    <p:sldId id="401" r:id="rId6"/>
    <p:sldId id="479" r:id="rId7"/>
    <p:sldId id="497" r:id="rId8"/>
    <p:sldId id="480" r:id="rId9"/>
    <p:sldId id="507" r:id="rId10"/>
    <p:sldId id="484" r:id="rId11"/>
    <p:sldId id="489" r:id="rId12"/>
    <p:sldId id="491" r:id="rId13"/>
    <p:sldId id="498" r:id="rId14"/>
    <p:sldId id="493" r:id="rId15"/>
    <p:sldId id="494" r:id="rId16"/>
    <p:sldId id="492" r:id="rId17"/>
    <p:sldId id="503" r:id="rId18"/>
    <p:sldId id="501" r:id="rId19"/>
    <p:sldId id="508" r:id="rId20"/>
    <p:sldId id="500" r:id="rId21"/>
    <p:sldId id="404" r:id="rId22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7"/>
    <a:srgbClr val="F3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5CB7B-654E-4896-857F-08B73483E484}" v="85" dt="2026-06-22T15:09:48.8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9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/>
      <dgm:spPr/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/>
        </a:p>
      </dgm:t>
    </dgm:pt>
    <dgm:pt modelId="{4AB234FC-E1ED-40CF-A972-23AD7A68D3FD}">
      <dgm:prSet phldrT="[Testo]" phldr="0"/>
      <dgm:spPr/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/>
        </a:p>
      </dgm:t>
    </dgm:pt>
    <dgm:pt modelId="{DEC0C2E3-3DE4-4149-A03C-8C8584245CCF}">
      <dgm:prSet phldrT="[Testo]" phldr="0"/>
      <dgm:spPr/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/>
        </a:p>
      </dgm:t>
    </dgm:pt>
    <dgm:pt modelId="{BB7FE236-182C-485E-8DDD-C7FC0819767C}">
      <dgm:prSet phldrT="[Testo]" phldr="0"/>
      <dgm:spPr/>
      <dgm:t>
        <a:bodyPr/>
        <a:lstStyle/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F5FD3A46-EE3F-495C-9BC7-D932403CB9EF}" type="presOf" srcId="{4AB234FC-E1ED-40CF-A972-23AD7A68D3FD}" destId="{D7C30E6B-5D58-4D66-8C5E-376145D72B59}" srcOrd="0" destOrd="0" presId="urn:microsoft.com/office/officeart/2005/8/layout/hProcess9"/>
    <dgm:cxn modelId="{BA8AF649-ED2C-4101-AD78-586A05FDD76E}" type="presOf" srcId="{BE844DFF-CFAB-4CA2-891C-3E808F82E9D3}" destId="{40BE3D92-65FD-4825-AD81-ADEDAE9A4471}" srcOrd="0" destOrd="0" presId="urn:microsoft.com/office/officeart/2005/8/layout/hProcess9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6FD1BC6B-69FD-4732-99D4-2D3E4D65DF67}" type="presOf" srcId="{BB7FE236-182C-485E-8DDD-C7FC0819767C}" destId="{288742EC-C1D4-42CB-B073-237DF4AB7DF3}" srcOrd="0" destOrd="0" presId="urn:microsoft.com/office/officeart/2005/8/layout/hProcess9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F4D79AC0-18B3-46BC-886B-0FF839B60447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751A260A-43C3-4C26-8838-B96EFB96531A}" type="presParOf" srcId="{237BB3EE-0D7F-4C2F-BFFB-A66A868D61A3}" destId="{764507BB-AB8D-4F8D-BB10-155C747F8BF5}" srcOrd="0" destOrd="0" presId="urn:microsoft.com/office/officeart/2005/8/layout/hProcess9"/>
    <dgm:cxn modelId="{95ECCCA4-A868-4AD9-B0A0-83B6679703CD}" type="presParOf" srcId="{237BB3EE-0D7F-4C2F-BFFB-A66A868D61A3}" destId="{C937B3A2-65BC-4307-8D8D-421CEDB62A47}" srcOrd="1" destOrd="0" presId="urn:microsoft.com/office/officeart/2005/8/layout/hProcess9"/>
    <dgm:cxn modelId="{F7788D24-6AEB-47DF-BA33-88665AE01E91}" type="presParOf" srcId="{C937B3A2-65BC-4307-8D8D-421CEDB62A47}" destId="{40BE3D92-65FD-4825-AD81-ADEDAE9A4471}" srcOrd="0" destOrd="0" presId="urn:microsoft.com/office/officeart/2005/8/layout/hProcess9"/>
    <dgm:cxn modelId="{E675FA47-0B05-4FDA-A892-D48C0F41895C}" type="presParOf" srcId="{C937B3A2-65BC-4307-8D8D-421CEDB62A47}" destId="{0045E56E-9B6F-4D55-8CC2-FD98B8DAFE72}" srcOrd="1" destOrd="0" presId="urn:microsoft.com/office/officeart/2005/8/layout/hProcess9"/>
    <dgm:cxn modelId="{3A562527-781A-4209-B13C-6D12D8CED072}" type="presParOf" srcId="{C937B3A2-65BC-4307-8D8D-421CEDB62A47}" destId="{288742EC-C1D4-42CB-B073-237DF4AB7DF3}" srcOrd="2" destOrd="0" presId="urn:microsoft.com/office/officeart/2005/8/layout/hProcess9"/>
    <dgm:cxn modelId="{D1CE8A78-14C8-4638-B155-6C57B9E7AC42}" type="presParOf" srcId="{C937B3A2-65BC-4307-8D8D-421CEDB62A47}" destId="{7A50DAC1-FABC-49A1-AAE1-E598FBFB3FB4}" srcOrd="3" destOrd="0" presId="urn:microsoft.com/office/officeart/2005/8/layout/hProcess9"/>
    <dgm:cxn modelId="{15E7D376-BCE3-49CB-BB84-E2B86AC263A6}" type="presParOf" srcId="{C937B3A2-65BC-4307-8D8D-421CEDB62A47}" destId="{D7C30E6B-5D58-4D66-8C5E-376145D72B59}" srcOrd="4" destOrd="0" presId="urn:microsoft.com/office/officeart/2005/8/layout/hProcess9"/>
    <dgm:cxn modelId="{D09C36A5-A5BE-4DEE-984C-C2CDE2A54957}" type="presParOf" srcId="{C937B3A2-65BC-4307-8D8D-421CEDB62A47}" destId="{BB78C187-D360-4351-AF2C-8B5798E2BF15}" srcOrd="5" destOrd="0" presId="urn:microsoft.com/office/officeart/2005/8/layout/hProcess9"/>
    <dgm:cxn modelId="{A0DA71F6-3BE8-4B02-A797-74595BE9C377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solidFill>
          <a:schemeClr val="accent5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solidFill>
          <a:schemeClr val="accent5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/>
      <dgm:t>
        <a:bodyPr/>
        <a:lstStyle/>
        <a:p>
          <a:r>
            <a:rPr lang="it-IT" sz="1400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1400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/>
      <dgm:t>
        <a:bodyPr/>
        <a:lstStyle/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/>
      <dgm:t>
        <a:bodyPr/>
        <a:lstStyle/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/>
      <dgm:t>
        <a:bodyPr/>
        <a:lstStyle/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/>
      <dgm:t>
        <a:bodyPr/>
        <a:lstStyle/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827374-1C78-418C-AED1-F31916822BB8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E844DFF-CFAB-4CA2-891C-3E808F82E9D3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gm:t>
    </dgm:pt>
    <dgm:pt modelId="{AA6664DC-C931-4D3E-98F3-4365ABEAF7FF}" type="parTrans" cxnId="{44D829AA-6D14-4D2A-9D2D-2F0A22A4F9A5}">
      <dgm:prSet/>
      <dgm:spPr/>
      <dgm:t>
        <a:bodyPr/>
        <a:lstStyle/>
        <a:p>
          <a:endParaRPr lang="it-IT" sz="1400"/>
        </a:p>
      </dgm:t>
    </dgm:pt>
    <dgm:pt modelId="{1304E673-BF58-4753-A405-A2E9D20D9FF0}" type="sibTrans" cxnId="{44D829AA-6D14-4D2A-9D2D-2F0A22A4F9A5}">
      <dgm:prSet/>
      <dgm:spPr/>
      <dgm:t>
        <a:bodyPr/>
        <a:lstStyle/>
        <a:p>
          <a:endParaRPr lang="it-IT" sz="1400"/>
        </a:p>
      </dgm:t>
    </dgm:pt>
    <dgm:pt modelId="{4AB234FC-E1ED-40CF-A972-23AD7A68D3FD}">
      <dgm:prSet phldrT="[Testo]" phldr="0" custT="1"/>
      <dgm:spPr>
        <a:solidFill>
          <a:schemeClr val="accent4"/>
        </a:solidFill>
      </dgm:spPr>
      <dgm:t>
        <a:bodyPr/>
        <a:lstStyle/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r>
            <a: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gm:t>
    </dgm:pt>
    <dgm:pt modelId="{06C47C8D-B1FE-4538-8C41-09DEBD5329AA}" type="parTrans" cxnId="{E5C2B05C-3A92-4A89-8ABF-9341B59D1A57}">
      <dgm:prSet/>
      <dgm:spPr/>
      <dgm:t>
        <a:bodyPr/>
        <a:lstStyle/>
        <a:p>
          <a:endParaRPr lang="it-IT" sz="1400"/>
        </a:p>
      </dgm:t>
    </dgm:pt>
    <dgm:pt modelId="{9437F48F-CEC9-4683-B992-2B2BAECA5DD5}" type="sibTrans" cxnId="{E5C2B05C-3A92-4A89-8ABF-9341B59D1A57}">
      <dgm:prSet/>
      <dgm:spPr/>
      <dgm:t>
        <a:bodyPr/>
        <a:lstStyle/>
        <a:p>
          <a:endParaRPr lang="it-IT" sz="1400"/>
        </a:p>
      </dgm:t>
    </dgm:pt>
    <dgm:pt modelId="{DEC0C2E3-3DE4-4149-A03C-8C8584245CCF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r>
            <a:rPr lang="it-IT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gm:t>
    </dgm:pt>
    <dgm:pt modelId="{1C083205-6C49-466C-A7D6-A2FDCE001BB8}" type="parTrans" cxnId="{A835F6D3-1F51-4266-9C9C-B70CCB4EC7EC}">
      <dgm:prSet/>
      <dgm:spPr/>
      <dgm:t>
        <a:bodyPr/>
        <a:lstStyle/>
        <a:p>
          <a:endParaRPr lang="it-IT" sz="1400"/>
        </a:p>
      </dgm:t>
    </dgm:pt>
    <dgm:pt modelId="{93AFE10A-B9C0-4B8C-94A9-B4EFD9919EAA}" type="sibTrans" cxnId="{A835F6D3-1F51-4266-9C9C-B70CCB4EC7EC}">
      <dgm:prSet/>
      <dgm:spPr/>
      <dgm:t>
        <a:bodyPr/>
        <a:lstStyle/>
        <a:p>
          <a:endParaRPr lang="it-IT" sz="1400"/>
        </a:p>
      </dgm:t>
    </dgm:pt>
    <dgm:pt modelId="{BB7FE236-182C-485E-8DDD-C7FC0819767C}">
      <dgm:prSet phldrT="[Testo]" phldr="0" custT="1"/>
      <dgm:spPr>
        <a:noFill/>
      </dgm:spPr>
      <dgm:t>
        <a:bodyPr/>
        <a:lstStyle/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r>
            <a:rPr lang="it-IT" sz="7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gm:t>
    </dgm:pt>
    <dgm:pt modelId="{8007BD23-880A-4AE0-8B4F-1C19602D4923}" type="parTrans" cxnId="{0D18B26A-6E41-40AB-A3FC-DB2E6CF7A9FC}">
      <dgm:prSet/>
      <dgm:spPr/>
      <dgm:t>
        <a:bodyPr/>
        <a:lstStyle/>
        <a:p>
          <a:endParaRPr lang="it-IT" sz="1400"/>
        </a:p>
      </dgm:t>
    </dgm:pt>
    <dgm:pt modelId="{49836A6E-BA1A-4747-9982-A140889F1162}" type="sibTrans" cxnId="{0D18B26A-6E41-40AB-A3FC-DB2E6CF7A9FC}">
      <dgm:prSet/>
      <dgm:spPr/>
      <dgm:t>
        <a:bodyPr/>
        <a:lstStyle/>
        <a:p>
          <a:endParaRPr lang="it-IT" sz="1400"/>
        </a:p>
      </dgm:t>
    </dgm:pt>
    <dgm:pt modelId="{237BB3EE-0D7F-4C2F-BFFB-A66A868D61A3}" type="pres">
      <dgm:prSet presAssocID="{86827374-1C78-418C-AED1-F31916822BB8}" presName="CompostProcess" presStyleCnt="0">
        <dgm:presLayoutVars>
          <dgm:dir/>
          <dgm:resizeHandles val="exact"/>
        </dgm:presLayoutVars>
      </dgm:prSet>
      <dgm:spPr/>
    </dgm:pt>
    <dgm:pt modelId="{764507BB-AB8D-4F8D-BB10-155C747F8BF5}" type="pres">
      <dgm:prSet presAssocID="{86827374-1C78-418C-AED1-F31916822BB8}" presName="arrow" presStyleLbl="bgShp" presStyleIdx="0" presStyleCnt="1" custScaleX="117647" custLinFactNeighborX="895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C937B3A2-65BC-4307-8D8D-421CEDB62A47}" type="pres">
      <dgm:prSet presAssocID="{86827374-1C78-418C-AED1-F31916822BB8}" presName="linearProcess" presStyleCnt="0"/>
      <dgm:spPr/>
    </dgm:pt>
    <dgm:pt modelId="{40BE3D92-65FD-4825-AD81-ADEDAE9A4471}" type="pres">
      <dgm:prSet presAssocID="{BE844DFF-CFAB-4CA2-891C-3E808F82E9D3}" presName="textNode" presStyleLbl="node1" presStyleIdx="0" presStyleCnt="4" custLinFactNeighborX="19116">
        <dgm:presLayoutVars>
          <dgm:bulletEnabled val="1"/>
        </dgm:presLayoutVars>
      </dgm:prSet>
      <dgm:spPr/>
    </dgm:pt>
    <dgm:pt modelId="{0045E56E-9B6F-4D55-8CC2-FD98B8DAFE72}" type="pres">
      <dgm:prSet presAssocID="{1304E673-BF58-4753-A405-A2E9D20D9FF0}" presName="sibTrans" presStyleCnt="0"/>
      <dgm:spPr/>
    </dgm:pt>
    <dgm:pt modelId="{288742EC-C1D4-42CB-B073-237DF4AB7DF3}" type="pres">
      <dgm:prSet presAssocID="{BB7FE236-182C-485E-8DDD-C7FC0819767C}" presName="textNode" presStyleLbl="node1" presStyleIdx="1" presStyleCnt="4" custLinFactNeighborX="-51957">
        <dgm:presLayoutVars>
          <dgm:bulletEnabled val="1"/>
        </dgm:presLayoutVars>
      </dgm:prSet>
      <dgm:spPr/>
    </dgm:pt>
    <dgm:pt modelId="{7A50DAC1-FABC-49A1-AAE1-E598FBFB3FB4}" type="pres">
      <dgm:prSet presAssocID="{49836A6E-BA1A-4747-9982-A140889F1162}" presName="sibTrans" presStyleCnt="0"/>
      <dgm:spPr/>
    </dgm:pt>
    <dgm:pt modelId="{D7C30E6B-5D58-4D66-8C5E-376145D72B59}" type="pres">
      <dgm:prSet presAssocID="{4AB234FC-E1ED-40CF-A972-23AD7A68D3FD}" presName="textNode" presStyleLbl="node1" presStyleIdx="2" presStyleCnt="4" custLinFactX="-3279" custLinFactNeighborX="-100000">
        <dgm:presLayoutVars>
          <dgm:bulletEnabled val="1"/>
        </dgm:presLayoutVars>
      </dgm:prSet>
      <dgm:spPr/>
    </dgm:pt>
    <dgm:pt modelId="{BB78C187-D360-4351-AF2C-8B5798E2BF15}" type="pres">
      <dgm:prSet presAssocID="{9437F48F-CEC9-4683-B992-2B2BAECA5DD5}" presName="sibTrans" presStyleCnt="0"/>
      <dgm:spPr/>
    </dgm:pt>
    <dgm:pt modelId="{A0D6FE7F-3BE7-473A-8209-1600FDF27C7C}" type="pres">
      <dgm:prSet presAssocID="{DEC0C2E3-3DE4-4149-A03C-8C8584245CCF}" presName="textNode" presStyleLbl="node1" presStyleIdx="3" presStyleCnt="4" custLinFactX="-15936" custLinFactNeighborX="-100000">
        <dgm:presLayoutVars>
          <dgm:bulletEnabled val="1"/>
        </dgm:presLayoutVars>
      </dgm:prSet>
      <dgm:spPr/>
    </dgm:pt>
  </dgm:ptLst>
  <dgm:cxnLst>
    <dgm:cxn modelId="{1271D701-57E6-41CA-9403-F9954FAAFC13}" type="presOf" srcId="{4AB234FC-E1ED-40CF-A972-23AD7A68D3FD}" destId="{D7C30E6B-5D58-4D66-8C5E-376145D72B59}" srcOrd="0" destOrd="0" presId="urn:microsoft.com/office/officeart/2005/8/layout/hProcess9"/>
    <dgm:cxn modelId="{A4745C19-A8DA-4569-A14F-1A2E46AB71EF}" type="presOf" srcId="{BB7FE236-182C-485E-8DDD-C7FC0819767C}" destId="{288742EC-C1D4-42CB-B073-237DF4AB7DF3}" srcOrd="0" destOrd="0" presId="urn:microsoft.com/office/officeart/2005/8/layout/hProcess9"/>
    <dgm:cxn modelId="{E2DFD83C-EBE5-43C9-A0BE-473F6A283FAF}" type="presOf" srcId="{86827374-1C78-418C-AED1-F31916822BB8}" destId="{237BB3EE-0D7F-4C2F-BFFB-A66A868D61A3}" srcOrd="0" destOrd="0" presId="urn:microsoft.com/office/officeart/2005/8/layout/hProcess9"/>
    <dgm:cxn modelId="{E5C2B05C-3A92-4A89-8ABF-9341B59D1A57}" srcId="{86827374-1C78-418C-AED1-F31916822BB8}" destId="{4AB234FC-E1ED-40CF-A972-23AD7A68D3FD}" srcOrd="2" destOrd="0" parTransId="{06C47C8D-B1FE-4538-8C41-09DEBD5329AA}" sibTransId="{9437F48F-CEC9-4683-B992-2B2BAECA5DD5}"/>
    <dgm:cxn modelId="{0D18B26A-6E41-40AB-A3FC-DB2E6CF7A9FC}" srcId="{86827374-1C78-418C-AED1-F31916822BB8}" destId="{BB7FE236-182C-485E-8DDD-C7FC0819767C}" srcOrd="1" destOrd="0" parTransId="{8007BD23-880A-4AE0-8B4F-1C19602D4923}" sibTransId="{49836A6E-BA1A-4747-9982-A140889F1162}"/>
    <dgm:cxn modelId="{44D829AA-6D14-4D2A-9D2D-2F0A22A4F9A5}" srcId="{86827374-1C78-418C-AED1-F31916822BB8}" destId="{BE844DFF-CFAB-4CA2-891C-3E808F82E9D3}" srcOrd="0" destOrd="0" parTransId="{AA6664DC-C931-4D3E-98F3-4365ABEAF7FF}" sibTransId="{1304E673-BF58-4753-A405-A2E9D20D9FF0}"/>
    <dgm:cxn modelId="{B28EC3B6-C03E-41D1-ACB7-DD2847F48FA0}" type="presOf" srcId="{DEC0C2E3-3DE4-4149-A03C-8C8584245CCF}" destId="{A0D6FE7F-3BE7-473A-8209-1600FDF27C7C}" srcOrd="0" destOrd="0" presId="urn:microsoft.com/office/officeart/2005/8/layout/hProcess9"/>
    <dgm:cxn modelId="{A835F6D3-1F51-4266-9C9C-B70CCB4EC7EC}" srcId="{86827374-1C78-418C-AED1-F31916822BB8}" destId="{DEC0C2E3-3DE4-4149-A03C-8C8584245CCF}" srcOrd="3" destOrd="0" parTransId="{1C083205-6C49-466C-A7D6-A2FDCE001BB8}" sibTransId="{93AFE10A-B9C0-4B8C-94A9-B4EFD9919EAA}"/>
    <dgm:cxn modelId="{3A6BF3E0-8971-437A-A25B-F91EAC692F7B}" type="presOf" srcId="{BE844DFF-CFAB-4CA2-891C-3E808F82E9D3}" destId="{40BE3D92-65FD-4825-AD81-ADEDAE9A4471}" srcOrd="0" destOrd="0" presId="urn:microsoft.com/office/officeart/2005/8/layout/hProcess9"/>
    <dgm:cxn modelId="{1ADAB66A-D44E-4414-9D26-1829F26D5CA7}" type="presParOf" srcId="{237BB3EE-0D7F-4C2F-BFFB-A66A868D61A3}" destId="{764507BB-AB8D-4F8D-BB10-155C747F8BF5}" srcOrd="0" destOrd="0" presId="urn:microsoft.com/office/officeart/2005/8/layout/hProcess9"/>
    <dgm:cxn modelId="{03C2AB4C-B6C0-4206-931E-E9FBA21D84A9}" type="presParOf" srcId="{237BB3EE-0D7F-4C2F-BFFB-A66A868D61A3}" destId="{C937B3A2-65BC-4307-8D8D-421CEDB62A47}" srcOrd="1" destOrd="0" presId="urn:microsoft.com/office/officeart/2005/8/layout/hProcess9"/>
    <dgm:cxn modelId="{79B65251-0DF7-458F-99A7-6BBF50E57DBC}" type="presParOf" srcId="{C937B3A2-65BC-4307-8D8D-421CEDB62A47}" destId="{40BE3D92-65FD-4825-AD81-ADEDAE9A4471}" srcOrd="0" destOrd="0" presId="urn:microsoft.com/office/officeart/2005/8/layout/hProcess9"/>
    <dgm:cxn modelId="{65D9A390-1AF0-4F34-94A3-B8B47EBEA1DD}" type="presParOf" srcId="{C937B3A2-65BC-4307-8D8D-421CEDB62A47}" destId="{0045E56E-9B6F-4D55-8CC2-FD98B8DAFE72}" srcOrd="1" destOrd="0" presId="urn:microsoft.com/office/officeart/2005/8/layout/hProcess9"/>
    <dgm:cxn modelId="{D77E55F1-C21C-4716-B47A-C2DF93824391}" type="presParOf" srcId="{C937B3A2-65BC-4307-8D8D-421CEDB62A47}" destId="{288742EC-C1D4-42CB-B073-237DF4AB7DF3}" srcOrd="2" destOrd="0" presId="urn:microsoft.com/office/officeart/2005/8/layout/hProcess9"/>
    <dgm:cxn modelId="{B61A6A36-F587-4D94-A624-A1299CFDA1F4}" type="presParOf" srcId="{C937B3A2-65BC-4307-8D8D-421CEDB62A47}" destId="{7A50DAC1-FABC-49A1-AAE1-E598FBFB3FB4}" srcOrd="3" destOrd="0" presId="urn:microsoft.com/office/officeart/2005/8/layout/hProcess9"/>
    <dgm:cxn modelId="{907A6BC7-CE7A-4B65-93CC-940B7AAF7EE6}" type="presParOf" srcId="{C937B3A2-65BC-4307-8D8D-421CEDB62A47}" destId="{D7C30E6B-5D58-4D66-8C5E-376145D72B59}" srcOrd="4" destOrd="0" presId="urn:microsoft.com/office/officeart/2005/8/layout/hProcess9"/>
    <dgm:cxn modelId="{3DE4B8FA-D6D7-40E1-9987-426C210737F6}" type="presParOf" srcId="{C937B3A2-65BC-4307-8D8D-421CEDB62A47}" destId="{BB78C187-D360-4351-AF2C-8B5798E2BF15}" srcOrd="5" destOrd="0" presId="urn:microsoft.com/office/officeart/2005/8/layout/hProcess9"/>
    <dgm:cxn modelId="{43A80126-DDB1-4AFF-81A9-6A993F243772}" type="presParOf" srcId="{C937B3A2-65BC-4307-8D8D-421CEDB62A47}" destId="{A0D6FE7F-3BE7-473A-8209-1600FDF27C7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794384" y="0"/>
          <a:ext cx="9003030" cy="345014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5301" y="1035043"/>
          <a:ext cx="2549686" cy="1380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72670" y="1102412"/>
        <a:ext cx="2414948" cy="1245320"/>
      </dsp:txXfrm>
    </dsp:sp>
    <dsp:sp modelId="{288742EC-C1D4-42CB-B073-237DF4AB7DF3}">
      <dsp:nvSpPr>
        <dsp:cNvPr id="0" name=""/>
        <dsp:cNvSpPr/>
      </dsp:nvSpPr>
      <dsp:spPr>
        <a:xfrm>
          <a:off x="2682471" y="1035043"/>
          <a:ext cx="2549686" cy="1380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2749840" y="1102412"/>
        <a:ext cx="2414948" cy="1245320"/>
      </dsp:txXfrm>
    </dsp:sp>
    <dsp:sp modelId="{D7C30E6B-5D58-4D66-8C5E-376145D72B59}">
      <dsp:nvSpPr>
        <dsp:cNvPr id="0" name=""/>
        <dsp:cNvSpPr/>
      </dsp:nvSpPr>
      <dsp:spPr>
        <a:xfrm>
          <a:off x="5359642" y="1035043"/>
          <a:ext cx="2549686" cy="1380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5427011" y="1102412"/>
        <a:ext cx="2414948" cy="1245320"/>
      </dsp:txXfrm>
    </dsp:sp>
    <dsp:sp modelId="{A0D6FE7F-3BE7-473A-8209-1600FDF27C7C}">
      <dsp:nvSpPr>
        <dsp:cNvPr id="0" name=""/>
        <dsp:cNvSpPr/>
      </dsp:nvSpPr>
      <dsp:spPr>
        <a:xfrm>
          <a:off x="8036812" y="1035043"/>
          <a:ext cx="2549686" cy="13800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8104181" y="1102412"/>
        <a:ext cx="2414948" cy="1245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4" y="0"/>
          <a:ext cx="9220195" cy="3512183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68385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136965" y="1122234"/>
        <a:ext cx="1910372" cy="1267713"/>
      </dsp:txXfrm>
    </dsp:sp>
    <dsp:sp modelId="{288742EC-C1D4-42CB-B073-237DF4AB7DF3}">
      <dsp:nvSpPr>
        <dsp:cNvPr id="0" name=""/>
        <dsp:cNvSpPr/>
      </dsp:nvSpPr>
      <dsp:spPr>
        <a:xfrm>
          <a:off x="2214633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2283213" y="1122234"/>
        <a:ext cx="1910372" cy="1267713"/>
      </dsp:txXfrm>
    </dsp:sp>
    <dsp:sp modelId="{D7C30E6B-5D58-4D66-8C5E-376145D72B59}">
      <dsp:nvSpPr>
        <dsp:cNvPr id="0" name=""/>
        <dsp:cNvSpPr/>
      </dsp:nvSpPr>
      <dsp:spPr>
        <a:xfrm>
          <a:off x="4372333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4440913" y="1122234"/>
        <a:ext cx="1910372" cy="1267713"/>
      </dsp:txXfrm>
    </dsp:sp>
    <dsp:sp modelId="{A0D6FE7F-3BE7-473A-8209-1600FDF27C7C}">
      <dsp:nvSpPr>
        <dsp:cNvPr id="0" name=""/>
        <dsp:cNvSpPr/>
      </dsp:nvSpPr>
      <dsp:spPr>
        <a:xfrm>
          <a:off x="6501965" y="1053654"/>
          <a:ext cx="2047532" cy="140487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6570545" y="1122234"/>
        <a:ext cx="1910372" cy="126771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4" y="0"/>
          <a:ext cx="9067795" cy="3200400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67255" y="960120"/>
          <a:ext cx="2013689" cy="12801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129747" y="1022612"/>
        <a:ext cx="1888705" cy="1155176"/>
      </dsp:txXfrm>
    </dsp:sp>
    <dsp:sp modelId="{288742EC-C1D4-42CB-B073-237DF4AB7DF3}">
      <dsp:nvSpPr>
        <dsp:cNvPr id="0" name=""/>
        <dsp:cNvSpPr/>
      </dsp:nvSpPr>
      <dsp:spPr>
        <a:xfrm>
          <a:off x="2178027" y="960120"/>
          <a:ext cx="2013689" cy="1280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2240519" y="1022612"/>
        <a:ext cx="1888705" cy="1155176"/>
      </dsp:txXfrm>
    </dsp:sp>
    <dsp:sp modelId="{D7C30E6B-5D58-4D66-8C5E-376145D72B59}">
      <dsp:nvSpPr>
        <dsp:cNvPr id="0" name=""/>
        <dsp:cNvSpPr/>
      </dsp:nvSpPr>
      <dsp:spPr>
        <a:xfrm>
          <a:off x="4300063" y="960120"/>
          <a:ext cx="2013689" cy="12801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4362555" y="1022612"/>
        <a:ext cx="1888705" cy="1155176"/>
      </dsp:txXfrm>
    </dsp:sp>
    <dsp:sp modelId="{A0D6FE7F-3BE7-473A-8209-1600FDF27C7C}">
      <dsp:nvSpPr>
        <dsp:cNvPr id="0" name=""/>
        <dsp:cNvSpPr/>
      </dsp:nvSpPr>
      <dsp:spPr>
        <a:xfrm>
          <a:off x="6394495" y="960120"/>
          <a:ext cx="2013689" cy="128016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6456987" y="1022612"/>
        <a:ext cx="1888705" cy="1155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88303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6490"/>
          <a:ext cx="930696" cy="51532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6240" y="411646"/>
        <a:ext cx="880384" cy="465009"/>
      </dsp:txXfrm>
    </dsp:sp>
    <dsp:sp modelId="{288742EC-C1D4-42CB-B073-237DF4AB7DF3}">
      <dsp:nvSpPr>
        <dsp:cNvPr id="0" name=""/>
        <dsp:cNvSpPr/>
      </dsp:nvSpPr>
      <dsp:spPr>
        <a:xfrm>
          <a:off x="1006651" y="386490"/>
          <a:ext cx="930696" cy="5153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807" y="411646"/>
        <a:ext cx="880384" cy="465009"/>
      </dsp:txXfrm>
    </dsp:sp>
    <dsp:sp modelId="{D7C30E6B-5D58-4D66-8C5E-376145D72B59}">
      <dsp:nvSpPr>
        <dsp:cNvPr id="0" name=""/>
        <dsp:cNvSpPr/>
      </dsp:nvSpPr>
      <dsp:spPr>
        <a:xfrm>
          <a:off x="1987424" y="386490"/>
          <a:ext cx="930696" cy="51532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580" y="411646"/>
        <a:ext cx="880384" cy="465009"/>
      </dsp:txXfrm>
    </dsp:sp>
    <dsp:sp modelId="{A0D6FE7F-3BE7-473A-8209-1600FDF27C7C}">
      <dsp:nvSpPr>
        <dsp:cNvPr id="0" name=""/>
        <dsp:cNvSpPr/>
      </dsp:nvSpPr>
      <dsp:spPr>
        <a:xfrm>
          <a:off x="2955438" y="386490"/>
          <a:ext cx="930696" cy="515321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594" y="411646"/>
        <a:ext cx="880384" cy="465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77919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3375"/>
          <a:ext cx="930696" cy="511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6037" y="408328"/>
        <a:ext cx="880790" cy="461261"/>
      </dsp:txXfrm>
    </dsp:sp>
    <dsp:sp modelId="{288742EC-C1D4-42CB-B073-237DF4AB7DF3}">
      <dsp:nvSpPr>
        <dsp:cNvPr id="0" name=""/>
        <dsp:cNvSpPr/>
      </dsp:nvSpPr>
      <dsp:spPr>
        <a:xfrm>
          <a:off x="1006651" y="383375"/>
          <a:ext cx="930696" cy="5111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604" y="408328"/>
        <a:ext cx="880790" cy="461261"/>
      </dsp:txXfrm>
    </dsp:sp>
    <dsp:sp modelId="{D7C30E6B-5D58-4D66-8C5E-376145D72B59}">
      <dsp:nvSpPr>
        <dsp:cNvPr id="0" name=""/>
        <dsp:cNvSpPr/>
      </dsp:nvSpPr>
      <dsp:spPr>
        <a:xfrm>
          <a:off x="1987424" y="383375"/>
          <a:ext cx="930696" cy="511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377" y="408328"/>
        <a:ext cx="880790" cy="461261"/>
      </dsp:txXfrm>
    </dsp:sp>
    <dsp:sp modelId="{A0D6FE7F-3BE7-473A-8209-1600FDF27C7C}">
      <dsp:nvSpPr>
        <dsp:cNvPr id="0" name=""/>
        <dsp:cNvSpPr/>
      </dsp:nvSpPr>
      <dsp:spPr>
        <a:xfrm>
          <a:off x="2955438" y="383375"/>
          <a:ext cx="930696" cy="511167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391" y="408328"/>
        <a:ext cx="880790" cy="461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4" y="0"/>
          <a:ext cx="9220195" cy="3512183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68385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136965" y="1122234"/>
        <a:ext cx="1910372" cy="1267713"/>
      </dsp:txXfrm>
    </dsp:sp>
    <dsp:sp modelId="{288742EC-C1D4-42CB-B073-237DF4AB7DF3}">
      <dsp:nvSpPr>
        <dsp:cNvPr id="0" name=""/>
        <dsp:cNvSpPr/>
      </dsp:nvSpPr>
      <dsp:spPr>
        <a:xfrm>
          <a:off x="2214633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2283213" y="1122234"/>
        <a:ext cx="1910372" cy="1267713"/>
      </dsp:txXfrm>
    </dsp:sp>
    <dsp:sp modelId="{D7C30E6B-5D58-4D66-8C5E-376145D72B59}">
      <dsp:nvSpPr>
        <dsp:cNvPr id="0" name=""/>
        <dsp:cNvSpPr/>
      </dsp:nvSpPr>
      <dsp:spPr>
        <a:xfrm>
          <a:off x="4372333" y="1053654"/>
          <a:ext cx="2047532" cy="140487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4440913" y="1122234"/>
        <a:ext cx="1910372" cy="1267713"/>
      </dsp:txXfrm>
    </dsp:sp>
    <dsp:sp modelId="{A0D6FE7F-3BE7-473A-8209-1600FDF27C7C}">
      <dsp:nvSpPr>
        <dsp:cNvPr id="0" name=""/>
        <dsp:cNvSpPr/>
      </dsp:nvSpPr>
      <dsp:spPr>
        <a:xfrm>
          <a:off x="6501965" y="1053654"/>
          <a:ext cx="2047532" cy="1404873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6570545" y="1122234"/>
        <a:ext cx="1910372" cy="1267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507BB-AB8D-4F8D-BB10-155C747F8BF5}">
      <dsp:nvSpPr>
        <dsp:cNvPr id="0" name=""/>
        <dsp:cNvSpPr/>
      </dsp:nvSpPr>
      <dsp:spPr>
        <a:xfrm>
          <a:off x="2" y="0"/>
          <a:ext cx="4190997" cy="1268395"/>
        </a:xfrm>
        <a:prstGeom prst="rightArrow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E3D92-65FD-4825-AD81-ADEDAE9A4471}">
      <dsp:nvSpPr>
        <dsp:cNvPr id="0" name=""/>
        <dsp:cNvSpPr/>
      </dsp:nvSpPr>
      <dsp:spPr>
        <a:xfrm>
          <a:off x="31084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Presentazione del progetto</a:t>
          </a:r>
        </a:p>
      </dsp:txBody>
      <dsp:txXfrm>
        <a:off x="55851" y="405285"/>
        <a:ext cx="881162" cy="457824"/>
      </dsp:txXfrm>
    </dsp:sp>
    <dsp:sp modelId="{288742EC-C1D4-42CB-B073-237DF4AB7DF3}">
      <dsp:nvSpPr>
        <dsp:cNvPr id="0" name=""/>
        <dsp:cNvSpPr/>
      </dsp:nvSpPr>
      <dsp:spPr>
        <a:xfrm>
          <a:off x="1006651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Focus group</a:t>
          </a:r>
        </a:p>
      </dsp:txBody>
      <dsp:txXfrm>
        <a:off x="1031418" y="405285"/>
        <a:ext cx="881162" cy="457824"/>
      </dsp:txXfrm>
    </dsp:sp>
    <dsp:sp modelId="{D7C30E6B-5D58-4D66-8C5E-376145D72B59}">
      <dsp:nvSpPr>
        <dsp:cNvPr id="0" name=""/>
        <dsp:cNvSpPr/>
      </dsp:nvSpPr>
      <dsp:spPr>
        <a:xfrm>
          <a:off x="1987424" y="380518"/>
          <a:ext cx="930696" cy="5073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Accompagnamento</a:t>
          </a:r>
        </a:p>
      </dsp:txBody>
      <dsp:txXfrm>
        <a:off x="2012191" y="405285"/>
        <a:ext cx="881162" cy="457824"/>
      </dsp:txXfrm>
    </dsp:sp>
    <dsp:sp modelId="{A0D6FE7F-3BE7-473A-8209-1600FDF27C7C}">
      <dsp:nvSpPr>
        <dsp:cNvPr id="0" name=""/>
        <dsp:cNvSpPr/>
      </dsp:nvSpPr>
      <dsp:spPr>
        <a:xfrm>
          <a:off x="2955438" y="380518"/>
          <a:ext cx="930696" cy="507358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Diffusione dei risultati</a:t>
          </a:r>
        </a:p>
      </dsp:txBody>
      <dsp:txXfrm>
        <a:off x="2980205" y="405285"/>
        <a:ext cx="881162" cy="45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909" cy="3409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560" y="0"/>
            <a:ext cx="4302494" cy="3409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3A4DDAC-CF82-4850-A40C-9E1FE977765D}" type="datetimeFigureOut">
              <a:rPr lang="it-IT" smtClean="0"/>
              <a:t>23/06/2026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030" y="3271193"/>
            <a:ext cx="7942578" cy="267657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761"/>
            <a:ext cx="4300909" cy="3409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560" y="6456761"/>
            <a:ext cx="4302494" cy="3409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A98CECD-6DD5-4FE6-97C0-71828C6F6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62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6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12.jpeg"/><Relationship Id="rId5" Type="http://schemas.openxmlformats.org/officeDocument/2006/relationships/image" Target="../media/image25.png"/><Relationship Id="rId10" Type="http://schemas.microsoft.com/office/2007/relationships/diagramDrawing" Target="../diagrams/drawing8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image" Target="../media/image31.png"/><Relationship Id="rId18" Type="http://schemas.openxmlformats.org/officeDocument/2006/relationships/image" Target="../media/image18.png"/><Relationship Id="rId26" Type="http://schemas.openxmlformats.org/officeDocument/2006/relationships/image" Target="../media/image40.png"/><Relationship Id="rId3" Type="http://schemas.openxmlformats.org/officeDocument/2006/relationships/image" Target="../media/image13.png"/><Relationship Id="rId21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39.pn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20" Type="http://schemas.openxmlformats.org/officeDocument/2006/relationships/image" Target="../media/image21.jpe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29.png"/><Relationship Id="rId24" Type="http://schemas.openxmlformats.org/officeDocument/2006/relationships/image" Target="../media/image38.png"/><Relationship Id="rId5" Type="http://schemas.openxmlformats.org/officeDocument/2006/relationships/diagramLayout" Target="../diagrams/layout10.xml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2.jpeg"/><Relationship Id="rId19" Type="http://schemas.openxmlformats.org/officeDocument/2006/relationships/image" Target="../media/image19.jpeg"/><Relationship Id="rId31" Type="http://schemas.openxmlformats.org/officeDocument/2006/relationships/image" Target="../media/image12.jpeg"/><Relationship Id="rId4" Type="http://schemas.openxmlformats.org/officeDocument/2006/relationships/diagramData" Target="../diagrams/data10.xml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36.jpe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46.svg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10" Type="http://schemas.openxmlformats.org/officeDocument/2006/relationships/image" Target="../media/image12.jpeg"/><Relationship Id="rId4" Type="http://schemas.openxmlformats.org/officeDocument/2006/relationships/image" Target="../media/image47.svg"/><Relationship Id="rId9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8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vinceditalia.it/" TargetMode="External"/><Relationship Id="rId5" Type="http://schemas.openxmlformats.org/officeDocument/2006/relationships/hyperlink" Target="http://www.provincecomuni.eu/" TargetMode="External"/><Relationship Id="rId4" Type="http://schemas.openxmlformats.org/officeDocument/2006/relationships/hyperlink" Target="http://www.pi-co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9F66D-7DA7-AE76-2975-D0FFA0EE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F562E3C0-50DA-4653-A81F-82C67E7553D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B7C7455A-2773-1BCC-DD89-AE851B29E77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DE5CE63A-E2FC-3657-87D3-3BE8AF82F2BB}"/>
              </a:ext>
            </a:extLst>
          </p:cNvPr>
          <p:cNvSpPr/>
          <p:nvPr/>
        </p:nvSpPr>
        <p:spPr>
          <a:xfrm>
            <a:off x="304800" y="228600"/>
            <a:ext cx="11506200" cy="53395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PROGETTO «PROVINCE &amp; COMUNI 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 Le Province e il sistema dei servizi a supporto dei Comuni»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IL RAFFORZAMENTO DEL MODELLO ORGANIZZATIVO PROVINCIALE IN TEMA DI GESTIONE DEL PERSONALE</a:t>
            </a:r>
          </a:p>
          <a:p>
            <a:pPr algn="ctr"/>
            <a:endParaRPr lang="it-IT" sz="2800" b="1" dirty="0">
              <a:solidFill>
                <a:schemeClr val="bg1"/>
              </a:solidFill>
              <a:effectLst/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Convegno conclusivo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23 giugno 2026, Palazzo Rospigliosi, Roma</a:t>
            </a:r>
          </a:p>
          <a:p>
            <a:pPr algn="ctr"/>
            <a:endParaRPr lang="it-IT" sz="2800" b="1" dirty="0">
              <a:solidFill>
                <a:schemeClr val="bg1"/>
              </a:solidFill>
              <a:effectLst/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1C187E4E-2748-5799-D62A-76EC493B2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9615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E42FB465-E1D6-2A6A-B0F6-5B8BD4DA6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CCD397-6C92-4169-F151-3E12973A8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ome - Afol Monza Brianza">
            <a:extLst>
              <a:ext uri="{FF2B5EF4-FFF2-40B4-BE49-F238E27FC236}">
                <a16:creationId xmlns:a16="http://schemas.microsoft.com/office/drawing/2014/main" id="{219AEE72-600A-6360-7B9B-87E1E0504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26" y="3676650"/>
            <a:ext cx="2675947" cy="7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5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248FD-022E-F375-D231-1333E787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1C32F85-0819-E067-A118-445E23DE6E6F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3CBBCF9C-AD2B-8DD5-E71C-CF2E6DF355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7C78F8D-D3DB-4C77-E292-99A4B30C9B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812B38C-8C92-A5B9-E37D-AA7A4B34BA4E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BF37438-6039-970C-9D84-DE538DC957F1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 - obiettivi e output</a:t>
            </a:r>
            <a:endParaRPr lang="it-IT" sz="2800" spc="-25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071D87-63FC-0F94-449E-F761878771A7}"/>
              </a:ext>
            </a:extLst>
          </p:cNvPr>
          <p:cNvSpPr txBox="1"/>
          <p:nvPr/>
        </p:nvSpPr>
        <p:spPr>
          <a:xfrm>
            <a:off x="1691760" y="1867663"/>
            <a:ext cx="3626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 (corpo)"/>
                <a:ea typeface="+mn-ea"/>
                <a:cs typeface="Arial" panose="020B0604020202020204" pitchFamily="34" charset="0"/>
              </a:rPr>
              <a:t>Trasferire un modello organizzativo replicabile</a:t>
            </a:r>
            <a:r>
              <a:rPr lang="it-IT" sz="1600" b="1" kern="1200" dirty="0">
                <a:solidFill>
                  <a:srgbClr val="4F81BD">
                    <a:lumMod val="75000"/>
                  </a:srgbClr>
                </a:solidFill>
                <a:latin typeface="Calibri (corpo)"/>
                <a:ea typeface="+mn-ea"/>
                <a:cs typeface="+mn-cs"/>
              </a:rPr>
              <a:t>, basato sulle buone pratiche emerse dai focus group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E00EF3-4793-8E92-7437-1BBB1F779A34}"/>
              </a:ext>
            </a:extLst>
          </p:cNvPr>
          <p:cNvSpPr txBox="1"/>
          <p:nvPr/>
        </p:nvSpPr>
        <p:spPr>
          <a:xfrm>
            <a:off x="1691761" y="2819400"/>
            <a:ext cx="3626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 (corpo)"/>
                <a:ea typeface="+mn-ea"/>
                <a:cs typeface="Arial" panose="020B0604020202020204" pitchFamily="34" charset="0"/>
              </a:rPr>
              <a:t>Guidare le Province </a:t>
            </a:r>
            <a:r>
              <a:rPr lang="it-IT" sz="1600" b="1" kern="1200" dirty="0">
                <a:solidFill>
                  <a:srgbClr val="4F81BD">
                    <a:lumMod val="75000"/>
                  </a:srgbClr>
                </a:solidFill>
                <a:latin typeface="Calibri (corpo)"/>
                <a:ea typeface="+mn-ea"/>
                <a:cs typeface="+mn-cs"/>
              </a:rPr>
              <a:t>nella definizione del proprio modello di servizio e del relativo piano di implementazione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3A3E6D-1E03-93AA-7984-B7441C8AB5B6}"/>
              </a:ext>
            </a:extLst>
          </p:cNvPr>
          <p:cNvSpPr txBox="1"/>
          <p:nvPr/>
        </p:nvSpPr>
        <p:spPr>
          <a:xfrm>
            <a:off x="1691761" y="3733800"/>
            <a:ext cx="3626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 (corpo)"/>
                <a:ea typeface="+mn-ea"/>
                <a:cs typeface="Arial" panose="020B0604020202020204" pitchFamily="34" charset="0"/>
              </a:rPr>
              <a:t>Supportare l’elaborazione di Piani di sviluppo (Project Work)</a:t>
            </a:r>
            <a:r>
              <a:rPr lang="it-IT" sz="1600" b="1" kern="1200" dirty="0">
                <a:solidFill>
                  <a:srgbClr val="4F81BD">
                    <a:lumMod val="75000"/>
                  </a:srgbClr>
                </a:solidFill>
                <a:latin typeface="Calibri (corpo)"/>
                <a:ea typeface="+mn-ea"/>
                <a:cs typeface="+mn-cs"/>
              </a:rPr>
              <a:t>, che rappresentano il prodotto finale del percorso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8750B10-8272-D818-7AE0-704155440B28}"/>
              </a:ext>
            </a:extLst>
          </p:cNvPr>
          <p:cNvSpPr txBox="1"/>
          <p:nvPr/>
        </p:nvSpPr>
        <p:spPr>
          <a:xfrm>
            <a:off x="1691761" y="4866382"/>
            <a:ext cx="3626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Calibri (corpo)"/>
                <a:cs typeface="Arial" panose="020B0604020202020204" pitchFamily="34" charset="0"/>
              </a:rPr>
              <a:t>Promuovere una logica di rete </a:t>
            </a:r>
            <a:r>
              <a:rPr lang="it-IT" sz="1600" b="1" kern="1200" dirty="0">
                <a:solidFill>
                  <a:srgbClr val="4F81BD">
                    <a:lumMod val="75000"/>
                  </a:srgbClr>
                </a:solidFill>
                <a:latin typeface="Calibri (corpo)"/>
                <a:ea typeface="+mn-ea"/>
                <a:cs typeface="+mn-cs"/>
              </a:rPr>
              <a:t>tra Province che hanno già implementato i servizi e Province che hanno intenzione di avviare tale percorso</a:t>
            </a:r>
          </a:p>
        </p:txBody>
      </p:sp>
      <p:pic>
        <p:nvPicPr>
          <p:cNvPr id="25" name="Picture 2" descr="Definizione degli obiettivi">
            <a:extLst>
              <a:ext uri="{FF2B5EF4-FFF2-40B4-BE49-F238E27FC236}">
                <a16:creationId xmlns:a16="http://schemas.microsoft.com/office/drawing/2014/main" id="{C154DA8B-15C1-D7E6-5DFC-A66DF56D1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2064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efinizione degli obiettivi">
            <a:extLst>
              <a:ext uri="{FF2B5EF4-FFF2-40B4-BE49-F238E27FC236}">
                <a16:creationId xmlns:a16="http://schemas.microsoft.com/office/drawing/2014/main" id="{535A29AE-A381-3A6B-100F-C03B85442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03801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efinizione degli obiettivi">
            <a:extLst>
              <a:ext uri="{FF2B5EF4-FFF2-40B4-BE49-F238E27FC236}">
                <a16:creationId xmlns:a16="http://schemas.microsoft.com/office/drawing/2014/main" id="{F09442F7-F9EE-482F-F005-3FB9ED1F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8201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efinizione degli obiettivi">
            <a:extLst>
              <a:ext uri="{FF2B5EF4-FFF2-40B4-BE49-F238E27FC236}">
                <a16:creationId xmlns:a16="http://schemas.microsoft.com/office/drawing/2014/main" id="{124BD604-F580-AA12-9B43-787F19CD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73894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A088E4C9-9A45-FE3A-D870-CB57458E2C41}"/>
              </a:ext>
            </a:extLst>
          </p:cNvPr>
          <p:cNvSpPr/>
          <p:nvPr/>
        </p:nvSpPr>
        <p:spPr>
          <a:xfrm>
            <a:off x="5562600" y="2065857"/>
            <a:ext cx="1447800" cy="336794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b="1" dirty="0"/>
              <a:t>Output prodotti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0BE8F22-CB96-6EA5-41ED-8953A65C0B00}"/>
              </a:ext>
            </a:extLst>
          </p:cNvPr>
          <p:cNvSpPr txBox="1"/>
          <p:nvPr/>
        </p:nvSpPr>
        <p:spPr>
          <a:xfrm>
            <a:off x="7391402" y="4442936"/>
            <a:ext cx="16763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  <a:spcAft>
                <a:spcPts val="9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Piani di sviluppo (Project work) delle singole Province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DF2D494-671B-2264-51D0-4ABEFB2835BA}"/>
              </a:ext>
            </a:extLst>
          </p:cNvPr>
          <p:cNvSpPr txBox="1"/>
          <p:nvPr/>
        </p:nvSpPr>
        <p:spPr>
          <a:xfrm>
            <a:off x="9753599" y="3757136"/>
            <a:ext cx="1889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Strumenti e materiale di progetto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E3002770-FAA6-726C-8DB3-FFCE5D709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91" y="2057400"/>
            <a:ext cx="2374635" cy="1676400"/>
          </a:xfrm>
          <a:prstGeom prst="rect">
            <a:avLst/>
          </a:prstGeom>
        </p:spPr>
      </p:pic>
      <p:sp>
        <p:nvSpPr>
          <p:cNvPr id="37" name="Rettangolo 36">
            <a:extLst>
              <a:ext uri="{FF2B5EF4-FFF2-40B4-BE49-F238E27FC236}">
                <a16:creationId xmlns:a16="http://schemas.microsoft.com/office/drawing/2014/main" id="{662CC3F3-A0DF-9849-975B-AFEEEE7986D8}"/>
              </a:ext>
            </a:extLst>
          </p:cNvPr>
          <p:cNvSpPr/>
          <p:nvPr/>
        </p:nvSpPr>
        <p:spPr>
          <a:xfrm>
            <a:off x="7086600" y="1734759"/>
            <a:ext cx="4800600" cy="410893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8B7B7037-E0BE-027B-C914-9EBA66529C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73" t="6666" r="3473" b="12222"/>
          <a:stretch>
            <a:fillRect/>
          </a:stretch>
        </p:blipFill>
        <p:spPr>
          <a:xfrm>
            <a:off x="10301786" y="1432351"/>
            <a:ext cx="1661614" cy="90520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C2D89D13-070A-28B7-A730-2FF70C0AD0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67" t="22223" r="66667" b="8888"/>
          <a:stretch>
            <a:fillRect/>
          </a:stretch>
        </p:blipFill>
        <p:spPr>
          <a:xfrm>
            <a:off x="7441452" y="2090578"/>
            <a:ext cx="1423895" cy="210194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1CBBF9-EB7E-765D-CECD-1151F4E0604C}"/>
              </a:ext>
            </a:extLst>
          </p:cNvPr>
          <p:cNvSpPr txBox="1"/>
          <p:nvPr/>
        </p:nvSpPr>
        <p:spPr>
          <a:xfrm>
            <a:off x="9753599" y="4800416"/>
            <a:ext cx="1889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Documentazione messa a disposizione dalle Province tutor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4DA5CC92-9743-C4CA-EAB0-D10818466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557879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093735C6-F1E4-EC02-6804-E28CC6DC42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3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5" grpId="0"/>
      <p:bldP spid="3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F727F-287B-F24C-8CA2-0E58EA18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928FE6B3-73C0-9792-821B-199F44430FA4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2060638B-838F-F1F7-C8D9-C389F3E4B3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383D2057-F84C-B1FA-3524-D2F951ADEC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2638EA26-5BAD-209E-3412-CCFF43080D06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5B234B56-E665-B6ED-8529-D4D29557EB5F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 – struttura e contenuti</a:t>
            </a:r>
            <a:endParaRPr lang="it-IT" sz="2800" spc="-25" dirty="0"/>
          </a:p>
        </p:txBody>
      </p:sp>
      <p:cxnSp>
        <p:nvCxnSpPr>
          <p:cNvPr id="5" name="Connettore 2 14">
            <a:extLst>
              <a:ext uri="{FF2B5EF4-FFF2-40B4-BE49-F238E27FC236}">
                <a16:creationId xmlns:a16="http://schemas.microsoft.com/office/drawing/2014/main" id="{55D07A68-234F-5204-4237-F083422BF1EE}"/>
              </a:ext>
            </a:extLst>
          </p:cNvPr>
          <p:cNvCxnSpPr>
            <a:cxnSpLocks/>
          </p:cNvCxnSpPr>
          <p:nvPr/>
        </p:nvCxnSpPr>
        <p:spPr>
          <a:xfrm flipV="1">
            <a:off x="182014" y="2424985"/>
            <a:ext cx="9800186" cy="809527"/>
          </a:xfrm>
          <a:prstGeom prst="bentConnector3">
            <a:avLst>
              <a:gd name="adj1" fmla="val 1909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C27D7E93-4FEC-0163-7D1F-EC0C779088B0}"/>
              </a:ext>
            </a:extLst>
          </p:cNvPr>
          <p:cNvSpPr/>
          <p:nvPr/>
        </p:nvSpPr>
        <p:spPr>
          <a:xfrm>
            <a:off x="797169" y="3538280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0EF2FDB9-7882-088A-116B-C9C113A90F04}"/>
              </a:ext>
            </a:extLst>
          </p:cNvPr>
          <p:cNvSpPr/>
          <p:nvPr/>
        </p:nvSpPr>
        <p:spPr>
          <a:xfrm>
            <a:off x="3290887" y="2209542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7572C9D-3A10-3C58-22EF-4103A687DCF5}"/>
              </a:ext>
            </a:extLst>
          </p:cNvPr>
          <p:cNvSpPr/>
          <p:nvPr/>
        </p:nvSpPr>
        <p:spPr>
          <a:xfrm>
            <a:off x="6020411" y="2212716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7C50D4A-B0C6-FFDB-D4E6-1BB0F8E1D892}"/>
              </a:ext>
            </a:extLst>
          </p:cNvPr>
          <p:cNvSpPr/>
          <p:nvPr/>
        </p:nvSpPr>
        <p:spPr>
          <a:xfrm>
            <a:off x="8795850" y="2212717"/>
            <a:ext cx="449262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3" name="Picture 6" descr="Traguardo – Anthea Srl">
            <a:extLst>
              <a:ext uri="{FF2B5EF4-FFF2-40B4-BE49-F238E27FC236}">
                <a16:creationId xmlns:a16="http://schemas.microsoft.com/office/drawing/2014/main" id="{CF407217-67A3-2E94-B84A-7381956C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16" y="5486400"/>
            <a:ext cx="664527" cy="4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113BFA7-4EBA-9333-A623-316548897076}"/>
              </a:ext>
            </a:extLst>
          </p:cNvPr>
          <p:cNvSpPr txBox="1"/>
          <p:nvPr/>
        </p:nvSpPr>
        <p:spPr>
          <a:xfrm>
            <a:off x="304800" y="2471480"/>
            <a:ext cx="1447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WEBINAR</a:t>
            </a:r>
          </a:p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DI</a:t>
            </a:r>
          </a:p>
          <a:p>
            <a:pPr algn="ctr"/>
            <a:r>
              <a:rPr lang="it-IT" sz="1400" b="1" spc="-105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«KICK-OFF» </a:t>
            </a:r>
            <a:endParaRPr lang="it-IT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F9E6019-C7E6-C1E4-1EA9-97D0A6849F99}"/>
              </a:ext>
            </a:extLst>
          </p:cNvPr>
          <p:cNvSpPr txBox="1"/>
          <p:nvPr/>
        </p:nvSpPr>
        <p:spPr>
          <a:xfrm>
            <a:off x="2514600" y="1378803"/>
            <a:ext cx="1946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WEBINAR 1</a:t>
            </a:r>
          </a:p>
          <a:p>
            <a:pPr algn="ctr"/>
            <a:endParaRPr lang="it-IT" sz="1200" b="1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b="1" spc="-105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«Lo stato dell’arte»</a:t>
            </a:r>
            <a:endParaRPr lang="it-IT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8538AC-08B2-2599-F96D-59CC7F836661}"/>
              </a:ext>
            </a:extLst>
          </p:cNvPr>
          <p:cNvSpPr txBox="1"/>
          <p:nvPr/>
        </p:nvSpPr>
        <p:spPr>
          <a:xfrm>
            <a:off x="4991104" y="1378803"/>
            <a:ext cx="245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WEBINAR 2</a:t>
            </a:r>
          </a:p>
          <a:p>
            <a:pPr algn="ctr"/>
            <a:endParaRPr lang="it-IT" sz="12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b="1" spc="-105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«Il Modello di servizio a tendere»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8515AC8-C95C-95A8-CD4E-B23B9B3C341D}"/>
              </a:ext>
            </a:extLst>
          </p:cNvPr>
          <p:cNvSpPr txBox="1"/>
          <p:nvPr/>
        </p:nvSpPr>
        <p:spPr>
          <a:xfrm>
            <a:off x="8197360" y="1378803"/>
            <a:ext cx="1632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WEBINAR 3</a:t>
            </a:r>
          </a:p>
          <a:p>
            <a:pPr algn="ctr"/>
            <a:endParaRPr lang="it-IT" sz="1200" b="1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1200" b="1" spc="-105" dirty="0">
                <a:solidFill>
                  <a:schemeClr val="accent3">
                    <a:lumMod val="75000"/>
                  </a:schemeClr>
                </a:solidFill>
                <a:latin typeface="Lucida Sans Unicode"/>
                <a:cs typeface="Lucida Sans Unicode"/>
              </a:rPr>
              <a:t>«Il piano di implementazione»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41E80B-1DD2-2D44-9F89-BF22D336B431}"/>
              </a:ext>
            </a:extLst>
          </p:cNvPr>
          <p:cNvSpPr txBox="1"/>
          <p:nvPr/>
        </p:nvSpPr>
        <p:spPr>
          <a:xfrm>
            <a:off x="976327" y="4725687"/>
            <a:ext cx="2461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Step 1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Stesura </a:t>
            </a:r>
            <a:r>
              <a:rPr lang="it-IT" sz="1200" b="1" spc="-10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«Premessa» e «Stato dell’arte»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  <a:b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</a:br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Call di supporto individuale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72C3A6F-B86E-5D4A-7781-B4F0CA4C69DC}"/>
              </a:ext>
            </a:extLst>
          </p:cNvPr>
          <p:cNvSpPr txBox="1"/>
          <p:nvPr/>
        </p:nvSpPr>
        <p:spPr>
          <a:xfrm>
            <a:off x="9525000" y="4740294"/>
            <a:ext cx="144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>
              <a:defRPr sz="1400" b="1" spc="-105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defRPr>
            </a:lvl1pPr>
          </a:lstStyle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FASE FINALE</a:t>
            </a:r>
          </a:p>
          <a:p>
            <a:r>
              <a:rPr lang="it-IT" sz="1200" dirty="0">
                <a:solidFill>
                  <a:schemeClr val="accent6">
                    <a:lumMod val="75000"/>
                  </a:schemeClr>
                </a:solidFill>
              </a:rPr>
              <a:t>(Consegna dei Project work)</a:t>
            </a:r>
          </a:p>
        </p:txBody>
      </p:sp>
      <p:cxnSp>
        <p:nvCxnSpPr>
          <p:cNvPr id="22" name="Connettore 2 14">
            <a:extLst>
              <a:ext uri="{FF2B5EF4-FFF2-40B4-BE49-F238E27FC236}">
                <a16:creationId xmlns:a16="http://schemas.microsoft.com/office/drawing/2014/main" id="{B8F5FB41-63A5-C1C6-F46F-6D2AD7388517}"/>
              </a:ext>
            </a:extLst>
          </p:cNvPr>
          <p:cNvCxnSpPr>
            <a:cxnSpLocks/>
          </p:cNvCxnSpPr>
          <p:nvPr/>
        </p:nvCxnSpPr>
        <p:spPr>
          <a:xfrm>
            <a:off x="182014" y="3210954"/>
            <a:ext cx="9800186" cy="620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2E4D7F53-7B45-8433-E6B3-1F924828F310}"/>
              </a:ext>
            </a:extLst>
          </p:cNvPr>
          <p:cNvSpPr/>
          <p:nvPr/>
        </p:nvSpPr>
        <p:spPr>
          <a:xfrm>
            <a:off x="3290887" y="3000117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C74ED2C7-E554-661E-47D3-1E8E540B918D}"/>
              </a:ext>
            </a:extLst>
          </p:cNvPr>
          <p:cNvSpPr/>
          <p:nvPr/>
        </p:nvSpPr>
        <p:spPr>
          <a:xfrm>
            <a:off x="6020411" y="3003291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B229309-35B2-009E-DF59-0EBA67879EEB}"/>
              </a:ext>
            </a:extLst>
          </p:cNvPr>
          <p:cNvSpPr/>
          <p:nvPr/>
        </p:nvSpPr>
        <p:spPr>
          <a:xfrm>
            <a:off x="8795850" y="3003292"/>
            <a:ext cx="449262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0" name="Connettore 2 14">
            <a:extLst>
              <a:ext uri="{FF2B5EF4-FFF2-40B4-BE49-F238E27FC236}">
                <a16:creationId xmlns:a16="http://schemas.microsoft.com/office/drawing/2014/main" id="{CFC71868-3683-A62B-93B8-B4A4FF3635CA}"/>
              </a:ext>
            </a:extLst>
          </p:cNvPr>
          <p:cNvCxnSpPr>
            <a:cxnSpLocks/>
          </p:cNvCxnSpPr>
          <p:nvPr/>
        </p:nvCxnSpPr>
        <p:spPr>
          <a:xfrm>
            <a:off x="152400" y="3224987"/>
            <a:ext cx="9829800" cy="883750"/>
          </a:xfrm>
          <a:prstGeom prst="bentConnector3">
            <a:avLst>
              <a:gd name="adj1" fmla="val 19477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e 32">
            <a:extLst>
              <a:ext uri="{FF2B5EF4-FFF2-40B4-BE49-F238E27FC236}">
                <a16:creationId xmlns:a16="http://schemas.microsoft.com/office/drawing/2014/main" id="{3CAD37DA-CBE0-3AD5-C9A2-23865540474E}"/>
              </a:ext>
            </a:extLst>
          </p:cNvPr>
          <p:cNvSpPr/>
          <p:nvPr/>
        </p:nvSpPr>
        <p:spPr>
          <a:xfrm>
            <a:off x="3290887" y="3885942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9C835F0E-86D7-D3C5-DCD9-D1E6C9EA183E}"/>
              </a:ext>
            </a:extLst>
          </p:cNvPr>
          <p:cNvSpPr/>
          <p:nvPr/>
        </p:nvSpPr>
        <p:spPr>
          <a:xfrm>
            <a:off x="6020411" y="3889116"/>
            <a:ext cx="450850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FB95F916-F9CC-1240-E390-91AF6C53E310}"/>
              </a:ext>
            </a:extLst>
          </p:cNvPr>
          <p:cNvSpPr/>
          <p:nvPr/>
        </p:nvSpPr>
        <p:spPr>
          <a:xfrm>
            <a:off x="8795850" y="3889117"/>
            <a:ext cx="449262" cy="4111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>
              <a:defRPr/>
            </a:pPr>
            <a:r>
              <a:rPr lang="it-I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4748D1D-9222-492C-F15E-6B00C18433D9}"/>
              </a:ext>
            </a:extLst>
          </p:cNvPr>
          <p:cNvSpPr txBox="1"/>
          <p:nvPr/>
        </p:nvSpPr>
        <p:spPr>
          <a:xfrm>
            <a:off x="9982200" y="2152761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spc="-105" dirty="0">
                <a:solidFill>
                  <a:schemeClr val="accent4">
                    <a:lumMod val="75000"/>
                  </a:schemeClr>
                </a:solidFill>
                <a:latin typeface="Lucida Sans Unicode"/>
                <a:cs typeface="Lucida Sans Unicode"/>
              </a:rPr>
              <a:t>1. Selezione personale</a:t>
            </a:r>
            <a:endParaRPr lang="it-IT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21455C3-B011-37F3-7D10-9C82605E162A}"/>
              </a:ext>
            </a:extLst>
          </p:cNvPr>
          <p:cNvSpPr txBox="1"/>
          <p:nvPr/>
        </p:nvSpPr>
        <p:spPr>
          <a:xfrm>
            <a:off x="9972675" y="2938860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spc="-105" dirty="0">
                <a:solidFill>
                  <a:schemeClr val="accent4">
                    <a:lumMod val="75000"/>
                  </a:schemeClr>
                </a:solidFill>
                <a:latin typeface="Lucida Sans Unicode"/>
                <a:cs typeface="Lucida Sans Unicode"/>
              </a:rPr>
              <a:t>2. Procedimenti disciplinari</a:t>
            </a:r>
            <a:endParaRPr lang="it-IT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1B0B6E4-F98E-E75E-B78F-E8C3C4B0E290}"/>
              </a:ext>
            </a:extLst>
          </p:cNvPr>
          <p:cNvSpPr txBox="1"/>
          <p:nvPr/>
        </p:nvSpPr>
        <p:spPr>
          <a:xfrm>
            <a:off x="9982200" y="3933887"/>
            <a:ext cx="1447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i="1" spc="-105" dirty="0">
                <a:solidFill>
                  <a:schemeClr val="accent4">
                    <a:lumMod val="75000"/>
                  </a:schemeClr>
                </a:solidFill>
                <a:latin typeface="Lucida Sans Unicode"/>
                <a:cs typeface="Lucida Sans Unicode"/>
              </a:rPr>
              <a:t>3.  Formazione</a:t>
            </a:r>
            <a:endParaRPr lang="it-IT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Parentesi graffa aperta 44">
            <a:extLst>
              <a:ext uri="{FF2B5EF4-FFF2-40B4-BE49-F238E27FC236}">
                <a16:creationId xmlns:a16="http://schemas.microsoft.com/office/drawing/2014/main" id="{7BB37F29-ADC2-960C-A4BC-F85FA96EC3EB}"/>
              </a:ext>
            </a:extLst>
          </p:cNvPr>
          <p:cNvSpPr/>
          <p:nvPr/>
        </p:nvSpPr>
        <p:spPr>
          <a:xfrm rot="16200000">
            <a:off x="2059349" y="3343756"/>
            <a:ext cx="300902" cy="2438400"/>
          </a:xfrm>
          <a:prstGeom prst="leftBrac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47" name="Parentesi graffa aperta 46">
            <a:extLst>
              <a:ext uri="{FF2B5EF4-FFF2-40B4-BE49-F238E27FC236}">
                <a16:creationId xmlns:a16="http://schemas.microsoft.com/office/drawing/2014/main" id="{7A1ADF56-0882-730E-C8AA-26FA6C1ADDBD}"/>
              </a:ext>
            </a:extLst>
          </p:cNvPr>
          <p:cNvSpPr/>
          <p:nvPr/>
        </p:nvSpPr>
        <p:spPr>
          <a:xfrm rot="16200000">
            <a:off x="4943204" y="3487451"/>
            <a:ext cx="289303" cy="2168689"/>
          </a:xfrm>
          <a:prstGeom prst="leftBrac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48" name="Parentesi graffa aperta 47">
            <a:extLst>
              <a:ext uri="{FF2B5EF4-FFF2-40B4-BE49-F238E27FC236}">
                <a16:creationId xmlns:a16="http://schemas.microsoft.com/office/drawing/2014/main" id="{5BF266B3-92DF-2EFB-ED9F-35AE4EDF11B9}"/>
              </a:ext>
            </a:extLst>
          </p:cNvPr>
          <p:cNvSpPr/>
          <p:nvPr/>
        </p:nvSpPr>
        <p:spPr>
          <a:xfrm rot="16200000">
            <a:off x="7703948" y="3436748"/>
            <a:ext cx="289304" cy="2286000"/>
          </a:xfrm>
          <a:prstGeom prst="leftBrace">
            <a:avLst/>
          </a:prstGeom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05F54DC-291F-3EC1-7A75-EF21FEAFB501}"/>
              </a:ext>
            </a:extLst>
          </p:cNvPr>
          <p:cNvSpPr txBox="1"/>
          <p:nvPr/>
        </p:nvSpPr>
        <p:spPr>
          <a:xfrm>
            <a:off x="3845551" y="4743271"/>
            <a:ext cx="2461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Step 2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Stesura </a:t>
            </a:r>
            <a:r>
              <a:rPr lang="it-IT" sz="1200" b="1" spc="-10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«Modello di servizio a tendere»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  <a:b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</a:br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Call di supporto individuale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3D13295C-5AEF-5697-4313-20480FF53698}"/>
              </a:ext>
            </a:extLst>
          </p:cNvPr>
          <p:cNvSpPr txBox="1"/>
          <p:nvPr/>
        </p:nvSpPr>
        <p:spPr>
          <a:xfrm>
            <a:off x="6333392" y="4743271"/>
            <a:ext cx="3021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Step 3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Stesura</a:t>
            </a:r>
            <a:r>
              <a:rPr lang="it-IT" sz="1200" b="1" spc="-105" dirty="0">
                <a:solidFill>
                  <a:schemeClr val="bg1">
                    <a:lumMod val="6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lang="it-IT" sz="1200" b="1" spc="-105" dirty="0">
                <a:solidFill>
                  <a:schemeClr val="accent6">
                    <a:lumMod val="75000"/>
                  </a:schemeClr>
                </a:solidFill>
                <a:latin typeface="Lucida Sans Unicode"/>
                <a:cs typeface="Lucida Sans Unicode"/>
              </a:rPr>
              <a:t>«Piano di implementazione» e «Conclusioni»</a:t>
            </a:r>
          </a:p>
          <a:p>
            <a:pPr algn="ctr"/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+</a:t>
            </a:r>
            <a:b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</a:br>
            <a:r>
              <a:rPr lang="it-IT" sz="1200" b="1" spc="-105" dirty="0">
                <a:solidFill>
                  <a:schemeClr val="accent1">
                    <a:lumMod val="75000"/>
                  </a:schemeClr>
                </a:solidFill>
                <a:latin typeface="Lucida Sans Unicode"/>
                <a:cs typeface="Lucida Sans Unicode"/>
              </a:rPr>
              <a:t>Call di supporto individuale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794A64FF-46B4-1324-28EF-790DE82DB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320521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C0ACA1E8-0F84-A98E-F992-55578F914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939840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2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45" grpId="0" animBg="1"/>
      <p:bldP spid="47" grpId="0" animBg="1"/>
      <p:bldP spid="48" grpId="0" animBg="1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DB0DF-7A2E-C547-6C2F-9F83D6289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2FBABC7-9D58-2255-3AB5-ACF5907BCF8C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8" name="Picture 40" descr="Provincia di Biella | Rete Archivi Biellesi">
            <a:extLst>
              <a:ext uri="{FF2B5EF4-FFF2-40B4-BE49-F238E27FC236}">
                <a16:creationId xmlns:a16="http://schemas.microsoft.com/office/drawing/2014/main" id="{771B7D40-6402-70ED-764E-9B5DD68E5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49"/>
          <a:stretch>
            <a:fillRect/>
          </a:stretch>
        </p:blipFill>
        <p:spPr bwMode="auto">
          <a:xfrm>
            <a:off x="1600200" y="3957130"/>
            <a:ext cx="816739" cy="7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B7069B90-8E5D-8E1D-D469-9B59236428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D2397D0-4E3F-21F9-8F10-3A956EF9CE1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82836827-3BFC-2D13-7ACF-D818AFF8F390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05FA28CB-3A52-006B-F658-70EB68295762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 - attori</a:t>
            </a:r>
            <a:endParaRPr lang="it-IT" sz="2800" spc="-25" dirty="0"/>
          </a:p>
        </p:txBody>
      </p:sp>
      <p:pic>
        <p:nvPicPr>
          <p:cNvPr id="15" name="Picture 2" descr="Home - Afol Monza Brianza">
            <a:extLst>
              <a:ext uri="{FF2B5EF4-FFF2-40B4-BE49-F238E27FC236}">
                <a16:creationId xmlns:a16="http://schemas.microsoft.com/office/drawing/2014/main" id="{18A07163-BA4F-76E4-BCB5-2FF46DD95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3"/>
          <a:stretch>
            <a:fillRect/>
          </a:stretch>
        </p:blipFill>
        <p:spPr bwMode="auto">
          <a:xfrm>
            <a:off x="7086600" y="1371600"/>
            <a:ext cx="809047" cy="11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B0F4C95-A58B-CF23-B8AC-31A6EAD7BCDF}"/>
              </a:ext>
            </a:extLst>
          </p:cNvPr>
          <p:cNvSpPr txBox="1"/>
          <p:nvPr/>
        </p:nvSpPr>
        <p:spPr>
          <a:xfrm>
            <a:off x="8048435" y="1719543"/>
            <a:ext cx="205740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Coordinamento 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Supporto metodologico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B3C508C-B448-A564-BB29-08B479344595}"/>
              </a:ext>
            </a:extLst>
          </p:cNvPr>
          <p:cNvSpPr txBox="1"/>
          <p:nvPr/>
        </p:nvSpPr>
        <p:spPr>
          <a:xfrm>
            <a:off x="8291323" y="5540547"/>
            <a:ext cx="1571625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Supporto Tecnico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29656A6-A8C5-7499-C58C-3492B13B53CD}"/>
              </a:ext>
            </a:extLst>
          </p:cNvPr>
          <p:cNvSpPr txBox="1"/>
          <p:nvPr/>
        </p:nvSpPr>
        <p:spPr>
          <a:xfrm>
            <a:off x="8086535" y="5121222"/>
            <a:ext cx="198120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PROVINCE TUTOR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0672B75-15BD-7795-92B7-8FE00BB51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762065"/>
              </p:ext>
            </p:extLst>
          </p:nvPr>
        </p:nvGraphicFramePr>
        <p:xfrm>
          <a:off x="8001000" y="381000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5FCFE307-CEE6-ED10-5B86-4070B9ED02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2537497"/>
            <a:ext cx="495369" cy="609685"/>
          </a:xfrm>
          <a:prstGeom prst="rect">
            <a:avLst/>
          </a:prstGeom>
        </p:spPr>
      </p:pic>
      <p:pic>
        <p:nvPicPr>
          <p:cNvPr id="11" name="Picture 2" descr="Provincia di Forlì-Cesena">
            <a:extLst>
              <a:ext uri="{FF2B5EF4-FFF2-40B4-BE49-F238E27FC236}">
                <a16:creationId xmlns:a16="http://schemas.microsoft.com/office/drawing/2014/main" id="{AB79FC01-ED7E-F066-D86E-5962B2D9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45" y="2298680"/>
            <a:ext cx="543647" cy="6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315C3A0-5F67-B411-C98B-BA5225F951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19908" y="3089456"/>
            <a:ext cx="427979" cy="616289"/>
          </a:xfrm>
          <a:prstGeom prst="rect">
            <a:avLst/>
          </a:prstGeom>
        </p:spPr>
      </p:pic>
      <p:pic>
        <p:nvPicPr>
          <p:cNvPr id="2050" name="Picture 2" descr="Logo Provincia di Perugia">
            <a:extLst>
              <a:ext uri="{FF2B5EF4-FFF2-40B4-BE49-F238E27FC236}">
                <a16:creationId xmlns:a16="http://schemas.microsoft.com/office/drawing/2014/main" id="{CBC4A9CC-CFDA-80C5-0E0F-95E80BD7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02" y="3162406"/>
            <a:ext cx="704598" cy="7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bero Consorzio Comunale di Enna">
            <a:extLst>
              <a:ext uri="{FF2B5EF4-FFF2-40B4-BE49-F238E27FC236}">
                <a16:creationId xmlns:a16="http://schemas.microsoft.com/office/drawing/2014/main" id="{548FECA6-DC44-3B38-76F6-2DA3960E5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7148" y="3200479"/>
            <a:ext cx="490821" cy="7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ntri per l'impiego della Provincia di Lecco : Home">
            <a:extLst>
              <a:ext uri="{FF2B5EF4-FFF2-40B4-BE49-F238E27FC236}">
                <a16:creationId xmlns:a16="http://schemas.microsoft.com/office/drawing/2014/main" id="{9C74C074-B10E-6658-9706-94A9A05F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01" y="2932380"/>
            <a:ext cx="840830" cy="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vincia di Taranto">
            <a:extLst>
              <a:ext uri="{FF2B5EF4-FFF2-40B4-BE49-F238E27FC236}">
                <a16:creationId xmlns:a16="http://schemas.microsoft.com/office/drawing/2014/main" id="{AA742860-B672-F5D7-AB9A-F4A9D637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28" y="3820371"/>
            <a:ext cx="501788" cy="6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A6192DB4-D6F4-52A8-A817-7B6880E2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16" y="3876328"/>
            <a:ext cx="867068" cy="86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Provincia Crotone">
            <a:extLst>
              <a:ext uri="{FF2B5EF4-FFF2-40B4-BE49-F238E27FC236}">
                <a16:creationId xmlns:a16="http://schemas.microsoft.com/office/drawing/2014/main" id="{9F9FAA53-D882-E40D-7524-D26316A7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73" y="3326143"/>
            <a:ext cx="535495" cy="7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0F830918-B1B4-EBB8-3C98-17F8C4B6514B}"/>
              </a:ext>
            </a:extLst>
          </p:cNvPr>
          <p:cNvGrpSpPr/>
          <p:nvPr/>
        </p:nvGrpSpPr>
        <p:grpSpPr>
          <a:xfrm>
            <a:off x="7986042" y="3733800"/>
            <a:ext cx="2537969" cy="1320101"/>
            <a:chOff x="7986042" y="3905276"/>
            <a:chExt cx="2537969" cy="1320101"/>
          </a:xfrm>
        </p:grpSpPr>
        <p:pic>
          <p:nvPicPr>
            <p:cNvPr id="24" name="Picture 2" descr="Provincia di Forlì-Cesena">
              <a:extLst>
                <a:ext uri="{FF2B5EF4-FFF2-40B4-BE49-F238E27FC236}">
                  <a16:creationId xmlns:a16="http://schemas.microsoft.com/office/drawing/2014/main" id="{164B4EBF-354C-8EEC-7747-36D0A491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3691" y="3905276"/>
              <a:ext cx="543647" cy="63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6202ED57-25C4-662C-DC3A-1D807B6347F2}"/>
                </a:ext>
              </a:extLst>
            </p:cNvPr>
            <p:cNvGrpSpPr/>
            <p:nvPr/>
          </p:nvGrpSpPr>
          <p:grpSpPr>
            <a:xfrm>
              <a:off x="9628661" y="4260845"/>
              <a:ext cx="895350" cy="694788"/>
              <a:chOff x="9010650" y="2217177"/>
              <a:chExt cx="1962150" cy="1587699"/>
            </a:xfrm>
          </p:grpSpPr>
          <p:pic>
            <p:nvPicPr>
              <p:cNvPr id="19" name="Picture 2" descr="2-09-2025 - C.S. PROVINCIA MB - La Provincia di Monza e della Brianza  accoglie il nuovo Prefetto Enrico Roccatagliata - Agenparl">
                <a:extLst>
                  <a:ext uri="{FF2B5EF4-FFF2-40B4-BE49-F238E27FC236}">
                    <a16:creationId xmlns:a16="http://schemas.microsoft.com/office/drawing/2014/main" id="{FC329A78-7E88-6FE2-8E6C-F88A7F240D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32" r="50000" b="10682"/>
              <a:stretch>
                <a:fillRect/>
              </a:stretch>
            </p:blipFill>
            <p:spPr bwMode="auto">
              <a:xfrm>
                <a:off x="9010650" y="2217177"/>
                <a:ext cx="1257300" cy="15876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DAB456C8-BCF1-69B0-EC66-1A3E545B0D20}"/>
                  </a:ext>
                </a:extLst>
              </p:cNvPr>
              <p:cNvSpPr/>
              <p:nvPr/>
            </p:nvSpPr>
            <p:spPr>
              <a:xfrm>
                <a:off x="10048893" y="2743200"/>
                <a:ext cx="923907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21" name="Picture 6" descr="Stemma della provincia di Rieti - Wikipedia">
              <a:extLst>
                <a:ext uri="{FF2B5EF4-FFF2-40B4-BE49-F238E27FC236}">
                  <a16:creationId xmlns:a16="http://schemas.microsoft.com/office/drawing/2014/main" id="{00A138DC-3B94-8990-F9D6-6226B5A4BF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2847" y="3914446"/>
              <a:ext cx="416270" cy="589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Provincia di Frosinone - Wikipedia">
              <a:extLst>
                <a:ext uri="{FF2B5EF4-FFF2-40B4-BE49-F238E27FC236}">
                  <a16:creationId xmlns:a16="http://schemas.microsoft.com/office/drawing/2014/main" id="{455B58F0-16EF-05D1-8E95-5BE686C1B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2161" y="4479384"/>
              <a:ext cx="556384" cy="69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DEF3CC52-F7E6-E6C9-929F-D2B39153A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042" y="4037472"/>
              <a:ext cx="394551" cy="611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0" descr="Provincia Crotone">
              <a:extLst>
                <a:ext uri="{FF2B5EF4-FFF2-40B4-BE49-F238E27FC236}">
                  <a16:creationId xmlns:a16="http://schemas.microsoft.com/office/drawing/2014/main" id="{3448CC82-A969-9FDC-827D-D41AF0C18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2699" y="4507814"/>
              <a:ext cx="535495" cy="71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76" name="Picture 28" descr="Stemma della Provincia di Bergamo">
            <a:extLst>
              <a:ext uri="{FF2B5EF4-FFF2-40B4-BE49-F238E27FC236}">
                <a16:creationId xmlns:a16="http://schemas.microsoft.com/office/drawing/2014/main" id="{8463C73E-80FD-A3A3-D246-31A668E48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71" y="3055144"/>
            <a:ext cx="416270" cy="71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4DFE56D-F0C1-FC13-E49F-062692D03D9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3859" y="4481254"/>
            <a:ext cx="472541" cy="660847"/>
          </a:xfrm>
          <a:prstGeom prst="rect">
            <a:avLst/>
          </a:prstGeom>
        </p:spPr>
      </p:pic>
      <p:pic>
        <p:nvPicPr>
          <p:cNvPr id="2080" name="Picture 32" descr="logo Provincia di Belluno">
            <a:extLst>
              <a:ext uri="{FF2B5EF4-FFF2-40B4-BE49-F238E27FC236}">
                <a16:creationId xmlns:a16="http://schemas.microsoft.com/office/drawing/2014/main" id="{15BA7EA0-179E-D6EC-E250-866E9D16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31" y="2426972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>
            <a:extLst>
              <a:ext uri="{FF2B5EF4-FFF2-40B4-BE49-F238E27FC236}">
                <a16:creationId xmlns:a16="http://schemas.microsoft.com/office/drawing/2014/main" id="{17B7B9FD-27A5-6005-068E-5F2836A8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76" y="4601958"/>
            <a:ext cx="808242" cy="8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Icona App">
            <a:extLst>
              <a:ext uri="{FF2B5EF4-FFF2-40B4-BE49-F238E27FC236}">
                <a16:creationId xmlns:a16="http://schemas.microsoft.com/office/drawing/2014/main" id="{674FCCA3-0C9C-9AE5-11A6-B108F87A5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36" y="4105904"/>
            <a:ext cx="729935" cy="7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escrizione ufficiale dello stemma e del gonfalone">
            <a:extLst>
              <a:ext uri="{FF2B5EF4-FFF2-40B4-BE49-F238E27FC236}">
                <a16:creationId xmlns:a16="http://schemas.microsoft.com/office/drawing/2014/main" id="{80EB8BFE-ABFE-5B80-4230-A7DC8356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20" y="3778311"/>
            <a:ext cx="638245" cy="6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>
            <a:extLst>
              <a:ext uri="{FF2B5EF4-FFF2-40B4-BE49-F238E27FC236}">
                <a16:creationId xmlns:a16="http://schemas.microsoft.com/office/drawing/2014/main" id="{28CF60B1-3758-828C-1B79-30597325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03" y="3881360"/>
            <a:ext cx="5238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>
            <a:extLst>
              <a:ext uri="{FF2B5EF4-FFF2-40B4-BE49-F238E27FC236}">
                <a16:creationId xmlns:a16="http://schemas.microsoft.com/office/drawing/2014/main" id="{5CA53BC2-FA41-A35E-C388-C8E588D93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" r="75199"/>
          <a:stretch>
            <a:fillRect/>
          </a:stretch>
        </p:blipFill>
        <p:spPr bwMode="auto">
          <a:xfrm>
            <a:off x="2864405" y="2217765"/>
            <a:ext cx="526111" cy="95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logo homepage">
            <a:extLst>
              <a:ext uri="{FF2B5EF4-FFF2-40B4-BE49-F238E27FC236}">
                <a16:creationId xmlns:a16="http://schemas.microsoft.com/office/drawing/2014/main" id="{D8A97489-BE36-FDA4-EF01-761DBE01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44" y="2508566"/>
            <a:ext cx="592027" cy="7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F48E0EF4-5A95-7774-F42D-3E6AA5B65FE8}"/>
              </a:ext>
            </a:extLst>
          </p:cNvPr>
          <p:cNvSpPr/>
          <p:nvPr/>
        </p:nvSpPr>
        <p:spPr>
          <a:xfrm rot="20422907">
            <a:off x="5198960" y="2453949"/>
            <a:ext cx="1980000" cy="42259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31" name="Freccia bidirezionale orizzontale 30">
            <a:extLst>
              <a:ext uri="{FF2B5EF4-FFF2-40B4-BE49-F238E27FC236}">
                <a16:creationId xmlns:a16="http://schemas.microsoft.com/office/drawing/2014/main" id="{DE19225F-CFB8-CF50-6850-B1874CFB6E2D}"/>
              </a:ext>
            </a:extLst>
          </p:cNvPr>
          <p:cNvSpPr/>
          <p:nvPr/>
        </p:nvSpPr>
        <p:spPr>
          <a:xfrm rot="16200000">
            <a:off x="8405885" y="2822153"/>
            <a:ext cx="1342501" cy="42259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34" name="Freccia bidirezionale orizzontale 33">
            <a:extLst>
              <a:ext uri="{FF2B5EF4-FFF2-40B4-BE49-F238E27FC236}">
                <a16:creationId xmlns:a16="http://schemas.microsoft.com/office/drawing/2014/main" id="{560DC95F-72E2-14D0-20FB-21E1B9C71398}"/>
              </a:ext>
            </a:extLst>
          </p:cNvPr>
          <p:cNvSpPr/>
          <p:nvPr/>
        </p:nvSpPr>
        <p:spPr>
          <a:xfrm rot="1284558">
            <a:off x="5197580" y="4020575"/>
            <a:ext cx="1980000" cy="422596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A260C1D-0557-C1F9-25B2-0E67D318D1CE}"/>
              </a:ext>
            </a:extLst>
          </p:cNvPr>
          <p:cNvSpPr txBox="1"/>
          <p:nvPr/>
        </p:nvSpPr>
        <p:spPr>
          <a:xfrm>
            <a:off x="2362200" y="1524000"/>
            <a:ext cx="19812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PROVINCE PARTECIPANTI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F408A9-80DF-E02B-925C-F76F4106E6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84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9EDEA-B226-9B56-B810-C69D74D27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08A34454-3097-6D53-151B-0565974865C6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4273FDA2-E4DE-9F1F-A415-5BF4BCAACD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93C9313-93CA-E1A4-5DFC-FD0693A9C6B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72CD770B-E92A-B911-843D-165632290AB5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2590756-EEE2-F9BA-F242-DFCE336DBC91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 - risultati</a:t>
            </a:r>
            <a:endParaRPr lang="it-IT" sz="2800" spc="-25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8088000-3817-A426-8CDD-61C0833DD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17058"/>
              </p:ext>
            </p:extLst>
          </p:nvPr>
        </p:nvGraphicFramePr>
        <p:xfrm>
          <a:off x="533400" y="1447800"/>
          <a:ext cx="10800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0">
                  <a:extLst>
                    <a:ext uri="{9D8B030D-6E8A-4147-A177-3AD203B41FA5}">
                      <a16:colId xmlns:a16="http://schemas.microsoft.com/office/drawing/2014/main" val="449550807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753487784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3743139954"/>
                    </a:ext>
                  </a:extLst>
                </a:gridCol>
              </a:tblGrid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Selezione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Procedimenti disciplinari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Formazione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48487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Sulcis Iglesiente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Crotone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Belluno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83917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Forlì-Cesena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Bergamo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59713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L’Aquila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Fermo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Frosinone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709708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Perugia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Biella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32834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Enna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Barletta-Andria-Trani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532192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Lecco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Forlì-Cesena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049823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Taranto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Rieti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276907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Brindisi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Imperia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13535"/>
                  </a:ext>
                </a:extLst>
              </a:tr>
              <a:tr h="125524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Grosseto</a:t>
                      </a:r>
                      <a:endParaRPr lang="it-IT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86113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705E5940-CA81-021D-B897-F82524B59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31111"/>
              </p:ext>
            </p:extLst>
          </p:nvPr>
        </p:nvGraphicFramePr>
        <p:xfrm>
          <a:off x="4114800" y="4572000"/>
          <a:ext cx="3886200" cy="609600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3210339">
                  <a:extLst>
                    <a:ext uri="{9D8B030D-6E8A-4147-A177-3AD203B41FA5}">
                      <a16:colId xmlns:a16="http://schemas.microsoft.com/office/drawing/2014/main" val="1018105101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4038701360"/>
                    </a:ext>
                  </a:extLst>
                </a:gridCol>
              </a:tblGrid>
              <a:tr h="260596">
                <a:tc>
                  <a:txBody>
                    <a:bodyPr/>
                    <a:lstStyle/>
                    <a:p>
                      <a:r>
                        <a:rPr lang="it-IT" sz="1400" dirty="0"/>
                        <a:t>Province  con percorso completato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33273"/>
                  </a:ext>
                </a:extLst>
              </a:tr>
              <a:tr h="260596">
                <a:tc>
                  <a:txBody>
                    <a:bodyPr/>
                    <a:lstStyle/>
                    <a:p>
                      <a:r>
                        <a:rPr lang="it-IT" sz="1400" dirty="0"/>
                        <a:t>Piani di sviluppo / Project work realizzati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/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005280"/>
                  </a:ext>
                </a:extLst>
              </a:tr>
            </a:tbl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1CC1347-98E4-306E-45A3-5DD07DC04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829753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in giù 8">
            <a:extLst>
              <a:ext uri="{FF2B5EF4-FFF2-40B4-BE49-F238E27FC236}">
                <a16:creationId xmlns:a16="http://schemas.microsoft.com/office/drawing/2014/main" id="{E25787E5-BA80-E52E-B780-13BA70802389}"/>
              </a:ext>
            </a:extLst>
          </p:cNvPr>
          <p:cNvSpPr/>
          <p:nvPr/>
        </p:nvSpPr>
        <p:spPr>
          <a:xfrm>
            <a:off x="1981200" y="4257306"/>
            <a:ext cx="609600" cy="73128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AC41AB4D-C1E1-F39F-B8E2-D68CE0D87847}"/>
              </a:ext>
            </a:extLst>
          </p:cNvPr>
          <p:cNvSpPr/>
          <p:nvPr/>
        </p:nvSpPr>
        <p:spPr>
          <a:xfrm>
            <a:off x="5621250" y="2712957"/>
            <a:ext cx="609600" cy="73128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3AC9DCA6-876E-ADBB-212F-20E580A647A5}"/>
              </a:ext>
            </a:extLst>
          </p:cNvPr>
          <p:cNvSpPr/>
          <p:nvPr/>
        </p:nvSpPr>
        <p:spPr>
          <a:xfrm>
            <a:off x="9277350" y="4113277"/>
            <a:ext cx="609600" cy="73128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123CA287-4263-C822-2CAB-4A5A9BB3D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64326"/>
              </p:ext>
            </p:extLst>
          </p:nvPr>
        </p:nvGraphicFramePr>
        <p:xfrm>
          <a:off x="914401" y="5013960"/>
          <a:ext cx="2743199" cy="853440"/>
        </p:xfrm>
        <a:graphic>
          <a:graphicData uri="http://schemas.openxmlformats.org/drawingml/2006/table">
            <a:tbl>
              <a:tblPr firstRow="1" bandRow="1" bandCol="1">
                <a:tableStyleId>{F5AB1C69-6EDB-4FF4-983F-18BD219EF322}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3175495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Configurazioni ricorrenti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381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effectLst/>
                        </a:rPr>
                        <a:t>Selezione unica + elenchi di idonei</a:t>
                      </a:r>
                      <a:endParaRPr lang="it-IT" sz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6221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Stazione Unica Concorsuale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104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Servizio HR esteso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9485427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6F7F6D05-B029-EC10-D259-CB5EE29F0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860926"/>
              </p:ext>
            </p:extLst>
          </p:nvPr>
        </p:nvGraphicFramePr>
        <p:xfrm>
          <a:off x="4572001" y="3550920"/>
          <a:ext cx="2743199" cy="640080"/>
        </p:xfrm>
        <a:graphic>
          <a:graphicData uri="http://schemas.openxmlformats.org/drawingml/2006/table">
            <a:tbl>
              <a:tblPr firstRow="1" bandRow="1" bandCol="1">
                <a:tableStyleId>{F5AB1C69-6EDB-4FF4-983F-18BD219EF322}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35068956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>
                          <a:effectLst/>
                        </a:rPr>
                        <a:t>Configurazioni ricorrenti</a:t>
                      </a:r>
                      <a:endParaRPr lang="it-IT" sz="120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5612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80"/>
                        </a:spcBef>
                        <a:spcAft>
                          <a:spcPts val="18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 incrementale consulenziale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173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UPD specialistico strutturato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455401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5C0D73EC-8A59-CF4B-1520-80DEE1418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77208"/>
              </p:ext>
            </p:extLst>
          </p:nvPr>
        </p:nvGraphicFramePr>
        <p:xfrm>
          <a:off x="8229600" y="5013960"/>
          <a:ext cx="2743200" cy="853440"/>
        </p:xfrm>
        <a:graphic>
          <a:graphicData uri="http://schemas.openxmlformats.org/drawingml/2006/table">
            <a:tbl>
              <a:tblPr firstRow="1" bandRow="1" bandCol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848463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>
                          <a:effectLst/>
                        </a:rPr>
                        <a:t>Configurazioni ricorrenti</a:t>
                      </a:r>
                      <a:endParaRPr lang="it-IT" sz="120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47265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Erogazione condivisa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7998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Regia territoriale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828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  <a:buNone/>
                      </a:pPr>
                      <a:r>
                        <a:rPr lang="it-IT" sz="1400" dirty="0">
                          <a:effectLst/>
                        </a:rPr>
                        <a:t>Ecosistema / Academy</a:t>
                      </a:r>
                      <a:endParaRPr lang="it-IT" sz="1200" dirty="0">
                        <a:effectLst/>
                        <a:latin typeface="Montserrat" panose="00000500000000000000" pitchFamily="2" charset="0"/>
                        <a:ea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190600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81568B56-8A5E-2A07-1B8E-367B826ED4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C0E73B-3919-51BB-021F-009E5B234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D79261CC-CEFA-AB03-0A46-893AAA7EC227}"/>
              </a:ext>
            </a:extLst>
          </p:cNvPr>
          <p:cNvCxnSpPr>
            <a:cxnSpLocks/>
          </p:cNvCxnSpPr>
          <p:nvPr/>
        </p:nvCxnSpPr>
        <p:spPr>
          <a:xfrm flipV="1">
            <a:off x="533400" y="1355448"/>
            <a:ext cx="11563438" cy="73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C3307923-06D1-F510-8FE2-AB6E6C91B8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47DEFD8D-26F7-89D1-0B96-3A10580E3CC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D13DAF25-AA15-53DD-9142-26B0FB4F0A8E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44FA095C-B9AE-F5C9-7596-B67E7DBE1A09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 – risultati</a:t>
            </a:r>
            <a:endParaRPr lang="it-IT" sz="2800" spc="-25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45EEBD-B348-7532-09CB-4426CFE6EAFC}"/>
              </a:ext>
            </a:extLst>
          </p:cNvPr>
          <p:cNvGrpSpPr/>
          <p:nvPr/>
        </p:nvGrpSpPr>
        <p:grpSpPr>
          <a:xfrm>
            <a:off x="3459038" y="3874241"/>
            <a:ext cx="5364000" cy="1986751"/>
            <a:chOff x="609600" y="4365824"/>
            <a:chExt cx="6297017" cy="1255613"/>
          </a:xfrm>
        </p:grpSpPr>
        <p:sp>
          <p:nvSpPr>
            <p:cNvPr id="14" name="Shape 9">
              <a:extLst>
                <a:ext uri="{FF2B5EF4-FFF2-40B4-BE49-F238E27FC236}">
                  <a16:creationId xmlns:a16="http://schemas.microsoft.com/office/drawing/2014/main" id="{6E0BE954-01CD-DFD6-B2D3-53B539B3AF24}"/>
                </a:ext>
              </a:extLst>
            </p:cNvPr>
            <p:cNvSpPr/>
            <p:nvPr/>
          </p:nvSpPr>
          <p:spPr>
            <a:xfrm>
              <a:off x="609600" y="4365824"/>
              <a:ext cx="6297017" cy="1255613"/>
            </a:xfrm>
            <a:prstGeom prst="roundRect">
              <a:avLst>
                <a:gd name="adj" fmla="val 5532"/>
              </a:avLst>
            </a:prstGeom>
            <a:solidFill>
              <a:srgbClr val="FFFFFF"/>
            </a:solidFill>
            <a:ln w="14288">
              <a:solidFill>
                <a:srgbClr val="E3C9B4"/>
              </a:solidFill>
              <a:prstDash val="solid"/>
            </a:ln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Shape 10">
              <a:extLst>
                <a:ext uri="{FF2B5EF4-FFF2-40B4-BE49-F238E27FC236}">
                  <a16:creationId xmlns:a16="http://schemas.microsoft.com/office/drawing/2014/main" id="{54414C0C-7034-3852-5875-43F8F13E3CDB}"/>
                </a:ext>
              </a:extLst>
            </p:cNvPr>
            <p:cNvSpPr/>
            <p:nvPr/>
          </p:nvSpPr>
          <p:spPr>
            <a:xfrm>
              <a:off x="628649" y="4384874"/>
              <a:ext cx="661492" cy="1217513"/>
            </a:xfrm>
            <a:prstGeom prst="roundRect">
              <a:avLst>
                <a:gd name="adj" fmla="val 7046"/>
              </a:avLst>
            </a:prstGeom>
            <a:solidFill>
              <a:srgbClr val="FDE3CE"/>
            </a:solidFill>
            <a:ln/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16" name="Image 3" descr="preencoded.png">
              <a:extLst>
                <a:ext uri="{FF2B5EF4-FFF2-40B4-BE49-F238E27FC236}">
                  <a16:creationId xmlns:a16="http://schemas.microsoft.com/office/drawing/2014/main" id="{A0E1CA35-8690-659A-FD84-7DB4DFDE79F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32146" y="4869558"/>
              <a:ext cx="248047" cy="248047"/>
            </a:xfrm>
            <a:prstGeom prst="rect">
              <a:avLst/>
            </a:prstGeom>
          </p:spPr>
        </p:pic>
        <p:sp>
          <p:nvSpPr>
            <p:cNvPr id="20" name="Text 11">
              <a:extLst>
                <a:ext uri="{FF2B5EF4-FFF2-40B4-BE49-F238E27FC236}">
                  <a16:creationId xmlns:a16="http://schemas.microsoft.com/office/drawing/2014/main" id="{290AA590-67D9-B787-DF38-348FB2F52F6A}"/>
                </a:ext>
              </a:extLst>
            </p:cNvPr>
            <p:cNvSpPr/>
            <p:nvPr/>
          </p:nvSpPr>
          <p:spPr>
            <a:xfrm>
              <a:off x="1455438" y="4550173"/>
              <a:ext cx="2352576" cy="2584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2000"/>
                </a:lnSpc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Formazione del personale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3" name="Text 12">
              <a:extLst>
                <a:ext uri="{FF2B5EF4-FFF2-40B4-BE49-F238E27FC236}">
                  <a16:creationId xmlns:a16="http://schemas.microsoft.com/office/drawing/2014/main" id="{CC0BEDCE-19D1-90FC-90C9-51771E4FD815}"/>
                </a:ext>
              </a:extLst>
            </p:cNvPr>
            <p:cNvSpPr/>
            <p:nvPr/>
          </p:nvSpPr>
          <p:spPr>
            <a:xfrm>
              <a:off x="1455438" y="4907857"/>
              <a:ext cx="5266829" cy="5292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2067"/>
                </a:lnSpc>
              </a:pP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Piani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di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sviluppo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più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eterogenei</a:t>
              </a:r>
              <a:endParaRPr lang="en-US" sz="1400" b="1" dirty="0">
                <a:solidFill>
                  <a:srgbClr val="93460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3 Bold" pitchFamily="34" charset="-120"/>
              </a:endParaRPr>
            </a:p>
            <a:p>
              <a:pPr algn="l">
                <a:lnSpc>
                  <a:spcPts val="2067"/>
                </a:lnSpc>
              </a:pP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Forte legame con il contesto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territoriale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</a:t>
              </a:r>
            </a:p>
            <a:p>
              <a:pPr algn="l">
                <a:lnSpc>
                  <a:spcPts val="2067"/>
                </a:lnSpc>
              </a:pP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Particolare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attenzione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alla costruzione di reti tra enti.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40E0FE8D-CDD7-4E25-18AC-7AC32203391E}"/>
              </a:ext>
            </a:extLst>
          </p:cNvPr>
          <p:cNvGrpSpPr/>
          <p:nvPr/>
        </p:nvGrpSpPr>
        <p:grpSpPr>
          <a:xfrm>
            <a:off x="533400" y="1677050"/>
            <a:ext cx="5364000" cy="1986752"/>
            <a:chOff x="609600" y="1524000"/>
            <a:chExt cx="6297017" cy="1255613"/>
          </a:xfrm>
        </p:grpSpPr>
        <p:sp>
          <p:nvSpPr>
            <p:cNvPr id="25" name="Shape 1">
              <a:extLst>
                <a:ext uri="{FF2B5EF4-FFF2-40B4-BE49-F238E27FC236}">
                  <a16:creationId xmlns:a16="http://schemas.microsoft.com/office/drawing/2014/main" id="{16902D02-8F53-D6FC-D451-B572059C81BB}"/>
                </a:ext>
              </a:extLst>
            </p:cNvPr>
            <p:cNvSpPr/>
            <p:nvPr/>
          </p:nvSpPr>
          <p:spPr>
            <a:xfrm>
              <a:off x="609600" y="1524000"/>
              <a:ext cx="6297017" cy="1255613"/>
            </a:xfrm>
            <a:prstGeom prst="roundRect">
              <a:avLst>
                <a:gd name="adj" fmla="val 5532"/>
              </a:avLst>
            </a:prstGeom>
            <a:solidFill>
              <a:srgbClr val="FFFFFF"/>
            </a:solidFill>
            <a:ln w="14288">
              <a:solidFill>
                <a:srgbClr val="E3C9B4"/>
              </a:solidFill>
              <a:prstDash val="solid"/>
            </a:ln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6" name="Shape 2">
              <a:extLst>
                <a:ext uri="{FF2B5EF4-FFF2-40B4-BE49-F238E27FC236}">
                  <a16:creationId xmlns:a16="http://schemas.microsoft.com/office/drawing/2014/main" id="{63062CE8-C2C6-DA53-D802-1599680FE354}"/>
                </a:ext>
              </a:extLst>
            </p:cNvPr>
            <p:cNvSpPr/>
            <p:nvPr/>
          </p:nvSpPr>
          <p:spPr>
            <a:xfrm>
              <a:off x="628649" y="1543051"/>
              <a:ext cx="661492" cy="1217513"/>
            </a:xfrm>
            <a:prstGeom prst="roundRect">
              <a:avLst>
                <a:gd name="adj" fmla="val 7046"/>
              </a:avLst>
            </a:prstGeom>
            <a:solidFill>
              <a:srgbClr val="FDE3CE"/>
            </a:solidFill>
            <a:ln/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27" name="Image 1" descr="preencoded.png">
              <a:extLst>
                <a:ext uri="{FF2B5EF4-FFF2-40B4-BE49-F238E27FC236}">
                  <a16:creationId xmlns:a16="http://schemas.microsoft.com/office/drawing/2014/main" id="{96162F10-A09F-3CFD-8D59-1DA0C9D2EF5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2146" y="2027734"/>
              <a:ext cx="248047" cy="248047"/>
            </a:xfrm>
            <a:prstGeom prst="rect">
              <a:avLst/>
            </a:prstGeom>
          </p:spPr>
        </p:pic>
        <p:sp>
          <p:nvSpPr>
            <p:cNvPr id="28" name="Text 3">
              <a:extLst>
                <a:ext uri="{FF2B5EF4-FFF2-40B4-BE49-F238E27FC236}">
                  <a16:creationId xmlns:a16="http://schemas.microsoft.com/office/drawing/2014/main" id="{EB74DBE2-62D1-ECA1-CAB2-0BDCBFCE35E3}"/>
                </a:ext>
              </a:extLst>
            </p:cNvPr>
            <p:cNvSpPr/>
            <p:nvPr/>
          </p:nvSpPr>
          <p:spPr>
            <a:xfrm>
              <a:off x="1455437" y="1708349"/>
              <a:ext cx="2151757" cy="2584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2000"/>
                </a:lnSpc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Selezione del personale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9" name="Text 4">
              <a:extLst>
                <a:ext uri="{FF2B5EF4-FFF2-40B4-BE49-F238E27FC236}">
                  <a16:creationId xmlns:a16="http://schemas.microsoft.com/office/drawing/2014/main" id="{5F741DB8-7BF0-C492-030B-7ABAE3C46AE9}"/>
                </a:ext>
              </a:extLst>
            </p:cNvPr>
            <p:cNvSpPr/>
            <p:nvPr/>
          </p:nvSpPr>
          <p:spPr>
            <a:xfrm>
              <a:off x="1455437" y="2066033"/>
              <a:ext cx="5266830" cy="5292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2067"/>
                </a:lnSpc>
              </a:pP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Piani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di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sviluppo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più strutturati e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operativi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.</a:t>
              </a:r>
            </a:p>
            <a:p>
              <a:pPr algn="l">
                <a:lnSpc>
                  <a:spcPts val="2067"/>
                </a:lnSpc>
              </a:pP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Forte attenzione ai processi e alla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standardizzazione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.</a:t>
              </a:r>
              <a:endParaRPr lang="en-US" sz="1400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B4F63022-A4E7-4CE2-FA9F-E58F8FA4B5F6}"/>
              </a:ext>
            </a:extLst>
          </p:cNvPr>
          <p:cNvGrpSpPr/>
          <p:nvPr/>
        </p:nvGrpSpPr>
        <p:grpSpPr>
          <a:xfrm>
            <a:off x="6334125" y="1665297"/>
            <a:ext cx="5364000" cy="1986752"/>
            <a:chOff x="609600" y="2944912"/>
            <a:chExt cx="6297017" cy="1255613"/>
          </a:xfrm>
        </p:grpSpPr>
        <p:sp>
          <p:nvSpPr>
            <p:cNvPr id="31" name="Shape 5">
              <a:extLst>
                <a:ext uri="{FF2B5EF4-FFF2-40B4-BE49-F238E27FC236}">
                  <a16:creationId xmlns:a16="http://schemas.microsoft.com/office/drawing/2014/main" id="{8047806C-D86F-ABF4-7ACA-C0DED3748E91}"/>
                </a:ext>
              </a:extLst>
            </p:cNvPr>
            <p:cNvSpPr/>
            <p:nvPr/>
          </p:nvSpPr>
          <p:spPr>
            <a:xfrm>
              <a:off x="609600" y="2944912"/>
              <a:ext cx="6297017" cy="1255613"/>
            </a:xfrm>
            <a:prstGeom prst="roundRect">
              <a:avLst>
                <a:gd name="adj" fmla="val 5532"/>
              </a:avLst>
            </a:prstGeom>
            <a:solidFill>
              <a:srgbClr val="FFFFFF"/>
            </a:solidFill>
            <a:ln w="14288">
              <a:solidFill>
                <a:srgbClr val="E3C9B4"/>
              </a:solidFill>
              <a:prstDash val="solid"/>
            </a:ln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Shape 6">
              <a:extLst>
                <a:ext uri="{FF2B5EF4-FFF2-40B4-BE49-F238E27FC236}">
                  <a16:creationId xmlns:a16="http://schemas.microsoft.com/office/drawing/2014/main" id="{A57DB40B-6165-1243-8447-3B385483F81D}"/>
                </a:ext>
              </a:extLst>
            </p:cNvPr>
            <p:cNvSpPr/>
            <p:nvPr/>
          </p:nvSpPr>
          <p:spPr>
            <a:xfrm>
              <a:off x="628649" y="2963962"/>
              <a:ext cx="661492" cy="1217513"/>
            </a:xfrm>
            <a:prstGeom prst="roundRect">
              <a:avLst>
                <a:gd name="adj" fmla="val 7046"/>
              </a:avLst>
            </a:prstGeom>
            <a:solidFill>
              <a:srgbClr val="FDE3CE"/>
            </a:solidFill>
            <a:ln/>
          </p:spPr>
          <p:txBody>
            <a:bodyPr/>
            <a:lstStyle/>
            <a:p>
              <a:endParaRPr lang="it-IT" sz="200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pic>
          <p:nvPicPr>
            <p:cNvPr id="33" name="Image 2" descr="preencoded.png">
              <a:extLst>
                <a:ext uri="{FF2B5EF4-FFF2-40B4-BE49-F238E27FC236}">
                  <a16:creationId xmlns:a16="http://schemas.microsoft.com/office/drawing/2014/main" id="{3158903F-A82E-7E8F-04E0-6603A9427E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2146" y="3448646"/>
              <a:ext cx="248047" cy="248047"/>
            </a:xfrm>
            <a:prstGeom prst="rect">
              <a:avLst/>
            </a:prstGeom>
          </p:spPr>
        </p:pic>
        <p:sp>
          <p:nvSpPr>
            <p:cNvPr id="34" name="Text 7">
              <a:extLst>
                <a:ext uri="{FF2B5EF4-FFF2-40B4-BE49-F238E27FC236}">
                  <a16:creationId xmlns:a16="http://schemas.microsoft.com/office/drawing/2014/main" id="{25F52641-88E7-45FE-11F9-40D58C12A725}"/>
                </a:ext>
              </a:extLst>
            </p:cNvPr>
            <p:cNvSpPr/>
            <p:nvPr/>
          </p:nvSpPr>
          <p:spPr>
            <a:xfrm>
              <a:off x="1455438" y="3129261"/>
              <a:ext cx="2293243" cy="25846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l">
                <a:lnSpc>
                  <a:spcPts val="2000"/>
                </a:lnSpc>
              </a:pPr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Procedimenti disciplinari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5" name="Text 8">
              <a:extLst>
                <a:ext uri="{FF2B5EF4-FFF2-40B4-BE49-F238E27FC236}">
                  <a16:creationId xmlns:a16="http://schemas.microsoft.com/office/drawing/2014/main" id="{BB6E6460-1044-9B73-C3FD-E6667B9D9231}"/>
                </a:ext>
              </a:extLst>
            </p:cNvPr>
            <p:cNvSpPr/>
            <p:nvPr/>
          </p:nvSpPr>
          <p:spPr>
            <a:xfrm>
              <a:off x="1455438" y="3486945"/>
              <a:ext cx="5266829" cy="5292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lnSpc>
                  <a:spcPts val="2067"/>
                </a:lnSpc>
              </a:pP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Piani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di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sviluppo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orientati alla formalizzazione dei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processi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.</a:t>
              </a:r>
            </a:p>
            <a:p>
              <a:pPr algn="l">
                <a:lnSpc>
                  <a:spcPts val="2067"/>
                </a:lnSpc>
              </a:pP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Attenzione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alla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correttezza</a:t>
              </a:r>
              <a:r>
                <a:rPr lang="en-US" sz="1400" b="1" dirty="0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 </a:t>
              </a:r>
              <a:r>
                <a:rPr lang="en-US" sz="1400" b="1" dirty="0" err="1">
                  <a:solidFill>
                    <a:srgbClr val="93460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Source Sans 3 Bold" pitchFamily="34" charset="-120"/>
                </a:rPr>
                <a:t>procedurale</a:t>
              </a:r>
              <a:endParaRPr lang="en-US" sz="1400" b="1" dirty="0">
                <a:solidFill>
                  <a:srgbClr val="93460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3 Bold" pitchFamily="34" charset="-120"/>
              </a:endParaRPr>
            </a:p>
            <a:p>
              <a:pPr algn="l">
                <a:lnSpc>
                  <a:spcPts val="2067"/>
                </a:lnSpc>
              </a:pPr>
              <a:endParaRPr lang="en-US" sz="1400" b="1" dirty="0">
                <a:solidFill>
                  <a:srgbClr val="93460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3 Bold" pitchFamily="34" charset="-120"/>
              </a:endParaRPr>
            </a:p>
            <a:p>
              <a:pPr algn="l">
                <a:lnSpc>
                  <a:spcPts val="2067"/>
                </a:lnSpc>
              </a:pPr>
              <a:endParaRPr lang="en-US" sz="1400" b="1" dirty="0">
                <a:solidFill>
                  <a:srgbClr val="93460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3 Bold" pitchFamily="34" charset="-120"/>
              </a:endParaRPr>
            </a:p>
          </p:txBody>
        </p:sp>
      </p:grp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A76581D-007A-8B16-17C5-BFE64A65D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696183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7408895-D863-BC77-9B7A-B6DBC2D282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17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5C010-EBE5-5ABE-6B18-71DD21BE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8F9517EF-E961-7F03-D986-1B48EBBEC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7261509-B16F-D58E-BBDC-5540BC5DA94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FE2476CB-9439-5383-E0D6-BEA5A156831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F463885C-A6A5-0AF4-8029-245155B8F5A8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Diffusione dei risultati</a:t>
            </a:r>
            <a:endParaRPr lang="it-IT" sz="2800" spc="-25" dirty="0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7536C6C-4253-0BB2-8D87-4C26018BD772}"/>
              </a:ext>
            </a:extLst>
          </p:cNvPr>
          <p:cNvCxnSpPr>
            <a:cxnSpLocks/>
          </p:cNvCxnSpPr>
          <p:nvPr/>
        </p:nvCxnSpPr>
        <p:spPr>
          <a:xfrm flipV="1">
            <a:off x="533400" y="1295400"/>
            <a:ext cx="11563438" cy="73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7352C8C-05F7-FCC1-E822-652B9800A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51119"/>
              </p:ext>
            </p:extLst>
          </p:nvPr>
        </p:nvGraphicFramePr>
        <p:xfrm>
          <a:off x="1524000" y="1828800"/>
          <a:ext cx="9220200" cy="351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4AA5B484-0F03-0AE8-DB37-D3BF618958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03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92F32-C2F3-C40A-CC8D-DC2D3036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DAA81666-987E-CB9A-23EC-C64C30ED998B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C280543E-4927-BE75-CF2F-2125547DBE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A653FD75-EC35-63D9-2DCE-9F9BEB8B2B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47FF84F3-C410-5BFB-ACB7-82E9CC9797FB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B90A05D8-B74D-52FF-8470-D43B375B22DF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Diffusione dei risultati</a:t>
            </a:r>
            <a:endParaRPr lang="it-IT" sz="2800" spc="-25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BE4199E-9B58-A9FA-7466-727796891B86}"/>
              </a:ext>
            </a:extLst>
          </p:cNvPr>
          <p:cNvSpPr txBox="1"/>
          <p:nvPr/>
        </p:nvSpPr>
        <p:spPr>
          <a:xfrm>
            <a:off x="6169500" y="1905000"/>
            <a:ext cx="5374800" cy="144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  webinar di diffusione dei risultati dell’azione:</a:t>
            </a:r>
          </a:p>
          <a:p>
            <a:pPr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– selezione</a:t>
            </a:r>
          </a:p>
          <a:p>
            <a:pPr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– procedimenti disciplinari</a:t>
            </a:r>
          </a:p>
          <a:p>
            <a:pPr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formazione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15BBE2D-34A4-60FB-0EC9-7875B8C8B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15691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B894908-FE40-B98B-7A7B-6CCFB25693A2}"/>
              </a:ext>
            </a:extLst>
          </p:cNvPr>
          <p:cNvSpPr txBox="1"/>
          <p:nvPr/>
        </p:nvSpPr>
        <p:spPr>
          <a:xfrm>
            <a:off x="6172200" y="3888859"/>
            <a:ext cx="5374800" cy="18261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Provincia come “Casa dei Comuni”</a:t>
            </a:r>
          </a:p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Dalla gestione concorsuale al servizio HR territoriale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formazione come infrastruttura territoriale</a:t>
            </a:r>
          </a:p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Il valore delle reti territoriali</a:t>
            </a:r>
          </a:p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La sostenibilità organizzativa come criterio guida</a:t>
            </a:r>
          </a:p>
          <a:p>
            <a:pPr marL="34290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Il ruolo della standardizzazione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31ADAD-B4BD-262D-A544-5BCC1CA71728}"/>
              </a:ext>
            </a:extLst>
          </p:cNvPr>
          <p:cNvSpPr txBox="1"/>
          <p:nvPr/>
        </p:nvSpPr>
        <p:spPr>
          <a:xfrm>
            <a:off x="6172200" y="3513420"/>
            <a:ext cx="5374800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Spunti emersi</a:t>
            </a:r>
          </a:p>
        </p:txBody>
      </p:sp>
      <p:pic>
        <p:nvPicPr>
          <p:cNvPr id="2050" name="Picture 2" descr="vista posteriore del seminario aziendale in una sala riunioni. - seminari foto e immagini stock">
            <a:extLst>
              <a:ext uri="{FF2B5EF4-FFF2-40B4-BE49-F238E27FC236}">
                <a16:creationId xmlns:a16="http://schemas.microsoft.com/office/drawing/2014/main" id="{F5531A8B-6B9B-3777-A365-0EBC6F9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51724"/>
            <a:ext cx="57531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6898E6-E7E1-833B-5A08-FD5A6B3BEC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1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A2936-8D47-4EF2-16FD-BACA03D1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76683A69-466C-CE3E-8E4B-349FD32FDA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E03ABCE6-977B-997F-AFF1-A9DF1640A82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2DB11198-7B23-D7E4-D273-DF5F6A536A05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98B4F1A1-CAA3-BFD2-F532-AF12A7FA032D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Traiettorie di sviluppo</a:t>
            </a:r>
            <a:endParaRPr lang="it-IT" sz="2800" spc="-2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AA8E6-52A2-3D50-2D03-0613D002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56002"/>
            <a:ext cx="6781800" cy="40574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32BD92-0248-F7B5-6F74-1DACC8BCB7BE}"/>
              </a:ext>
            </a:extLst>
          </p:cNvPr>
          <p:cNvSpPr txBox="1"/>
          <p:nvPr/>
        </p:nvSpPr>
        <p:spPr>
          <a:xfrm>
            <a:off x="228600" y="1563469"/>
            <a:ext cx="6629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proposte delle Province partecipanti formulate nel questionario di customer </a:t>
            </a:r>
            <a:r>
              <a:rPr lang="it-IT" b="1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satisfaction</a:t>
            </a:r>
            <a:endParaRPr lang="it-IT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0BEEC39-CCD0-190F-37BF-614317D633BD}"/>
              </a:ext>
            </a:extLst>
          </p:cNvPr>
          <p:cNvSpPr txBox="1"/>
          <p:nvPr/>
        </p:nvSpPr>
        <p:spPr>
          <a:xfrm>
            <a:off x="7924799" y="1563469"/>
            <a:ext cx="346906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it-IT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Ulteriori linee di sviluppo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7925A6-CAAA-8076-28A7-22B7AF065AB4}"/>
              </a:ext>
            </a:extLst>
          </p:cNvPr>
          <p:cNvSpPr txBox="1"/>
          <p:nvPr/>
        </p:nvSpPr>
        <p:spPr>
          <a:xfrm>
            <a:off x="7838091" y="2514600"/>
            <a:ext cx="3469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Sviluppo di competenze manageriali interne alle Province che svolgano un ruolo di “sistema” sui servizi di gestione delle risorse umane verso i Comuni:</a:t>
            </a:r>
          </a:p>
          <a:p>
            <a:pPr marL="704850" indent="-342900" algn="l" defTabSz="628650">
              <a:buAutoNum type="alphaUcPeriod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competenze trasversali di sistema</a:t>
            </a:r>
          </a:p>
          <a:p>
            <a:pPr marL="704850" indent="-342900" algn="l" defTabSz="628650">
              <a:buAutoNum type="alphaUcPeriod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competenze relazionali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64F6715-059F-B3BE-D1A4-6E477975443C}"/>
              </a:ext>
            </a:extLst>
          </p:cNvPr>
          <p:cNvSpPr txBox="1"/>
          <p:nvPr/>
        </p:nvSpPr>
        <p:spPr>
          <a:xfrm>
            <a:off x="7838091" y="4224842"/>
            <a:ext cx="382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Gruppi di implementazione e accompagnamento tra Province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AF439A2-A9D2-4F98-7DCC-409198B328FB}"/>
              </a:ext>
            </a:extLst>
          </p:cNvPr>
          <p:cNvSpPr txBox="1"/>
          <p:nvPr/>
        </p:nvSpPr>
        <p:spPr>
          <a:xfrm>
            <a:off x="7838090" y="4986842"/>
            <a:ext cx="382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Replicabilità del modello metodologico dei percorsi di accompagnamento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FDC262C-FD0A-1DB3-3A2D-0A4CD6672AC3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5128B82C-45C3-37DE-5AAE-B747005C8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29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F0502020204030204" pitchFamily="2" charset="-79"/>
              <a:ea typeface="+mn-ea"/>
              <a:cs typeface="Aharoni" panose="020F0502020204030204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F0502020204030204" pitchFamily="2" charset="-79"/>
                <a:ea typeface="+mn-ea"/>
                <a:cs typeface="Aharoni" panose="020F0502020204030204" pitchFamily="2" charset="-79"/>
              </a:rPr>
              <a:t>GRAZIE PER L’ATTENZIONE</a:t>
            </a: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5974C9B-54C3-A14F-C616-E5B0CE4D8EB6}"/>
              </a:ext>
            </a:extLst>
          </p:cNvPr>
          <p:cNvSpPr txBox="1"/>
          <p:nvPr/>
        </p:nvSpPr>
        <p:spPr>
          <a:xfrm>
            <a:off x="3989578" y="3411423"/>
            <a:ext cx="331089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1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sz="21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endParaRPr sz="2100" dirty="0">
              <a:latin typeface="Trebuchet MS"/>
              <a:cs typeface="Trebuchet MS"/>
            </a:endParaRPr>
          </a:p>
          <a:p>
            <a:pPr marL="1141095" marR="5080">
              <a:lnSpc>
                <a:spcPct val="100000"/>
              </a:lnSpc>
              <a:spcBef>
                <a:spcPts val="1535"/>
              </a:spcBef>
            </a:pPr>
            <a:r>
              <a:rPr sz="16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www.pi-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co.eu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www.provincecomuni.eu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www.provinceditalia.it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4156CC2-E697-C3BD-5034-6A7FEAE2D7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11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>
                <a:latin typeface="Trebuchet MS" panose="020B0603020202020204" pitchFamily="34" charset="0"/>
              </a:rPr>
              <a:t>"</a:t>
            </a:r>
            <a:r>
              <a:rPr sz="2800" i="1" spc="-140" dirty="0">
                <a:latin typeface="Trebuchet MS" panose="020B0603020202020204" pitchFamily="34" charset="0"/>
              </a:rPr>
              <a:t>Province</a:t>
            </a:r>
            <a:r>
              <a:rPr sz="2800" i="1" spc="-250" dirty="0">
                <a:latin typeface="Trebuchet MS" panose="020B0603020202020204" pitchFamily="34" charset="0"/>
              </a:rPr>
              <a:t> </a:t>
            </a:r>
            <a:r>
              <a:rPr lang="it-IT" sz="2800" i="1" spc="-229" dirty="0">
                <a:latin typeface="Trebuchet MS" panose="020B0603020202020204" pitchFamily="34" charset="0"/>
              </a:rPr>
              <a:t>e</a:t>
            </a:r>
            <a:r>
              <a:rPr sz="2800" i="1" spc="-220" dirty="0">
                <a:latin typeface="Trebuchet MS" panose="020B0603020202020204" pitchFamily="34" charset="0"/>
              </a:rPr>
              <a:t> </a:t>
            </a:r>
            <a:r>
              <a:rPr sz="2800" i="1" spc="-140" dirty="0">
                <a:latin typeface="Trebuchet MS" panose="020B0603020202020204" pitchFamily="34" charset="0"/>
              </a:rPr>
              <a:t>Comuni</a:t>
            </a:r>
            <a:r>
              <a:rPr lang="it-IT" sz="2800" i="1" spc="-140" dirty="0">
                <a:latin typeface="Trebuchet MS" panose="020B0603020202020204" pitchFamily="34" charset="0"/>
              </a:rPr>
              <a:t>"- </a:t>
            </a:r>
            <a:r>
              <a:rPr lang="it-IT" sz="2000" spc="-140" dirty="0">
                <a:latin typeface="Trebuchet MS" panose="020B0603020202020204" pitchFamily="34" charset="0"/>
              </a:rPr>
              <a:t>Azione 17 « Accompagnamento al processo organizzativo delle Province»</a:t>
            </a:r>
            <a:endParaRPr spc="-25" dirty="0">
              <a:latin typeface="Trebuchet MS" panose="020B0603020202020204" pitchFamily="34" charset="0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29C5543-E1E1-072C-5663-43F7910C20FB}"/>
              </a:ext>
            </a:extLst>
          </p:cNvPr>
          <p:cNvSpPr/>
          <p:nvPr/>
        </p:nvSpPr>
        <p:spPr>
          <a:xfrm>
            <a:off x="457200" y="1517524"/>
            <a:ext cx="6248400" cy="1907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12700" algn="l">
              <a:spcBef>
                <a:spcPts val="100"/>
              </a:spcBef>
              <a:defRPr/>
            </a:pPr>
            <a:r>
              <a:rPr lang="it-IT" sz="2400" b="1" i="1" spc="-240" dirty="0">
                <a:solidFill>
                  <a:srgbClr val="00449E"/>
                </a:solidFill>
                <a:latin typeface="Trebuchet MS" panose="020B0603020202020204" pitchFamily="34" charset="0"/>
                <a:ea typeface="+mj-ea"/>
              </a:rPr>
              <a:t>Finalità dell’azione</a:t>
            </a:r>
          </a:p>
          <a:p>
            <a:pPr marL="342900" marR="0" indent="-342900" algn="just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Analisi qualitativa delle esperienze esistenti</a:t>
            </a:r>
          </a:p>
          <a:p>
            <a:pPr marL="342900" marR="0" indent="-342900" algn="just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Definizione linee guida di sviluppo di servizi</a:t>
            </a:r>
          </a:p>
          <a:p>
            <a:pPr marL="342900" marR="0" indent="-342900" algn="just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</a:rPr>
              <a:t>Accompagnamento delle province nella progettazione dei servizi ai Comuni </a:t>
            </a:r>
          </a:p>
          <a:p>
            <a:pPr marL="342900" marR="0" indent="-342900" algn="just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18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Definizione di piani di sviluppo dei servizi ai Comuni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0753AA3-BA6F-1364-5B93-3C1BDA1B5C12}"/>
              </a:ext>
            </a:extLst>
          </p:cNvPr>
          <p:cNvSpPr/>
          <p:nvPr/>
        </p:nvSpPr>
        <p:spPr>
          <a:xfrm>
            <a:off x="7343863" y="1561850"/>
            <a:ext cx="2798383" cy="49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i="1" spc="-240" dirty="0">
                <a:solidFill>
                  <a:srgbClr val="00449E"/>
                </a:solidFill>
                <a:latin typeface="Trebuchet MS" panose="020B0603020202020204" pitchFamily="34" charset="0"/>
                <a:ea typeface="+mj-ea"/>
              </a:rPr>
              <a:t>AMBITI DELL’AZIONE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A6E49FE-FE16-900E-9AF3-84F431C5EEB0}"/>
              </a:ext>
            </a:extLst>
          </p:cNvPr>
          <p:cNvSpPr/>
          <p:nvPr/>
        </p:nvSpPr>
        <p:spPr>
          <a:xfrm>
            <a:off x="457200" y="3581400"/>
            <a:ext cx="6248400" cy="1904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12700" marR="180340" lvl="1" algn="l" defTabSz="895350">
              <a:spcBef>
                <a:spcPts val="100"/>
              </a:spcBef>
              <a:spcAft>
                <a:spcPts val="600"/>
              </a:spcAft>
              <a:defRPr/>
            </a:pPr>
            <a:r>
              <a:rPr lang="it-IT" sz="2400" b="1" i="1" spc="-240" dirty="0">
                <a:solidFill>
                  <a:srgbClr val="00449E"/>
                </a:solidFill>
                <a:latin typeface="Trebuchet MS" panose="020B0603020202020204" pitchFamily="34" charset="0"/>
                <a:ea typeface="+mj-ea"/>
              </a:rPr>
              <a:t>Ulteriori output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Condivisione di una metodologia di analisi e sviluppo organizzativo esportabile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Confronto tra pari sui Servizi ai Comuni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  <a:defRPr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Creazione di una rete di relazione tra province sui servizi ai comuni in tema Risorse Umane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43EF09C-53EE-30E0-B02F-392D6034FCCA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>
                <a:latin typeface="Trebuchet MS" panose="020B0603020202020204" pitchFamily="34" charset="0"/>
              </a:rPr>
              <a:t>Finalità e ambiti</a:t>
            </a:r>
            <a:endParaRPr lang="it-IT" spc="-25" dirty="0">
              <a:latin typeface="Trebuchet MS" panose="020B0603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52C98F5-8715-DFFB-158E-3B08DC5695A1}"/>
              </a:ext>
            </a:extLst>
          </p:cNvPr>
          <p:cNvSpPr txBox="1"/>
          <p:nvPr/>
        </p:nvSpPr>
        <p:spPr>
          <a:xfrm>
            <a:off x="7353389" y="3897868"/>
            <a:ext cx="414000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80340" lvl="1" defTabSz="895350">
              <a:spcBef>
                <a:spcPts val="240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2F5496"/>
                </a:solidFill>
                <a:effectLst/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Procedimenti disciplinari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761FB56-453C-34DA-4F7E-EB5508344549}"/>
              </a:ext>
            </a:extLst>
          </p:cNvPr>
          <p:cNvSpPr txBox="1"/>
          <p:nvPr/>
        </p:nvSpPr>
        <p:spPr>
          <a:xfrm>
            <a:off x="7343863" y="5343377"/>
            <a:ext cx="414000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80340" lvl="1" defTabSz="895350">
              <a:spcBef>
                <a:spcPts val="240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2F5496"/>
                </a:solidFill>
                <a:effectLst/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Formazione del personale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88974D6-66DA-17FA-FA12-64C3D4D57F6B}"/>
              </a:ext>
            </a:extLst>
          </p:cNvPr>
          <p:cNvSpPr txBox="1"/>
          <p:nvPr/>
        </p:nvSpPr>
        <p:spPr>
          <a:xfrm>
            <a:off x="7343863" y="2450068"/>
            <a:ext cx="4140000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80340" lvl="1" defTabSz="895350">
              <a:spcBef>
                <a:spcPts val="2400"/>
              </a:spcBef>
              <a:spcAft>
                <a:spcPts val="600"/>
              </a:spcAft>
            </a:pPr>
            <a:r>
              <a:rPr lang="it-IT" sz="1800" b="1" dirty="0">
                <a:solidFill>
                  <a:srgbClr val="2F5496"/>
                </a:solidFill>
                <a:effectLst/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Selezione del personale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F9548F4-3BA4-4393-D547-81216664E63D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6428C3AF-A9E7-77D4-F10F-B07375D4A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3" grpId="0"/>
      <p:bldP spid="23" grpId="0" animBg="1"/>
      <p:bldP spid="2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D06B-0F67-9138-E42C-676042A12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97621073-74A9-CD77-9312-3E497C6B1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F73142FC-CC3B-B954-7A44-BA3C3C4519F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3539CE8-AB56-51D2-A3D0-AA350AC4AEE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771A1BFB-359C-B149-F8F4-F57B01B98B23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Struttura del percorso</a:t>
            </a:r>
            <a:endParaRPr lang="it-IT" sz="2800" spc="-25"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43F21106-10AC-F587-021D-BB7308B73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344205"/>
              </p:ext>
            </p:extLst>
          </p:nvPr>
        </p:nvGraphicFramePr>
        <p:xfrm>
          <a:off x="762000" y="1807655"/>
          <a:ext cx="10591800" cy="345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BDD667-474C-45F2-F4BC-E7AABF283703}"/>
              </a:ext>
            </a:extLst>
          </p:cNvPr>
          <p:cNvSpPr txBox="1"/>
          <p:nvPr/>
        </p:nvSpPr>
        <p:spPr>
          <a:xfrm>
            <a:off x="762000" y="4495800"/>
            <a:ext cx="1600200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12 DICEMBRE ‘25</a:t>
            </a:r>
            <a:endParaRPr lang="it-IT" sz="1400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8F1AD0-671C-96C9-AE2A-4DDFDB7A43F4}"/>
              </a:ext>
            </a:extLst>
          </p:cNvPr>
          <p:cNvSpPr txBox="1"/>
          <p:nvPr/>
        </p:nvSpPr>
        <p:spPr>
          <a:xfrm>
            <a:off x="9426730" y="4495800"/>
            <a:ext cx="1946032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14 -18 MAGGIO ‘26</a:t>
            </a:r>
            <a:endParaRPr lang="it-IT" sz="1400" dirty="0">
              <a:solidFill>
                <a:schemeClr val="accent3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3EE72AA-5053-DB7C-1F27-9CE3A95C346B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62A87A35-6787-3DB4-8E69-2ACE78F2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06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4507BB-AB8D-4F8D-BB10-155C747F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64507BB-AB8D-4F8D-BB10-155C747F8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64507BB-AB8D-4F8D-BB10-155C747F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764507BB-AB8D-4F8D-BB10-155C747F8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0BE3D92-65FD-4825-AD81-ADEDAE9A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40BE3D92-65FD-4825-AD81-ADEDAE9A4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40BE3D92-65FD-4825-AD81-ADEDAE9A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40BE3D92-65FD-4825-AD81-ADEDAE9A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8742EC-C1D4-42CB-B073-237DF4AB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288742EC-C1D4-42CB-B073-237DF4AB7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288742EC-C1D4-42CB-B073-237DF4AB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288742EC-C1D4-42CB-B073-237DF4AB7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C30E6B-5D58-4D66-8C5E-376145D72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D7C30E6B-5D58-4D66-8C5E-376145D72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D7C30E6B-5D58-4D66-8C5E-376145D72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D7C30E6B-5D58-4D66-8C5E-376145D72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D6FE7F-3BE7-473A-8209-1600FDF27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A0D6FE7F-3BE7-473A-8209-1600FDF27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A0D6FE7F-3BE7-473A-8209-1600FDF27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A0D6FE7F-3BE7-473A-8209-1600FDF27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96A9-09C5-2A53-BDCA-6018A12C9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4A8926AA-685D-5C7F-E79B-5917E476D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26B01A6-E940-EF37-4772-E443D005D22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0A785B4-6FA1-EFE5-C70C-87F9677A4DE0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75526FBA-9C1A-2E74-08B1-637EE54CEF57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Focus group</a:t>
            </a:r>
            <a:endParaRPr lang="it-IT" sz="2800" spc="-25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B361BB6-E075-B4A2-72EB-DE85FFB6A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45094"/>
              </p:ext>
            </p:extLst>
          </p:nvPr>
        </p:nvGraphicFramePr>
        <p:xfrm>
          <a:off x="1143000" y="2209800"/>
          <a:ext cx="9067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D6C30B9-F8F7-9270-409B-3E2D60371D09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45B6BF8-94B5-786F-B577-469E401F6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4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7153-CDE0-C7FA-CCDA-37A0F100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EA55DC9-644A-CFE4-069E-B8D1FC384453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EDDF9074-074A-B68A-0C62-D8CEBDFC3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020811"/>
              </p:ext>
            </p:extLst>
          </p:nvPr>
        </p:nvGraphicFramePr>
        <p:xfrm>
          <a:off x="8001000" y="364492"/>
          <a:ext cx="4191000" cy="128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 10">
            <a:extLst>
              <a:ext uri="{FF2B5EF4-FFF2-40B4-BE49-F238E27FC236}">
                <a16:creationId xmlns:a16="http://schemas.microsoft.com/office/drawing/2014/main" id="{CE506539-C682-B7ED-CF60-C3F02C972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5669BFB7-7F79-2576-27EC-76AB64D262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06F23DDC-1737-329D-F096-ECFDBF76CBDD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3498BE0B-C178-0EE0-BBA9-4F4CCCC744CC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Focus group – obiettivi e output</a:t>
            </a:r>
            <a:endParaRPr lang="it-IT" sz="2800" spc="-25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6075B4-E849-45DD-C1D4-67BD0DA9493F}"/>
              </a:ext>
            </a:extLst>
          </p:cNvPr>
          <p:cNvSpPr txBox="1"/>
          <p:nvPr/>
        </p:nvSpPr>
        <p:spPr>
          <a:xfrm>
            <a:off x="1371600" y="1877230"/>
            <a:ext cx="365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Ricostruire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prassi organizzative concrete</a:t>
            </a:r>
          </a:p>
        </p:txBody>
      </p:sp>
      <p:pic>
        <p:nvPicPr>
          <p:cNvPr id="9" name="Picture 2" descr="Definizione degli obiettivi">
            <a:extLst>
              <a:ext uri="{FF2B5EF4-FFF2-40B4-BE49-F238E27FC236}">
                <a16:creationId xmlns:a16="http://schemas.microsoft.com/office/drawing/2014/main" id="{2FEFEA95-6353-1213-2997-522928258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799810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efinizione degli obiettivi">
            <a:extLst>
              <a:ext uri="{FF2B5EF4-FFF2-40B4-BE49-F238E27FC236}">
                <a16:creationId xmlns:a16="http://schemas.microsoft.com/office/drawing/2014/main" id="{82E26B7C-6E70-99DA-CA0E-D8661E8B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8010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3ED1CC0-DC58-617B-CA52-7688A6B691E9}"/>
              </a:ext>
            </a:extLst>
          </p:cNvPr>
          <p:cNvSpPr txBox="1"/>
          <p:nvPr/>
        </p:nvSpPr>
        <p:spPr>
          <a:xfrm>
            <a:off x="1371600" y="2715430"/>
            <a:ext cx="365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Individuare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elementi replicabili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Definizione degli obiettivi">
            <a:extLst>
              <a:ext uri="{FF2B5EF4-FFF2-40B4-BE49-F238E27FC236}">
                <a16:creationId xmlns:a16="http://schemas.microsoft.com/office/drawing/2014/main" id="{A177791F-4B9A-EDC1-2FF9-A718E823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76405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B08485-63DC-EF04-7B1D-22ACDCCBE264}"/>
              </a:ext>
            </a:extLst>
          </p:cNvPr>
          <p:cNvSpPr txBox="1"/>
          <p:nvPr/>
        </p:nvSpPr>
        <p:spPr>
          <a:xfrm>
            <a:off x="1371600" y="4215825"/>
            <a:ext cx="365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Individuare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soluzioni organizzative sostenibili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5628433-8AD5-0756-A3F0-E50CE6ED15C9}"/>
              </a:ext>
            </a:extLst>
          </p:cNvPr>
          <p:cNvSpPr txBox="1"/>
          <p:nvPr/>
        </p:nvSpPr>
        <p:spPr>
          <a:xfrm>
            <a:off x="1371600" y="5052805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Estrarre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elementi utili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per il successivo percorso di accompagnamento</a:t>
            </a:r>
          </a:p>
        </p:txBody>
      </p:sp>
      <p:pic>
        <p:nvPicPr>
          <p:cNvPr id="17" name="Picture 2" descr="Definizione degli obiettivi">
            <a:extLst>
              <a:ext uri="{FF2B5EF4-FFF2-40B4-BE49-F238E27FC236}">
                <a16:creationId xmlns:a16="http://schemas.microsoft.com/office/drawing/2014/main" id="{CC6603FD-EDF6-0023-F756-5B6F62B9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8405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efinizione degli obiettivi">
            <a:extLst>
              <a:ext uri="{FF2B5EF4-FFF2-40B4-BE49-F238E27FC236}">
                <a16:creationId xmlns:a16="http://schemas.microsoft.com/office/drawing/2014/main" id="{E2756CB2-5206-A315-BA2C-C85A71A1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52805"/>
            <a:ext cx="777359" cy="6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692C3FEA-4879-DAA4-42FF-04C05B68B219}"/>
              </a:ext>
            </a:extLst>
          </p:cNvPr>
          <p:cNvSpPr/>
          <p:nvPr/>
        </p:nvSpPr>
        <p:spPr>
          <a:xfrm>
            <a:off x="5562600" y="2065857"/>
            <a:ext cx="1447800" cy="336794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it-IT" b="1" dirty="0"/>
              <a:t>Output prodotti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273FE01-0B01-E30C-F805-5E43CBF06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2" y="2012994"/>
            <a:ext cx="1676398" cy="23617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8E006D8-84DC-B48B-44D4-39EB9474653A}"/>
              </a:ext>
            </a:extLst>
          </p:cNvPr>
          <p:cNvSpPr txBox="1"/>
          <p:nvPr/>
        </p:nvSpPr>
        <p:spPr>
          <a:xfrm>
            <a:off x="7391402" y="4466541"/>
            <a:ext cx="16763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  <a:spcAft>
                <a:spcPts val="9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Report di restituzione degli esiti dei focus group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383A8CF-FA86-A8CF-B32D-8B3E1836DA89}"/>
              </a:ext>
            </a:extLst>
          </p:cNvPr>
          <p:cNvSpPr txBox="1"/>
          <p:nvPr/>
        </p:nvSpPr>
        <p:spPr>
          <a:xfrm>
            <a:off x="9753599" y="4443205"/>
            <a:ext cx="1889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  <a:spcAft>
                <a:spcPts val="900"/>
              </a:spcAft>
            </a:pP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Documentazione messa a disposizione dalle Province tutor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2A7B54D-0951-6A32-15F3-B5CEEDD17A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91" y="2470425"/>
            <a:ext cx="2374635" cy="1676400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C2A3DD14-3CEB-25BB-0AA3-5FFD2F676B29}"/>
              </a:ext>
            </a:extLst>
          </p:cNvPr>
          <p:cNvSpPr/>
          <p:nvPr/>
        </p:nvSpPr>
        <p:spPr>
          <a:xfrm>
            <a:off x="7086600" y="1734759"/>
            <a:ext cx="4800600" cy="410893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it-IT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9F63AD34-1E3C-48B9-BDA3-241CC3D1DF1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473" t="6666" r="3473" b="12222"/>
          <a:stretch>
            <a:fillRect/>
          </a:stretch>
        </p:blipFill>
        <p:spPr>
          <a:xfrm>
            <a:off x="10301786" y="1432351"/>
            <a:ext cx="1661614" cy="9052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CAD4245-A8F6-F0F3-BC6C-5A626A672736}"/>
              </a:ext>
            </a:extLst>
          </p:cNvPr>
          <p:cNvSpPr txBox="1"/>
          <p:nvPr/>
        </p:nvSpPr>
        <p:spPr>
          <a:xfrm>
            <a:off x="1371600" y="3429000"/>
            <a:ext cx="358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  <a:spcAft>
                <a:spcPts val="90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Comprendere condizioni di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sostenibilità e fattori critici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D26672-765B-C3E2-99D1-11192EBF03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2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30412-BECF-600E-7889-9B118647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50F20EE-C321-8D3A-1402-991296B4C268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Diagramma 41">
            <a:extLst>
              <a:ext uri="{FF2B5EF4-FFF2-40B4-BE49-F238E27FC236}">
                <a16:creationId xmlns:a16="http://schemas.microsoft.com/office/drawing/2014/main" id="{580733FC-8F35-5D5C-BB90-625CB4371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788097"/>
              </p:ext>
            </p:extLst>
          </p:nvPr>
        </p:nvGraphicFramePr>
        <p:xfrm>
          <a:off x="8001000" y="388956"/>
          <a:ext cx="4191000" cy="1277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 10">
            <a:extLst>
              <a:ext uri="{FF2B5EF4-FFF2-40B4-BE49-F238E27FC236}">
                <a16:creationId xmlns:a16="http://schemas.microsoft.com/office/drawing/2014/main" id="{E8CA0B9A-23D1-7CC9-1C56-924E56E67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052377DD-BC96-8144-2507-50C87785D0D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4D94039E-1188-8AC5-E310-7E330A7E80E5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60EA3D80-0B8C-8D46-0D7C-123534986BC7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Focus group – contenuti</a:t>
            </a:r>
            <a:endParaRPr lang="it-IT" sz="2800" spc="-25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1E49821-2ADA-9E6F-F9AF-0D445786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97894"/>
            <a:ext cx="3894015" cy="1231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ORIGINE E AVVIO DEL SERVIZIO AI COMUNI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Strategie di ingaggio dei Comuni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Avvio operativo del servizio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Collegamento con altri servizi ai Comuni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3A6C96C-0337-044E-3C0D-DE097F65A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295" y="4267200"/>
            <a:ext cx="3637105" cy="152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VALUTAZIONE DELL’ESPERIENZA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Condizioni abilitanti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Punti di forza del modello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Criticità e limiti emersi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Lezioni apprese</a:t>
            </a:r>
            <a:endParaRPr lang="it-IT" alt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2BF56A2-ED51-BAB8-50AE-7693F083F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5211683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ts val="180"/>
              </a:spcBef>
              <a:spcAft>
                <a:spcPts val="180"/>
              </a:spcAft>
            </a:pP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ANALISI DEL MODELLO DI SERVIZIO ADOTTATO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Contesto territoriale e organizzativo di riferimento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Contenuto del servizio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Processo di erogazione del servizio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Struttura organizzativa, governance, ruoli e competenze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Strumenti utilizzati</a:t>
            </a:r>
          </a:p>
          <a:p>
            <a:pPr marL="342900" lvl="0" indent="-342900" algn="just">
              <a:spcBef>
                <a:spcPts val="180"/>
              </a:spcBef>
              <a:spcAft>
                <a:spcPts val="18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Indicatori e monitoraggio</a:t>
            </a:r>
            <a:endParaRPr lang="it-IT" altLang="it-IT" sz="16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6F27D4-D548-B8A5-C000-D10A8E5CC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92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AEA61-5A6E-DEBC-9F9E-65E539FB4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9A914E3-FE4E-6B66-B9FC-C0CA81ED0C88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22D3BA8C-EC16-210F-4E78-F3447F3A4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702595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ject 10">
            <a:extLst>
              <a:ext uri="{FF2B5EF4-FFF2-40B4-BE49-F238E27FC236}">
                <a16:creationId xmlns:a16="http://schemas.microsoft.com/office/drawing/2014/main" id="{5515E4D7-2C37-2BF3-4C90-CA87BEAB2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A55DCB21-75BD-7554-1756-8DBAADB560A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98A5B406-DC8D-5158-3206-0D585F25B46A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3596DEE-3840-A7A9-70E9-53D2AF0D6734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Focus group - partecipanti</a:t>
            </a:r>
            <a:endParaRPr lang="it-IT" sz="2800" spc="-25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6B3F77C-81C2-E6F2-126F-9ED4D691697E}"/>
              </a:ext>
            </a:extLst>
          </p:cNvPr>
          <p:cNvSpPr/>
          <p:nvPr/>
        </p:nvSpPr>
        <p:spPr>
          <a:xfrm>
            <a:off x="1126172" y="1747365"/>
            <a:ext cx="2749088" cy="589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R="180340" lvl="1" algn="ctr" defTabSz="895350">
              <a:spcBef>
                <a:spcPts val="2400"/>
              </a:spcBef>
              <a:spcAft>
                <a:spcPts val="600"/>
              </a:spcAft>
            </a:pPr>
            <a:r>
              <a:rPr lang="it-IT" b="1" dirty="0">
                <a:solidFill>
                  <a:srgbClr val="2F5496"/>
                </a:solidFill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Ricerca e selezione del personale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1A46A69-FF8F-E2AE-58A9-2E32132901B6}"/>
              </a:ext>
            </a:extLst>
          </p:cNvPr>
          <p:cNvSpPr/>
          <p:nvPr/>
        </p:nvSpPr>
        <p:spPr>
          <a:xfrm>
            <a:off x="4819898" y="1722435"/>
            <a:ext cx="2542746" cy="64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R="180340" lvl="1" algn="ctr" defTabSz="895350">
              <a:spcBef>
                <a:spcPts val="2400"/>
              </a:spcBef>
              <a:spcAft>
                <a:spcPts val="600"/>
              </a:spcAft>
            </a:pPr>
            <a:r>
              <a:rPr lang="it-IT" b="1" dirty="0">
                <a:solidFill>
                  <a:srgbClr val="2F5496"/>
                </a:solidFill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Procedimenti disciplinari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D1B71E5-767A-C73B-864E-A56BB56BDCD7}"/>
              </a:ext>
            </a:extLst>
          </p:cNvPr>
          <p:cNvSpPr/>
          <p:nvPr/>
        </p:nvSpPr>
        <p:spPr>
          <a:xfrm>
            <a:off x="8430054" y="1747365"/>
            <a:ext cx="2542746" cy="643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R="180340" lvl="1" algn="ctr" defTabSz="895350">
              <a:spcBef>
                <a:spcPts val="2400"/>
              </a:spcBef>
              <a:spcAft>
                <a:spcPts val="600"/>
              </a:spcAft>
            </a:pPr>
            <a:r>
              <a:rPr lang="it-IT" b="1" dirty="0">
                <a:solidFill>
                  <a:srgbClr val="2F5496"/>
                </a:solidFill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Formazione del personale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2613A3E-7D9E-9E01-6927-BC351680DEB2}"/>
              </a:ext>
            </a:extLst>
          </p:cNvPr>
          <p:cNvGrpSpPr/>
          <p:nvPr/>
        </p:nvGrpSpPr>
        <p:grpSpPr>
          <a:xfrm>
            <a:off x="1323975" y="4869506"/>
            <a:ext cx="895350" cy="694788"/>
            <a:chOff x="9010650" y="2217177"/>
            <a:chExt cx="1962150" cy="1587699"/>
          </a:xfrm>
        </p:grpSpPr>
        <p:pic>
          <p:nvPicPr>
            <p:cNvPr id="25" name="Picture 2" descr="2-09-2025 - C.S. PROVINCIA MB - La Provincia di Monza e della Brianza  accoglie il nuovo Prefetto Enrico Roccatagliata - Agenparl">
              <a:extLst>
                <a:ext uri="{FF2B5EF4-FFF2-40B4-BE49-F238E27FC236}">
                  <a16:creationId xmlns:a16="http://schemas.microsoft.com/office/drawing/2014/main" id="{6A2DF6B8-EF1C-464D-C28F-6961E26DB2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r="50000" b="10682"/>
            <a:stretch>
              <a:fillRect/>
            </a:stretch>
          </p:blipFill>
          <p:spPr bwMode="auto">
            <a:xfrm>
              <a:off x="9010650" y="2217177"/>
              <a:ext cx="1257300" cy="158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EECEDEBC-06C2-5FD6-A1A2-E2D48DF4218A}"/>
                </a:ext>
              </a:extLst>
            </p:cNvPr>
            <p:cNvSpPr/>
            <p:nvPr/>
          </p:nvSpPr>
          <p:spPr>
            <a:xfrm>
              <a:off x="10048893" y="2743200"/>
              <a:ext cx="92390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7" name="Text 3">
            <a:extLst>
              <a:ext uri="{FF2B5EF4-FFF2-40B4-BE49-F238E27FC236}">
                <a16:creationId xmlns:a16="http://schemas.microsoft.com/office/drawing/2014/main" id="{4C1D02B9-C9D6-0392-3ACE-B1EAA76B41A6}"/>
              </a:ext>
            </a:extLst>
          </p:cNvPr>
          <p:cNvSpPr/>
          <p:nvPr/>
        </p:nvSpPr>
        <p:spPr>
          <a:xfrm>
            <a:off x="2122660" y="3464632"/>
            <a:ext cx="1752600" cy="65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Frosinone</a:t>
            </a: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1B1486A0-CD50-CDEB-7D7E-5DF31F4012B3}"/>
              </a:ext>
            </a:extLst>
          </p:cNvPr>
          <p:cNvSpPr/>
          <p:nvPr/>
        </p:nvSpPr>
        <p:spPr>
          <a:xfrm>
            <a:off x="2122660" y="2773875"/>
            <a:ext cx="1327368" cy="655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  <a:cs typeface="Source Sans 3 Bold" pitchFamily="34" charset="-120"/>
              </a:rPr>
              <a:t>Provincia di Rieti</a:t>
            </a:r>
            <a:endParaRPr lang="en-US" dirty="0">
              <a:latin typeface="Calibri (corpo)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311D7C7-BE15-ACB2-02B3-04AA9FF2E11D}"/>
              </a:ext>
            </a:extLst>
          </p:cNvPr>
          <p:cNvSpPr txBox="1"/>
          <p:nvPr/>
        </p:nvSpPr>
        <p:spPr>
          <a:xfrm>
            <a:off x="2122660" y="4214275"/>
            <a:ext cx="1484952" cy="6694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kern="0"/>
            </a:defPPr>
            <a:lvl1pPr marL="0" indent="0" algn="ctr">
              <a:lnSpc>
                <a:spcPts val="2300"/>
              </a:lnSpc>
              <a:buNone/>
              <a:defRPr sz="1850" b="1">
                <a:solidFill>
                  <a:srgbClr val="256291"/>
                </a:solidFill>
                <a:latin typeface="Calibri (corpo)"/>
                <a:ea typeface="Source Sans 3 Bold" pitchFamily="34" charset="-122"/>
                <a:cs typeface="Source Sans 3 Bold" pitchFamily="34" charset="-120"/>
              </a:defRPr>
            </a:lvl1pPr>
          </a:lstStyle>
          <a:p>
            <a:pPr algn="l"/>
            <a:r>
              <a:rPr lang="it-IT" sz="1800" dirty="0"/>
              <a:t>Provincia di Crotone</a:t>
            </a:r>
          </a:p>
        </p:txBody>
      </p:sp>
      <p:sp>
        <p:nvSpPr>
          <p:cNvPr id="30" name="Text 3">
            <a:extLst>
              <a:ext uri="{FF2B5EF4-FFF2-40B4-BE49-F238E27FC236}">
                <a16:creationId xmlns:a16="http://schemas.microsoft.com/office/drawing/2014/main" id="{12E5BE87-CCDC-DFB8-FD6C-47B070EA6225}"/>
              </a:ext>
            </a:extLst>
          </p:cNvPr>
          <p:cNvSpPr/>
          <p:nvPr/>
        </p:nvSpPr>
        <p:spPr>
          <a:xfrm>
            <a:off x="2122660" y="4971206"/>
            <a:ext cx="1600200" cy="667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Monza Brianza</a:t>
            </a:r>
          </a:p>
        </p:txBody>
      </p:sp>
      <p:pic>
        <p:nvPicPr>
          <p:cNvPr id="31" name="Picture 6" descr="Stemma della provincia di Rieti - Wikipedia">
            <a:extLst>
              <a:ext uri="{FF2B5EF4-FFF2-40B4-BE49-F238E27FC236}">
                <a16:creationId xmlns:a16="http://schemas.microsoft.com/office/drawing/2014/main" id="{AFDC152D-CFA4-8ABC-827B-514CACB6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13035"/>
            <a:ext cx="416270" cy="5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oncorso Provincia di Crotone 2024: 22 posti per profili vari">
            <a:extLst>
              <a:ext uri="{FF2B5EF4-FFF2-40B4-BE49-F238E27FC236}">
                <a16:creationId xmlns:a16="http://schemas.microsoft.com/office/drawing/2014/main" id="{CC6E760E-017E-DE41-C316-3139106A3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18984"/>
          <a:stretch>
            <a:fillRect/>
          </a:stretch>
        </p:blipFill>
        <p:spPr bwMode="auto">
          <a:xfrm>
            <a:off x="1357567" y="4083999"/>
            <a:ext cx="525263" cy="8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ovincia di Frosinone - Wikipedia">
            <a:extLst>
              <a:ext uri="{FF2B5EF4-FFF2-40B4-BE49-F238E27FC236}">
                <a16:creationId xmlns:a16="http://schemas.microsoft.com/office/drawing/2014/main" id="{1E49B011-A708-B2FA-9767-9FBF0ABB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83" y="3359972"/>
            <a:ext cx="556384" cy="69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3">
            <a:extLst>
              <a:ext uri="{FF2B5EF4-FFF2-40B4-BE49-F238E27FC236}">
                <a16:creationId xmlns:a16="http://schemas.microsoft.com/office/drawing/2014/main" id="{3E1984CD-DEC0-656C-D320-AD418512E6F2}"/>
              </a:ext>
            </a:extLst>
          </p:cNvPr>
          <p:cNvSpPr/>
          <p:nvPr/>
        </p:nvSpPr>
        <p:spPr>
          <a:xfrm>
            <a:off x="5486400" y="3442051"/>
            <a:ext cx="1600200" cy="650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Biella</a:t>
            </a: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B0046A89-5986-D9A7-EF43-52186B13B7F5}"/>
              </a:ext>
            </a:extLst>
          </p:cNvPr>
          <p:cNvSpPr/>
          <p:nvPr/>
        </p:nvSpPr>
        <p:spPr>
          <a:xfrm>
            <a:off x="5486400" y="2719422"/>
            <a:ext cx="1327368" cy="655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  <a:cs typeface="Source Sans 3 Bold" pitchFamily="34" charset="-120"/>
              </a:rPr>
              <a:t>Provincia di Rieti</a:t>
            </a:r>
            <a:endParaRPr lang="en-US" dirty="0">
              <a:latin typeface="Calibri (corpo)"/>
            </a:endParaRPr>
          </a:p>
        </p:txBody>
      </p:sp>
      <p:pic>
        <p:nvPicPr>
          <p:cNvPr id="36" name="Picture 6" descr="Stemma della provincia di Rieti - Wikipedia">
            <a:extLst>
              <a:ext uri="{FF2B5EF4-FFF2-40B4-BE49-F238E27FC236}">
                <a16:creationId xmlns:a16="http://schemas.microsoft.com/office/drawing/2014/main" id="{4D6FF0AA-63BE-38D2-2EE7-A8FA5D37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98" y="2658582"/>
            <a:ext cx="416270" cy="5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3">
            <a:extLst>
              <a:ext uri="{FF2B5EF4-FFF2-40B4-BE49-F238E27FC236}">
                <a16:creationId xmlns:a16="http://schemas.microsoft.com/office/drawing/2014/main" id="{583B167D-9300-D401-618C-4E2FB782DEAC}"/>
              </a:ext>
            </a:extLst>
          </p:cNvPr>
          <p:cNvSpPr/>
          <p:nvPr/>
        </p:nvSpPr>
        <p:spPr>
          <a:xfrm>
            <a:off x="5486400" y="4156668"/>
            <a:ext cx="1600200" cy="667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Forlì Cesena</a:t>
            </a:r>
          </a:p>
        </p:txBody>
      </p:sp>
      <p:pic>
        <p:nvPicPr>
          <p:cNvPr id="38" name="Picture 2" descr="Provincia di Forlì-Cesena">
            <a:extLst>
              <a:ext uri="{FF2B5EF4-FFF2-40B4-BE49-F238E27FC236}">
                <a16:creationId xmlns:a16="http://schemas.microsoft.com/office/drawing/2014/main" id="{8785C2EE-3D5B-E2F4-67A1-3AB5EF81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98" y="4115380"/>
            <a:ext cx="543647" cy="6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97BA34D7-DA66-6A68-D36C-E07D82AB8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48" y="3384016"/>
            <a:ext cx="394551" cy="6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uppo 39">
            <a:extLst>
              <a:ext uri="{FF2B5EF4-FFF2-40B4-BE49-F238E27FC236}">
                <a16:creationId xmlns:a16="http://schemas.microsoft.com/office/drawing/2014/main" id="{16AC5B30-82C7-2D55-463A-43E9AF5D302E}"/>
              </a:ext>
            </a:extLst>
          </p:cNvPr>
          <p:cNvGrpSpPr/>
          <p:nvPr/>
        </p:nvGrpSpPr>
        <p:grpSpPr>
          <a:xfrm>
            <a:off x="4772311" y="4869506"/>
            <a:ext cx="895350" cy="694788"/>
            <a:chOff x="9010650" y="2217177"/>
            <a:chExt cx="1962150" cy="1587699"/>
          </a:xfrm>
        </p:grpSpPr>
        <p:pic>
          <p:nvPicPr>
            <p:cNvPr id="41" name="Picture 2" descr="2-09-2025 - C.S. PROVINCIA MB - La Provincia di Monza e della Brianza  accoglie il nuovo Prefetto Enrico Roccatagliata - Agenparl">
              <a:extLst>
                <a:ext uri="{FF2B5EF4-FFF2-40B4-BE49-F238E27FC236}">
                  <a16:creationId xmlns:a16="http://schemas.microsoft.com/office/drawing/2014/main" id="{DE2C0D28-1E77-4914-EC74-5BD7CFA69E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r="50000" b="10682"/>
            <a:stretch>
              <a:fillRect/>
            </a:stretch>
          </p:blipFill>
          <p:spPr bwMode="auto">
            <a:xfrm>
              <a:off x="9010650" y="2217177"/>
              <a:ext cx="1257300" cy="158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F4F80984-57A0-95CC-7F06-B4D675674A88}"/>
                </a:ext>
              </a:extLst>
            </p:cNvPr>
            <p:cNvSpPr/>
            <p:nvPr/>
          </p:nvSpPr>
          <p:spPr>
            <a:xfrm>
              <a:off x="10048893" y="2743200"/>
              <a:ext cx="92390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Text 3">
            <a:extLst>
              <a:ext uri="{FF2B5EF4-FFF2-40B4-BE49-F238E27FC236}">
                <a16:creationId xmlns:a16="http://schemas.microsoft.com/office/drawing/2014/main" id="{62BDF688-CD35-29DC-7637-6183E23D0400}"/>
              </a:ext>
            </a:extLst>
          </p:cNvPr>
          <p:cNvSpPr/>
          <p:nvPr/>
        </p:nvSpPr>
        <p:spPr>
          <a:xfrm>
            <a:off x="5486400" y="4971206"/>
            <a:ext cx="1600200" cy="667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Monza Brianza</a:t>
            </a:r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66DFE21D-927E-A274-3ABA-FF2A1C4DB786}"/>
              </a:ext>
            </a:extLst>
          </p:cNvPr>
          <p:cNvSpPr/>
          <p:nvPr/>
        </p:nvSpPr>
        <p:spPr>
          <a:xfrm>
            <a:off x="9677400" y="2647804"/>
            <a:ext cx="1327368" cy="655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  <a:cs typeface="Source Sans 3 Bold" pitchFamily="34" charset="-120"/>
              </a:rPr>
              <a:t>L.C.C. di Ragusa</a:t>
            </a:r>
            <a:endParaRPr lang="en-US" dirty="0">
              <a:latin typeface="Calibri (corpo)"/>
            </a:endParaRP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599CB88E-4336-BCB7-8E75-3938FBF4F1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67775" y="2571604"/>
            <a:ext cx="487993" cy="660226"/>
          </a:xfrm>
          <a:prstGeom prst="rect">
            <a:avLst/>
          </a:prstGeom>
        </p:spPr>
      </p:pic>
      <p:grpSp>
        <p:nvGrpSpPr>
          <p:cNvPr id="47" name="Gruppo 46">
            <a:extLst>
              <a:ext uri="{FF2B5EF4-FFF2-40B4-BE49-F238E27FC236}">
                <a16:creationId xmlns:a16="http://schemas.microsoft.com/office/drawing/2014/main" id="{84EB1AFE-389A-5848-FC6F-4E0092DF5CEC}"/>
              </a:ext>
            </a:extLst>
          </p:cNvPr>
          <p:cNvGrpSpPr/>
          <p:nvPr/>
        </p:nvGrpSpPr>
        <p:grpSpPr>
          <a:xfrm>
            <a:off x="8842138" y="3365537"/>
            <a:ext cx="895350" cy="694788"/>
            <a:chOff x="9010650" y="2217177"/>
            <a:chExt cx="1962150" cy="1587699"/>
          </a:xfrm>
        </p:grpSpPr>
        <p:pic>
          <p:nvPicPr>
            <p:cNvPr id="48" name="Picture 2" descr="2-09-2025 - C.S. PROVINCIA MB - La Provincia di Monza e della Brianza  accoglie il nuovo Prefetto Enrico Roccatagliata - Agenparl">
              <a:extLst>
                <a:ext uri="{FF2B5EF4-FFF2-40B4-BE49-F238E27FC236}">
                  <a16:creationId xmlns:a16="http://schemas.microsoft.com/office/drawing/2014/main" id="{8913CD19-9D00-EDBA-A8E1-819C9DF6BE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r="50000" b="10682"/>
            <a:stretch>
              <a:fillRect/>
            </a:stretch>
          </p:blipFill>
          <p:spPr bwMode="auto">
            <a:xfrm>
              <a:off x="9010650" y="2217177"/>
              <a:ext cx="1257300" cy="1587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A5FE2688-18F6-756B-75C5-CF8D31162D46}"/>
                </a:ext>
              </a:extLst>
            </p:cNvPr>
            <p:cNvSpPr/>
            <p:nvPr/>
          </p:nvSpPr>
          <p:spPr>
            <a:xfrm>
              <a:off x="10048893" y="2743200"/>
              <a:ext cx="92390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" name="Text 3">
            <a:extLst>
              <a:ext uri="{FF2B5EF4-FFF2-40B4-BE49-F238E27FC236}">
                <a16:creationId xmlns:a16="http://schemas.microsoft.com/office/drawing/2014/main" id="{8BFD7F53-5E83-0032-7D5C-E38C79050E1F}"/>
              </a:ext>
            </a:extLst>
          </p:cNvPr>
          <p:cNvSpPr/>
          <p:nvPr/>
        </p:nvSpPr>
        <p:spPr>
          <a:xfrm>
            <a:off x="9677400" y="3467237"/>
            <a:ext cx="1600200" cy="667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00"/>
              </a:lnSpc>
            </a:pPr>
            <a:r>
              <a:rPr lang="en-US" b="1" dirty="0">
                <a:solidFill>
                  <a:srgbClr val="256291"/>
                </a:solidFill>
                <a:latin typeface="Calibri (corpo)"/>
                <a:ea typeface="Source Sans 3 Bold" pitchFamily="34" charset="-122"/>
              </a:rPr>
              <a:t>Provincia di Monza Brianza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7EC4EBF-445A-6FFC-D23E-BFA7828B6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69937"/>
              </p:ext>
            </p:extLst>
          </p:nvPr>
        </p:nvGraphicFramePr>
        <p:xfrm>
          <a:off x="7515654" y="4404177"/>
          <a:ext cx="4191000" cy="1128396"/>
        </p:xfrm>
        <a:graphic>
          <a:graphicData uri="http://schemas.openxmlformats.org/drawingml/2006/table">
            <a:tbl>
              <a:tblPr firstCol="1">
                <a:tableStyleId>{D113A9D2-9D6B-4929-AA2D-F23B5EE8CBE7}</a:tableStyleId>
              </a:tblPr>
              <a:tblGrid>
                <a:gridCol w="3021419">
                  <a:extLst>
                    <a:ext uri="{9D8B030D-6E8A-4147-A177-3AD203B41FA5}">
                      <a16:colId xmlns:a16="http://schemas.microsoft.com/office/drawing/2014/main" val="1018105101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4038701360"/>
                    </a:ext>
                  </a:extLst>
                </a:gridCol>
              </a:tblGrid>
              <a:tr h="1128396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Province partecipanti ai </a:t>
                      </a:r>
                    </a:p>
                    <a:p>
                      <a:pPr algn="ctr"/>
                      <a:r>
                        <a:rPr lang="it-IT" sz="1800" dirty="0"/>
                        <a:t>focus 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932580"/>
                  </a:ext>
                </a:extLst>
              </a:tr>
            </a:tbl>
          </a:graphicData>
        </a:graphic>
      </p:graphicFrame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2851B2F-F720-1717-1B62-FCB29AB7E725}"/>
              </a:ext>
            </a:extLst>
          </p:cNvPr>
          <p:cNvCxnSpPr>
            <a:cxnSpLocks/>
          </p:cNvCxnSpPr>
          <p:nvPr/>
        </p:nvCxnSpPr>
        <p:spPr>
          <a:xfrm flipV="1">
            <a:off x="4267200" y="1862608"/>
            <a:ext cx="0" cy="37016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072B15D-8457-95F1-C53D-FAF4BAD36AC7}"/>
              </a:ext>
            </a:extLst>
          </p:cNvPr>
          <p:cNvCxnSpPr>
            <a:cxnSpLocks/>
          </p:cNvCxnSpPr>
          <p:nvPr/>
        </p:nvCxnSpPr>
        <p:spPr>
          <a:xfrm flipV="1">
            <a:off x="7772400" y="1830887"/>
            <a:ext cx="0" cy="2325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AF161E9D-CDCD-0FAC-1A66-BD27F1F6023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92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74AD9-8518-1558-34EE-8B169A2D4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1C28E53-CC54-93EF-92A4-613B6A155D47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0">
            <a:extLst>
              <a:ext uri="{FF2B5EF4-FFF2-40B4-BE49-F238E27FC236}">
                <a16:creationId xmlns:a16="http://schemas.microsoft.com/office/drawing/2014/main" id="{9E28ED28-303A-FE5E-773E-9E5F439774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678E7546-3C9F-109D-AC1E-394EA2A7B80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6A2E9B7-E89F-92C3-92D7-83BE8C09E2CA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F0584CFF-C989-334B-A25B-A24D9B05EBA7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Focus group – risultati</a:t>
            </a:r>
            <a:endParaRPr lang="it-IT" sz="2800" spc="-2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755BC5-E944-BD96-E170-4902B1EC1253}"/>
              </a:ext>
            </a:extLst>
          </p:cNvPr>
          <p:cNvSpPr txBox="1"/>
          <p:nvPr/>
        </p:nvSpPr>
        <p:spPr>
          <a:xfrm>
            <a:off x="5410200" y="1876425"/>
            <a:ext cx="6048373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Nessuna delle esperienze analizzate nasce come modello pienamente strutturato fin dall’inizio, ma mostrano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natura progressiva e adattiva dei servizi nel tempo.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FA0063-3D55-5658-B457-BF3DCD82ED0F}"/>
              </a:ext>
            </a:extLst>
          </p:cNvPr>
          <p:cNvSpPr txBox="1"/>
          <p:nvPr/>
        </p:nvSpPr>
        <p:spPr>
          <a:xfrm>
            <a:off x="457197" y="1438275"/>
            <a:ext cx="11001377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80340" lvl="1" defTabSz="895350">
              <a:spcBef>
                <a:spcPts val="2400"/>
              </a:spcBef>
              <a:spcAft>
                <a:spcPts val="600"/>
              </a:spcAft>
            </a:pPr>
            <a:r>
              <a:rPr lang="it-IT" b="1" dirty="0">
                <a:solidFill>
                  <a:srgbClr val="2F5496"/>
                </a:solidFill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it-IT" sz="1800" b="1" dirty="0">
                <a:solidFill>
                  <a:srgbClr val="2F5496"/>
                </a:solidFill>
                <a:effectLst/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lementi comuni di lettura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4F4BEDA-599D-4900-0E63-8DDA56C6B95A}"/>
              </a:ext>
            </a:extLst>
          </p:cNvPr>
          <p:cNvSpPr txBox="1"/>
          <p:nvPr/>
        </p:nvSpPr>
        <p:spPr>
          <a:xfrm>
            <a:off x="4724400" y="3465493"/>
            <a:ext cx="6734172" cy="73866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 focus group delineano un quadro nel quale i servizi ai comuni non rappresentano situazioni standardizzate, ma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strumenti flessibili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costruite e adattate progressivamente in funzione dei contesti territoriali.          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771B58-BBDC-1A6A-E648-CBBE3ED7AA01}"/>
              </a:ext>
            </a:extLst>
          </p:cNvPr>
          <p:cNvSpPr txBox="1"/>
          <p:nvPr/>
        </p:nvSpPr>
        <p:spPr>
          <a:xfrm>
            <a:off x="457198" y="1876424"/>
            <a:ext cx="4876802" cy="133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prassi in essere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sono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espressione di contesti territoriali, istituzionali e organizzativi differenti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I servizi analizzati si collocano in un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continuum «organizzativo»,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che consente alle Province di individuare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soluzioni compatibili con la propria realtà.</a:t>
            </a:r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6137D3D3-C89C-2ADF-FBF6-B1C191775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378930"/>
              </p:ext>
            </p:extLst>
          </p:nvPr>
        </p:nvGraphicFramePr>
        <p:xfrm>
          <a:off x="8001000" y="388955"/>
          <a:ext cx="4191000" cy="126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7BEA07-4C21-764B-81FF-4C9BAE28867A}"/>
              </a:ext>
            </a:extLst>
          </p:cNvPr>
          <p:cNvSpPr txBox="1"/>
          <p:nvPr/>
        </p:nvSpPr>
        <p:spPr>
          <a:xfrm>
            <a:off x="457197" y="4916507"/>
            <a:ext cx="3943441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Punti di attenzione: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Costruzione della domanda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Cultura organizzativa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Consapevolezza del valore dei servizi ai Comuni.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83B20BA-5086-F050-F910-B6DCB63C109F}"/>
              </a:ext>
            </a:extLst>
          </p:cNvPr>
          <p:cNvSpPr txBox="1"/>
          <p:nvPr/>
        </p:nvSpPr>
        <p:spPr>
          <a:xfrm>
            <a:off x="4495800" y="4916507"/>
            <a:ext cx="6984000" cy="79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Le esperienze analizzate evidenziano come i servizi ai Comuni richiedano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competenze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non solo tecniche, ma anche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organizzative, relazionali e di governo dei processi.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9E2264-CE74-5169-E51D-7BCD77F7319F}"/>
              </a:ext>
            </a:extLst>
          </p:cNvPr>
          <p:cNvSpPr txBox="1"/>
          <p:nvPr/>
        </p:nvSpPr>
        <p:spPr>
          <a:xfrm>
            <a:off x="471484" y="4419600"/>
            <a:ext cx="10987089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R="180340" lvl="1" defTabSz="895350">
              <a:spcBef>
                <a:spcPts val="2400"/>
              </a:spcBef>
              <a:spcAft>
                <a:spcPts val="600"/>
              </a:spcAft>
            </a:pPr>
            <a:r>
              <a:rPr lang="it-IT" b="1" dirty="0">
                <a:solidFill>
                  <a:srgbClr val="2F5496"/>
                </a:solidFill>
                <a:latin typeface="Montserrat" panose="00000500000000000000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Nodi progettuali ricorrenti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8E9BED-1851-9785-D6FB-C25F7CDCFABC}"/>
              </a:ext>
            </a:extLst>
          </p:cNvPr>
          <p:cNvSpPr txBox="1"/>
          <p:nvPr/>
        </p:nvSpPr>
        <p:spPr>
          <a:xfrm>
            <a:off x="457200" y="3313093"/>
            <a:ext cx="4114800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 esperienze non sono state analizzate e descritte in modo verticale e separato, ma rilette in modo comparato a partire dai </a:t>
            </a:r>
            <a:r>
              <a:rPr lang="it-IT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temi di analisi </a:t>
            </a:r>
            <a:r>
              <a:rPr lang="it-IT" sz="1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affrontati nel corso dei focus group. 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AC25D73-68B7-ECAA-8869-0AA13D52388D}"/>
              </a:ext>
            </a:extLst>
          </p:cNvPr>
          <p:cNvSpPr txBox="1"/>
          <p:nvPr/>
        </p:nvSpPr>
        <p:spPr>
          <a:xfrm>
            <a:off x="5410200" y="2677180"/>
            <a:ext cx="6048373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Il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ruolo assunto dalla Provincia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, si configura </a:t>
            </a:r>
            <a:r>
              <a:rPr lang="it-IT" sz="1400" u="sng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non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come erogatore di prestazioni, ma come </a:t>
            </a:r>
            <a:r>
              <a:rPr lang="it-IT" sz="1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soggetto di regia, garanzia e accompagnamento.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AD1441-90F3-77DD-D399-85C08BFDE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939840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0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3" grpId="0" animBg="1"/>
      <p:bldP spid="9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FB77-745A-5207-D920-BFB8EE2AE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69A4FA94-F004-6978-179C-5747F483F3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58876"/>
            <a:ext cx="11734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i="1" spc="-240" dirty="0"/>
              <a:t>"</a:t>
            </a:r>
            <a:r>
              <a:rPr sz="2800" i="1" spc="-140" dirty="0"/>
              <a:t>Province</a:t>
            </a:r>
            <a:r>
              <a:rPr sz="2800" i="1" spc="-250" dirty="0"/>
              <a:t> </a:t>
            </a:r>
            <a:r>
              <a:rPr lang="it-IT" sz="2800" i="1" spc="-229" dirty="0"/>
              <a:t>e</a:t>
            </a:r>
            <a:r>
              <a:rPr sz="2800" i="1" spc="-220" dirty="0"/>
              <a:t> </a:t>
            </a:r>
            <a:r>
              <a:rPr sz="2800" i="1" spc="-140" dirty="0"/>
              <a:t>Comuni</a:t>
            </a:r>
            <a:r>
              <a:rPr lang="it-IT" sz="2800" i="1" spc="-140" dirty="0"/>
              <a:t>"- </a:t>
            </a:r>
            <a:r>
              <a:rPr lang="it-IT" sz="2000" spc="-140" dirty="0"/>
              <a:t>Azione 17 « Accompagnamento al processo organizzativo delle Province»</a:t>
            </a:r>
            <a:endParaRPr spc="-25" dirty="0"/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CE934466-1BA6-9DA1-EE42-0E2F14769DE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C9EEE923-13DD-DF50-210E-4B5A377AF1D1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197519B1-9BD8-7682-DDBF-3129C337969E}"/>
              </a:ext>
            </a:extLst>
          </p:cNvPr>
          <p:cNvSpPr txBox="1">
            <a:spLocks/>
          </p:cNvSpPr>
          <p:nvPr/>
        </p:nvSpPr>
        <p:spPr>
          <a:xfrm>
            <a:off x="685800" y="838200"/>
            <a:ext cx="11277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800" i="1" spc="-240" dirty="0"/>
              <a:t>Accompagnamento</a:t>
            </a:r>
            <a:endParaRPr lang="it-IT" sz="2800" spc="-25" dirty="0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4645F27E-D85B-7E4A-01E0-79921EC65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890865"/>
              </p:ext>
            </p:extLst>
          </p:nvPr>
        </p:nvGraphicFramePr>
        <p:xfrm>
          <a:off x="1524000" y="1828800"/>
          <a:ext cx="9220200" cy="3512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F0B2C829-0FAC-240C-162C-2D27CF8D10DA}"/>
              </a:ext>
            </a:extLst>
          </p:cNvPr>
          <p:cNvCxnSpPr>
            <a:cxnSpLocks/>
          </p:cNvCxnSpPr>
          <p:nvPr/>
        </p:nvCxnSpPr>
        <p:spPr>
          <a:xfrm>
            <a:off x="533400" y="1371600"/>
            <a:ext cx="11506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91EE4190-A078-473A-8745-685E43F717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9" y="5873249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85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82a928-76c0-4ab4-bdd6-cb79ff1c3ce5">
      <Terms xmlns="http://schemas.microsoft.com/office/infopath/2007/PartnerControls"/>
    </lcf76f155ced4ddcb4097134ff3c332f>
    <TaxCatchAll xmlns="f324ac2d-f898-4ac0-be41-be171a26b5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6BDCC0AABCDC4C90A9EB399A6C66FB" ma:contentTypeVersion="15" ma:contentTypeDescription="Creare un nuovo documento." ma:contentTypeScope="" ma:versionID="6cc379498e327a5b354364581b08ff6f">
  <xsd:schema xmlns:xsd="http://www.w3.org/2001/XMLSchema" xmlns:xs="http://www.w3.org/2001/XMLSchema" xmlns:p="http://schemas.microsoft.com/office/2006/metadata/properties" xmlns:ns2="4582a928-76c0-4ab4-bdd6-cb79ff1c3ce5" xmlns:ns3="f324ac2d-f898-4ac0-be41-be171a26b533" targetNamespace="http://schemas.microsoft.com/office/2006/metadata/properties" ma:root="true" ma:fieldsID="571a1615e210e06614dd1ac0050c2571" ns2:_="" ns3:_="">
    <xsd:import namespace="4582a928-76c0-4ab4-bdd6-cb79ff1c3ce5"/>
    <xsd:import namespace="f324ac2d-f898-4ac0-be41-be171a26b5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2a928-76c0-4ab4-bdd6-cb79ff1c3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b8d6722-715e-44e3-a024-b75c1feac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4ac2d-f898-4ac0-be41-be171a26b5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210d53e-7850-4efb-9161-617b213ffacb}" ma:internalName="TaxCatchAll" ma:showField="CatchAllData" ma:web="f324ac2d-f898-4ac0-be41-be171a26b5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EDFCF1-746B-4827-B390-2E91D0B587B9}">
  <ds:schemaRefs>
    <ds:schemaRef ds:uri="f324ac2d-f898-4ac0-be41-be171a26b533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4582a928-76c0-4ab4-bdd6-cb79ff1c3ce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3ECC0E-55CA-4E99-895C-9ABE5A93C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D010B-0E62-463A-9FE5-8DD4B48EF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2a928-76c0-4ab4-bdd6-cb79ff1c3ce5"/>
    <ds:schemaRef ds:uri="f324ac2d-f898-4ac0-be41-be171a26b5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1527</Words>
  <Application>Microsoft Office PowerPoint</Application>
  <PresentationFormat>Widescreen</PresentationFormat>
  <Paragraphs>364</Paragraphs>
  <Slides>18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Aharoni</vt:lpstr>
      <vt:lpstr>Aptos</vt:lpstr>
      <vt:lpstr>Arial</vt:lpstr>
      <vt:lpstr>Calibri</vt:lpstr>
      <vt:lpstr>Calibri (corpo)</vt:lpstr>
      <vt:lpstr>Garamond</vt:lpstr>
      <vt:lpstr>Lucida Sans Unicode</vt:lpstr>
      <vt:lpstr>Montserrat</vt:lpstr>
      <vt:lpstr>Source Sans Pro</vt:lpstr>
      <vt:lpstr>Symbol</vt:lpstr>
      <vt:lpstr>Trebuchet MS</vt:lpstr>
      <vt:lpstr>Wingdings</vt:lpstr>
      <vt:lpstr>Office Theme</vt:lpstr>
      <vt:lpstr>Presentazione standard di PowerPoint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"Province e Comuni"- Azione 17 « Accompagnamento al processo organizzativo delle Province»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Laura Lentini</cp:lastModifiedBy>
  <cp:revision>69</cp:revision>
  <cp:lastPrinted>2026-06-18T07:47:03Z</cp:lastPrinted>
  <dcterms:created xsi:type="dcterms:W3CDTF">2024-04-15T08:33:22Z</dcterms:created>
  <dcterms:modified xsi:type="dcterms:W3CDTF">2026-06-23T15:05:56Z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  <property fmtid="{D5CDD505-2E9C-101B-9397-08002B2CF9AE}" pid="6" name="ContentTypeId">
    <vt:lpwstr>0x010100E26BDCC0AABCDC4C90A9EB399A6C66FB</vt:lpwstr>
  </property>
  <property fmtid="{D5CDD505-2E9C-101B-9397-08002B2CF9AE}" pid="7" name="MediaServiceImageTags">
    <vt:lpwstr/>
  </property>
</Properties>
</file>