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Inconsolata" panose="020F0502020204030204" pitchFamily="2" charset="0"/>
      <p:regular r:id="rId17"/>
      <p:bold r:id="rId18"/>
    </p:embeddedFont>
    <p:embeddedFont>
      <p:font typeface="Inter" panose="020B0604020202020204" charset="0"/>
      <p:regular r:id="rId19"/>
      <p:bold r:id="rId20"/>
      <p:italic r:id="rId21"/>
      <p:boldItalic r:id="rId22"/>
    </p:embeddedFont>
    <p:embeddedFont>
      <p:font typeface="Inter Black" panose="020B0604020202020204" charset="0"/>
      <p:bold r:id="rId23"/>
      <p:boldItalic r:id="rId24"/>
    </p:embeddedFont>
    <p:embeddedFont>
      <p:font typeface="Inter Light" panose="020B0604020202020204" charset="0"/>
      <p:regular r:id="rId25"/>
      <p:bold r:id="rId26"/>
      <p:italic r:id="rId27"/>
      <p:boldItalic r:id="rId28"/>
    </p:embeddedFont>
    <p:embeddedFont>
      <p:font typeface="Inter SemiBold" panose="020B0604020202020204" charset="0"/>
      <p:regular r:id="rId29"/>
      <p:bold r:id="rId30"/>
      <p:italic r:id="rId31"/>
      <p:boldItalic r:id="rId32"/>
    </p:embeddedFont>
    <p:embeddedFont>
      <p:font typeface="Proxima Nova" panose="020B0604020202020204" charset="0"/>
      <p:regular r:id="rId33"/>
      <p:bold r:id="rId34"/>
      <p:italic r:id="rId35"/>
      <p:boldItalic r:id="rId36"/>
    </p:embeddedFont>
    <p:embeddedFont>
      <p:font typeface="Roboto Mono" panose="020F0502020204030204" pitchFamily="49"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4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sono Alessio Dragoni di SciamLab. Ringrazio la Presidente Cuneo e il Direttore Antonelli e UPI  per l’invito a questo evento conclusivo e per l’opportunità di poter raccontare il lavoro che abbiamo svolto insieme in questi anni.</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6f128ca1fc_1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6f128ca1fc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None/>
            </a:pPr>
            <a:r>
              <a:rPr lang="en" sz="1300" b="1">
                <a:solidFill>
                  <a:srgbClr val="353744"/>
                </a:solidFill>
                <a:latin typeface="Proxima Nova"/>
                <a:ea typeface="Proxima Nova"/>
                <a:cs typeface="Proxima Nova"/>
                <a:sym typeface="Proxima Nova"/>
              </a:rPr>
              <a:t>Dashboard di sintesi e analitiche sul personale delle Province</a:t>
            </a:r>
            <a:r>
              <a:rPr lang="en" sz="1300">
                <a:solidFill>
                  <a:srgbClr val="353744"/>
                </a:solidFill>
                <a:latin typeface="Proxima Nova"/>
                <a:ea typeface="Proxima Nova"/>
                <a:cs typeface="Proxima Nova"/>
                <a:sym typeface="Proxima Nova"/>
              </a:rPr>
              <a:t>. Abbiamo restituito i dati del Conto Annuale RGS/MEF e li abbiamo valorizzati, trasformandoli in cruscotti navigabili e intuitivi. Questo permette oggi agli amministratori di leggere le dinamiche delle risorse umane con chiarezza e immediatezza.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0981829d93_0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0981829d93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0981829d93_0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0981829d93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ee593f5fd6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ee593f5fd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A cosa serve un Data Warehouse così strutturato oggi? Viviamo nell'era esplosiva dell'Intelligenza Artificiale Generativa. I Large Language Models e i nuovi Agenti AI connessi ai motori di ricerca operano come pescherecci che </a:t>
            </a:r>
            <a:r>
              <a:rPr lang="en" sz="1300" i="1">
                <a:solidFill>
                  <a:srgbClr val="353744"/>
                </a:solidFill>
                <a:latin typeface="Proxima Nova"/>
                <a:ea typeface="Proxima Nova"/>
                <a:cs typeface="Proxima Nova"/>
                <a:sym typeface="Proxima Nova"/>
              </a:rPr>
              <a:t>"pescano con le reti a strascico nella prateria di dati disponibili sulla rete"</a:t>
            </a:r>
            <a:r>
              <a:rPr lang="en" sz="1300">
                <a:solidFill>
                  <a:srgbClr val="353744"/>
                </a:solidFill>
                <a:latin typeface="Proxima Nova"/>
                <a:ea typeface="Proxima Nova"/>
                <a:cs typeface="Proxima Nova"/>
                <a:sym typeface="Proxima Nova"/>
              </a:rPr>
              <a:t>. Raccolgono tutto, ingeriscono documenti e statistiche senza particolare attenzione alla fonte o all'affidabilità delle informazioni. Il rischio di basare politiche pubbliche su "allucinazioni" o dati non certificati è enorme.</a:t>
            </a:r>
            <a:endParaRPr sz="1300">
              <a:solidFill>
                <a:srgbClr val="353744"/>
              </a:solidFill>
              <a:latin typeface="Proxima Nova"/>
              <a:ea typeface="Proxima Nova"/>
              <a:cs typeface="Proxima Nova"/>
              <a:sym typeface="Proxima Nova"/>
            </a:endParaRPr>
          </a:p>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Il data warehouse è un’infrastruttura, e come ogni infrastruttura il suo valore cresce con ciò che vi si collega. Stiamo già aprendo nuovi cantieri di dati: il profilo strutturale delle amministrazioni, i bilanci e gli indicatori finanziari, gli indicatori di benessere equo e sostenibile — i BES — applicati ai territori. L’obiettivo è che la mappa diventi il cruscotto unico da cui leggere ogni dimensione dell’ente: appalti, investimenti, personale, finanza, qualità della vita.</a:t>
            </a:r>
            <a:endParaRPr sz="1300">
              <a:solidFill>
                <a:srgbClr val="353744"/>
              </a:solidFill>
              <a:latin typeface="Proxima Nova"/>
              <a:ea typeface="Proxima Nova"/>
              <a:cs typeface="Proxima Nova"/>
              <a:sym typeface="Proxima Nova"/>
            </a:endParaRPr>
          </a:p>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La sfida futura è proprio questa: integrare l’intelligenza artificiale con la qualità dei dati, non sostituire l’una con l’altra. Dobbiamo costruire agenti AI che ragionino su dati certi, che citino le fonti, che rendano trasparente il percorso che porta dalla domanda alla risposta.</a:t>
            </a:r>
            <a:endParaRPr sz="1300">
              <a:solidFill>
                <a:srgbClr val="353744"/>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f128ca1f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f128ca1f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Il rafforzamento del ruolo delle Province passa inevitabilmente da questa nuova sovranità del dato. Voglio concludere ringraziando il Direttore Antonelli e l'intera UPI per la fiducia accordata a SciamLab in questi anni e per il contributo professionale, scientifico e profondamente umano che ha accompagnato questo nostro percorso condiviso. Grazie a tutti per l'attenzione.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0981829d9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0981829d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None/>
            </a:pPr>
            <a:r>
              <a:rPr lang="en" sz="1300">
                <a:solidFill>
                  <a:srgbClr val="353744"/>
                </a:solidFill>
                <a:latin typeface="Proxima Nova"/>
                <a:ea typeface="Proxima Nova"/>
                <a:cs typeface="Proxima Nova"/>
                <a:sym typeface="Proxima Nova"/>
              </a:rPr>
              <a:t>Per chi non ci conosce, SciamLab è una società di ingegneria del software specializzata in piattaforme di dati, integrazione di fonti amministrative, cruscotti decisionali e data visualization per Aziende private e Pubblica Amministrazione. Il nostro contributo al progetto “Province e Comuni” inizia nel 2023 e da allora abbiamo costruito un percorso che oggi si concretizza nell’Osservatorio Dati delle Province pubblicato sul sito istituzionale di UPI e all’interno della piattaforma Pi.Co.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40981829d93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0981829d9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Il cuore tecnologico e informativo dell'Osservatorio Dati è un data warehouse che raccoglie, normalizza e integra dati provenienti da molteplici fonti ufficiali aperte. Tra òe principali fonti sicuramente la BDNCP che nel DWH coprono l’intero arco temporale dal 2007 ad oggi con aggiornamenti che vanno dalla frequenza annuale fino alla giornaliera a seconda della fonte… che sono: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0981829d93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0981829d93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30000"/>
              </a:lnSpc>
              <a:spcBef>
                <a:spcPts val="100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ANAC</a:t>
            </a:r>
            <a:r>
              <a:rPr lang="en" sz="1300">
                <a:solidFill>
                  <a:srgbClr val="353744"/>
                </a:solidFill>
                <a:latin typeface="Proxima Nova"/>
                <a:ea typeface="Proxima Nova"/>
                <a:cs typeface="Proxima Nova"/>
                <a:sym typeface="Proxima Nova"/>
              </a:rPr>
              <a:t> – Banca dati nazionale dei contratti pubblici (BDNCP), AUSA, qualificazioni SA, CIG e SmartCIG;</a:t>
            </a:r>
            <a:endParaRPr sz="1300">
              <a:solidFill>
                <a:srgbClr val="353744"/>
              </a:solidFill>
              <a:latin typeface="Proxima Nova"/>
              <a:ea typeface="Proxima Nova"/>
              <a:cs typeface="Proxima Nova"/>
              <a:sym typeface="Proxima Nova"/>
            </a:endParaRPr>
          </a:p>
          <a:p>
            <a:pPr marL="457200" lvl="0" indent="-311150" algn="l" rtl="0">
              <a:lnSpc>
                <a:spcPct val="130000"/>
              </a:lnSpc>
              <a:spcBef>
                <a:spcPts val="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MEF</a:t>
            </a:r>
            <a:r>
              <a:rPr lang="en" sz="1300">
                <a:solidFill>
                  <a:srgbClr val="353744"/>
                </a:solidFill>
                <a:latin typeface="Proxima Nova"/>
                <a:ea typeface="Proxima Nova"/>
                <a:cs typeface="Proxima Nova"/>
                <a:sym typeface="Proxima Nova"/>
              </a:rPr>
              <a:t> – BDAP, Conto Annuale del Personale, OpenBDAP;</a:t>
            </a:r>
            <a:endParaRPr sz="1300">
              <a:solidFill>
                <a:srgbClr val="353744"/>
              </a:solidFill>
              <a:latin typeface="Proxima Nova"/>
              <a:ea typeface="Proxima Nova"/>
              <a:cs typeface="Proxima Nova"/>
              <a:sym typeface="Proxima Nova"/>
            </a:endParaRPr>
          </a:p>
          <a:p>
            <a:pPr marL="457200" lvl="0" indent="-311150" algn="l" rtl="0">
              <a:lnSpc>
                <a:spcPct val="130000"/>
              </a:lnSpc>
              <a:spcBef>
                <a:spcPts val="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DIPE</a:t>
            </a:r>
            <a:r>
              <a:rPr lang="en" sz="1300">
                <a:solidFill>
                  <a:srgbClr val="353744"/>
                </a:solidFill>
                <a:latin typeface="Proxima Nova"/>
                <a:ea typeface="Proxima Nova"/>
                <a:cs typeface="Proxima Nova"/>
                <a:sym typeface="Proxima Nova"/>
              </a:rPr>
              <a:t> – OpenCUP;</a:t>
            </a:r>
            <a:endParaRPr sz="1300">
              <a:solidFill>
                <a:srgbClr val="353744"/>
              </a:solidFill>
              <a:latin typeface="Proxima Nova"/>
              <a:ea typeface="Proxima Nova"/>
              <a:cs typeface="Proxima Nova"/>
              <a:sym typeface="Proxima Nova"/>
            </a:endParaRPr>
          </a:p>
          <a:p>
            <a:pPr marL="457200" lvl="0" indent="-311150" algn="l" rtl="0">
              <a:lnSpc>
                <a:spcPct val="130000"/>
              </a:lnSpc>
              <a:spcBef>
                <a:spcPts val="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MIT</a:t>
            </a:r>
            <a:r>
              <a:rPr lang="en" sz="1300">
                <a:solidFill>
                  <a:srgbClr val="353744"/>
                </a:solidFill>
                <a:latin typeface="Proxima Nova"/>
                <a:ea typeface="Proxima Nova"/>
                <a:cs typeface="Proxima Nova"/>
                <a:sym typeface="Proxima Nova"/>
              </a:rPr>
              <a:t> – Servizio contratti pubblici;</a:t>
            </a:r>
            <a:endParaRPr sz="1300">
              <a:solidFill>
                <a:srgbClr val="353744"/>
              </a:solidFill>
              <a:latin typeface="Proxima Nova"/>
              <a:ea typeface="Proxima Nova"/>
              <a:cs typeface="Proxima Nova"/>
              <a:sym typeface="Proxima Nova"/>
            </a:endParaRPr>
          </a:p>
          <a:p>
            <a:pPr marL="457200" lvl="0" indent="-311150" algn="l" rtl="0">
              <a:lnSpc>
                <a:spcPct val="130000"/>
              </a:lnSpc>
              <a:spcBef>
                <a:spcPts val="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MIMIT</a:t>
            </a:r>
            <a:r>
              <a:rPr lang="en" sz="1300">
                <a:solidFill>
                  <a:srgbClr val="353744"/>
                </a:solidFill>
                <a:latin typeface="Proxima Nova"/>
                <a:ea typeface="Proxima Nova"/>
                <a:cs typeface="Proxima Nova"/>
                <a:sym typeface="Proxima Nova"/>
              </a:rPr>
              <a:t> – RNA (aiuti di stato);</a:t>
            </a:r>
            <a:endParaRPr sz="1300">
              <a:solidFill>
                <a:srgbClr val="353744"/>
              </a:solidFill>
              <a:latin typeface="Proxima Nova"/>
              <a:ea typeface="Proxima Nova"/>
              <a:cs typeface="Proxima Nova"/>
              <a:sym typeface="Proxima Nova"/>
            </a:endParaRPr>
          </a:p>
          <a:p>
            <a:pPr marL="457200" lvl="0" indent="-311150" algn="l" rtl="0">
              <a:lnSpc>
                <a:spcPct val="130000"/>
              </a:lnSpc>
              <a:spcBef>
                <a:spcPts val="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ISTAT</a:t>
            </a:r>
            <a:r>
              <a:rPr lang="en" sz="1300">
                <a:solidFill>
                  <a:srgbClr val="353744"/>
                </a:solidFill>
                <a:latin typeface="Proxima Nova"/>
                <a:ea typeface="Proxima Nova"/>
                <a:cs typeface="Proxima Nova"/>
                <a:sym typeface="Proxima Nova"/>
              </a:rPr>
              <a:t> – basi territoriali, demografia, dati sulle amministrazioni;</a:t>
            </a:r>
            <a:endParaRPr sz="1300">
              <a:solidFill>
                <a:srgbClr val="353744"/>
              </a:solidFill>
              <a:latin typeface="Proxima Nova"/>
              <a:ea typeface="Proxima Nova"/>
              <a:cs typeface="Proxima Nova"/>
              <a:sym typeface="Proxima Nova"/>
            </a:endParaRPr>
          </a:p>
          <a:p>
            <a:pPr marL="457200" lvl="0" indent="-311150" algn="l" rtl="0">
              <a:lnSpc>
                <a:spcPct val="130000"/>
              </a:lnSpc>
              <a:spcBef>
                <a:spcPts val="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Regis</a:t>
            </a:r>
            <a:r>
              <a:rPr lang="en" sz="1300">
                <a:solidFill>
                  <a:srgbClr val="353744"/>
                </a:solidFill>
                <a:latin typeface="Proxima Nova"/>
                <a:ea typeface="Proxima Nova"/>
                <a:cs typeface="Proxima Nova"/>
                <a:sym typeface="Proxima Nova"/>
              </a:rPr>
              <a:t> e Italia Domani – dati PNRR e PNC.</a:t>
            </a:r>
            <a:endParaRPr sz="1300">
              <a:solidFill>
                <a:srgbClr val="353744"/>
              </a:solidFill>
              <a:latin typeface="Proxima Nova"/>
              <a:ea typeface="Proxima Nova"/>
              <a:cs typeface="Proxima Nova"/>
              <a:sym typeface="Proxima Nova"/>
            </a:endParaRPr>
          </a:p>
          <a:p>
            <a:pPr marL="457200" lvl="0" indent="-311150" algn="l" rtl="0">
              <a:lnSpc>
                <a:spcPct val="130000"/>
              </a:lnSpc>
              <a:spcBef>
                <a:spcPts val="0"/>
              </a:spcBef>
              <a:spcAft>
                <a:spcPts val="0"/>
              </a:spcAft>
              <a:buClr>
                <a:srgbClr val="353744"/>
              </a:buClr>
              <a:buSzPts val="1300"/>
              <a:buFont typeface="Proxima Nova"/>
              <a:buChar char="●"/>
            </a:pPr>
            <a:r>
              <a:rPr lang="en" sz="1300" b="1">
                <a:solidFill>
                  <a:srgbClr val="353744"/>
                </a:solidFill>
                <a:latin typeface="Proxima Nova"/>
                <a:ea typeface="Proxima Nova"/>
                <a:cs typeface="Proxima Nova"/>
                <a:sym typeface="Proxima Nova"/>
              </a:rPr>
              <a:t>MININT</a:t>
            </a:r>
            <a:r>
              <a:rPr lang="en" sz="1300">
                <a:solidFill>
                  <a:srgbClr val="353744"/>
                </a:solidFill>
                <a:latin typeface="Proxima Nova"/>
                <a:ea typeface="Proxima Nova"/>
                <a:cs typeface="Proxima Nova"/>
                <a:sym typeface="Proxima Nova"/>
              </a:rPr>
              <a:t> - Anagrafe degli Amministratori Locali e Regionali</a:t>
            </a:r>
            <a:endParaRPr sz="1300">
              <a:solidFill>
                <a:srgbClr val="353744"/>
              </a:solidFill>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0981829d93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0981829d93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Sopra al DWH sono stati costruiti diversi strumenti e cruscotti:</a:t>
            </a:r>
            <a:endParaRPr sz="1300">
              <a:solidFill>
                <a:srgbClr val="353744"/>
              </a:solidFill>
              <a:latin typeface="Proxima Nova"/>
              <a:ea typeface="Proxima Nova"/>
              <a:cs typeface="Proxima Nova"/>
              <a:sym typeface="Proxima Nova"/>
            </a:endParaRPr>
          </a:p>
          <a:p>
            <a:pPr marL="0" lvl="0" indent="0" algn="l" rtl="0">
              <a:lnSpc>
                <a:spcPct val="130000"/>
              </a:lnSpc>
              <a:spcBef>
                <a:spcPts val="1000"/>
              </a:spcBef>
              <a:spcAft>
                <a:spcPts val="0"/>
              </a:spcAft>
              <a:buNone/>
            </a:pPr>
            <a:r>
              <a:rPr lang="en" sz="1300">
                <a:solidFill>
                  <a:srgbClr val="353744"/>
                </a:solidFill>
                <a:latin typeface="Proxima Nova"/>
                <a:ea typeface="Proxima Nova"/>
                <a:cs typeface="Proxima Nova"/>
                <a:sym typeface="Proxima Nova"/>
              </a:rPr>
              <a:t>Il primo è la </a:t>
            </a:r>
            <a:r>
              <a:rPr lang="en" sz="1300" b="1">
                <a:solidFill>
                  <a:srgbClr val="353744"/>
                </a:solidFill>
                <a:latin typeface="Proxima Nova"/>
                <a:ea typeface="Proxima Nova"/>
                <a:cs typeface="Proxima Nova"/>
                <a:sym typeface="Proxima Nova"/>
              </a:rPr>
              <a:t>Mappa delle Province</a:t>
            </a:r>
            <a:r>
              <a:rPr lang="en" sz="1300">
                <a:solidFill>
                  <a:srgbClr val="353744"/>
                </a:solidFill>
                <a:latin typeface="Proxima Nova"/>
                <a:ea typeface="Proxima Nova"/>
                <a:cs typeface="Proxima Nova"/>
                <a:sym typeface="Proxima Nova"/>
              </a:rPr>
              <a:t>. Non si tratta di una semplice visualizzazione, ma della restituzione del sistema gestionale statistico utilizzato da UPI dove sono raccolti gli estremi identificativi che le amministrazioni provinciali hanno nelle varie banche dati istituzionali. Questa mappa oggi mostra diverse variabili statistiche e gli amministratori in carica e i link al sito istituzionale e al Portale Unico della Trasparenza (PUT). Il gestionale statistico, assieme al DWH saranno utilizzati in seguito per accogliere ulteriori fonti di conoscenza e statistiche dell’ecosistema provinciale come gli indicatori strutturali, i dati BES, i valori e gli indicatori di bilancio, etc. </a:t>
            </a:r>
            <a:r>
              <a:rPr lang="en" sz="1300" b="1">
                <a:solidFill>
                  <a:srgbClr val="353744"/>
                </a:solidFill>
                <a:latin typeface="Proxima Nova"/>
                <a:ea typeface="Proxima Nova"/>
                <a:cs typeface="Proxima Nova"/>
                <a:sym typeface="Proxima Nova"/>
              </a:rPr>
              <a:t>I dati sono mantenuti dalla redazione UPI, che li cura e aggiorna sulla base degli eventi. </a:t>
            </a:r>
            <a:br>
              <a:rPr lang="en" sz="1300" b="1">
                <a:solidFill>
                  <a:srgbClr val="353744"/>
                </a:solidFill>
                <a:latin typeface="Proxima Nova"/>
                <a:ea typeface="Proxima Nova"/>
                <a:cs typeface="Proxima Nova"/>
                <a:sym typeface="Proxima Nova"/>
              </a:rPr>
            </a:br>
            <a:r>
              <a:rPr lang="en" sz="1300" b="1">
                <a:solidFill>
                  <a:srgbClr val="353744"/>
                </a:solidFill>
                <a:latin typeface="Proxima Nova"/>
                <a:ea typeface="Proxima Nova"/>
                <a:cs typeface="Proxima Nova"/>
                <a:sym typeface="Proxima Nova"/>
              </a:rPr>
              <a:t>Sapete quale è il vero valore di questa mappa ?</a:t>
            </a:r>
            <a:endParaRPr sz="1300" b="1">
              <a:solidFill>
                <a:srgbClr val="353744"/>
              </a:solidFill>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0983d9731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0983d9731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Clr>
                <a:schemeClr val="dk1"/>
              </a:buClr>
              <a:buSzPts val="1100"/>
              <a:buFont typeface="Arial"/>
              <a:buNone/>
            </a:pPr>
            <a:r>
              <a:rPr lang="en" sz="1300">
                <a:solidFill>
                  <a:srgbClr val="353744"/>
                </a:solidFill>
                <a:latin typeface="Proxima Nova"/>
                <a:ea typeface="Proxima Nova"/>
                <a:cs typeface="Proxima Nova"/>
                <a:sym typeface="Proxima Nova"/>
              </a:rPr>
              <a:t>Il vero valore della mappa risiede quindi nei dati che sono integrati, aggiornati controllati, validati e quindi affidabili.</a:t>
            </a:r>
            <a:endParaRPr sz="1300" b="1">
              <a:solidFill>
                <a:srgbClr val="353744"/>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30000"/>
              </a:lnSpc>
              <a:spcBef>
                <a:spcPts val="1000"/>
              </a:spcBef>
              <a:spcAft>
                <a:spcPts val="0"/>
              </a:spcAft>
              <a:buNone/>
            </a:pPr>
            <a:endParaRPr sz="1300">
              <a:solidFill>
                <a:srgbClr val="353744"/>
              </a:solidFill>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2468643fd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2468643f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None/>
            </a:pPr>
            <a:r>
              <a:rPr lang="en" sz="1300">
                <a:solidFill>
                  <a:srgbClr val="353744"/>
                </a:solidFill>
                <a:latin typeface="Proxima Nova"/>
                <a:ea typeface="Proxima Nova"/>
                <a:cs typeface="Proxima Nova"/>
                <a:sym typeface="Proxima Nova"/>
              </a:rPr>
              <a:t>Vi sono poi una serie di cruscotti che abbiamo predisposto sopra al DWH.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0981829d93_0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0981829d93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000"/>
              </a:spcBef>
              <a:spcAft>
                <a:spcPts val="0"/>
              </a:spcAft>
              <a:buNone/>
            </a:pPr>
            <a:r>
              <a:rPr lang="en" sz="1300">
                <a:solidFill>
                  <a:schemeClr val="dk1"/>
                </a:solidFill>
                <a:latin typeface="Proxima Nova"/>
                <a:ea typeface="Proxima Nova"/>
                <a:cs typeface="Proxima Nova"/>
                <a:sym typeface="Proxima Nova"/>
              </a:rPr>
              <a:t>Vediamo: l’</a:t>
            </a:r>
            <a:r>
              <a:rPr lang="en" sz="1300" b="1">
                <a:solidFill>
                  <a:schemeClr val="dk1"/>
                </a:solidFill>
                <a:latin typeface="Proxima Nova"/>
                <a:ea typeface="Proxima Nova"/>
                <a:cs typeface="Proxima Nova"/>
                <a:sym typeface="Proxima Nova"/>
              </a:rPr>
              <a:t>O</a:t>
            </a:r>
            <a:r>
              <a:rPr lang="en" sz="1300" b="1">
                <a:solidFill>
                  <a:srgbClr val="353744"/>
                </a:solidFill>
                <a:latin typeface="Proxima Nova"/>
                <a:ea typeface="Proxima Nova"/>
                <a:cs typeface="Proxima Nova"/>
                <a:sym typeface="Proxima Nova"/>
              </a:rPr>
              <a:t>sservatorio sui dati delle qualificazioni delle Stazioni Uniche Appaltanti</a:t>
            </a:r>
            <a:r>
              <a:rPr lang="en" sz="1300">
                <a:solidFill>
                  <a:srgbClr val="353744"/>
                </a:solidFill>
                <a:latin typeface="Proxima Nova"/>
                <a:ea typeface="Proxima Nova"/>
                <a:cs typeface="Proxima Nova"/>
                <a:sym typeface="Proxima Nova"/>
              </a:rPr>
              <a:t>. In un settore strategico come quello degli appalti, il dato non aggiornato è inutile. Per questo abbiamo creato un sistema che espone la situazione reale con un aggiornamento giornaliero, che ha consentito di monitorare continuamento lo stato di qualificazione delle SUA Provinciali e offre oggi a ciascuna SUA una fotografia sempre esatta e tempestiva del proprio territorio.</a:t>
            </a:r>
            <a:endParaRPr sz="1300">
              <a:solidFill>
                <a:srgbClr val="353744"/>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0981829d93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0981829d93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uota">
  <p:cSld name="TITLE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‹N›</a:t>
            </a:fld>
            <a:endParaRPr/>
          </a:p>
        </p:txBody>
      </p:sp>
      <p:sp>
        <p:nvSpPr>
          <p:cNvPr id="52" name="Google Shape;52;p13"/>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lvl1pPr marL="0" lvl="0" indent="0" algn="l">
              <a:buNone/>
              <a:defRPr sz="600">
                <a:solidFill>
                  <a:schemeClr val="dk1"/>
                </a:solidFill>
                <a:latin typeface="Roboto Mono"/>
                <a:ea typeface="Roboto Mono"/>
                <a:cs typeface="Roboto Mono"/>
                <a:sym typeface="Roboto Mono"/>
              </a:defRPr>
            </a:lvl1pPr>
            <a:lvl2pPr marL="0" lvl="1" indent="0" algn="l">
              <a:buNone/>
              <a:defRPr sz="600">
                <a:solidFill>
                  <a:schemeClr val="dk1"/>
                </a:solidFill>
                <a:latin typeface="Roboto Mono"/>
                <a:ea typeface="Roboto Mono"/>
                <a:cs typeface="Roboto Mono"/>
                <a:sym typeface="Roboto Mono"/>
              </a:defRPr>
            </a:lvl2pPr>
            <a:lvl3pPr marL="0" lvl="2" indent="0" algn="l">
              <a:buNone/>
              <a:defRPr sz="600">
                <a:solidFill>
                  <a:schemeClr val="dk1"/>
                </a:solidFill>
                <a:latin typeface="Roboto Mono"/>
                <a:ea typeface="Roboto Mono"/>
                <a:cs typeface="Roboto Mono"/>
                <a:sym typeface="Roboto Mono"/>
              </a:defRPr>
            </a:lvl3pPr>
            <a:lvl4pPr marL="0" lvl="3" indent="0" algn="l">
              <a:buNone/>
              <a:defRPr sz="600">
                <a:solidFill>
                  <a:schemeClr val="dk1"/>
                </a:solidFill>
                <a:latin typeface="Roboto Mono"/>
                <a:ea typeface="Roboto Mono"/>
                <a:cs typeface="Roboto Mono"/>
                <a:sym typeface="Roboto Mono"/>
              </a:defRPr>
            </a:lvl4pPr>
            <a:lvl5pPr marL="0" lvl="4" indent="0" algn="l">
              <a:buNone/>
              <a:defRPr sz="600">
                <a:solidFill>
                  <a:schemeClr val="dk1"/>
                </a:solidFill>
                <a:latin typeface="Roboto Mono"/>
                <a:ea typeface="Roboto Mono"/>
                <a:cs typeface="Roboto Mono"/>
                <a:sym typeface="Roboto Mono"/>
              </a:defRPr>
            </a:lvl5pPr>
            <a:lvl6pPr marL="0" lvl="5" indent="0" algn="l">
              <a:buNone/>
              <a:defRPr sz="600">
                <a:solidFill>
                  <a:schemeClr val="dk1"/>
                </a:solidFill>
                <a:latin typeface="Roboto Mono"/>
                <a:ea typeface="Roboto Mono"/>
                <a:cs typeface="Roboto Mono"/>
                <a:sym typeface="Roboto Mono"/>
              </a:defRPr>
            </a:lvl6pPr>
            <a:lvl7pPr marL="0" lvl="6" indent="0" algn="l">
              <a:buNone/>
              <a:defRPr sz="600">
                <a:solidFill>
                  <a:schemeClr val="dk1"/>
                </a:solidFill>
                <a:latin typeface="Roboto Mono"/>
                <a:ea typeface="Roboto Mono"/>
                <a:cs typeface="Roboto Mono"/>
                <a:sym typeface="Roboto Mono"/>
              </a:defRPr>
            </a:lvl7pPr>
            <a:lvl8pPr marL="0" lvl="7" indent="0" algn="l">
              <a:buNone/>
              <a:defRPr sz="600">
                <a:solidFill>
                  <a:schemeClr val="dk1"/>
                </a:solidFill>
                <a:latin typeface="Roboto Mono"/>
                <a:ea typeface="Roboto Mono"/>
                <a:cs typeface="Roboto Mono"/>
                <a:sym typeface="Roboto Mono"/>
              </a:defRPr>
            </a:lvl8pPr>
            <a:lvl9pPr marL="0" lvl="8" indent="0" algn="l">
              <a:buNone/>
              <a:defRPr sz="600">
                <a:solidFill>
                  <a:schemeClr val="dk1"/>
                </a:solidFill>
                <a:latin typeface="Roboto Mono"/>
                <a:ea typeface="Roboto Mono"/>
                <a:cs typeface="Roboto Mono"/>
                <a:sym typeface="Roboto Mono"/>
              </a:defRPr>
            </a:lvl9pPr>
          </a:lstStyle>
          <a:p>
            <a:pPr marL="0" lvl="0" indent="0" algn="l" rtl="0">
              <a:spcBef>
                <a:spcPts val="0"/>
              </a:spcBef>
              <a:spcAft>
                <a:spcPts val="0"/>
              </a:spcAft>
              <a:buNone/>
            </a:pPr>
            <a:r>
              <a:rPr lang="en"/>
              <a:t>sciamlab.com</a:t>
            </a:r>
            <a:endParaRPr/>
          </a:p>
        </p:txBody>
      </p:sp>
      <p:sp>
        <p:nvSpPr>
          <p:cNvPr id="53" name="Google Shape;53;p13"/>
          <p:cNvSpPr txBox="1">
            <a:spLocks noGrp="1"/>
          </p:cNvSpPr>
          <p:nvPr>
            <p:ph type="sldNum" idx="3"/>
          </p:nvPr>
        </p:nvSpPr>
        <p:spPr>
          <a:xfrm>
            <a:off x="1799476" y="4755203"/>
            <a:ext cx="1409100" cy="393600"/>
          </a:xfrm>
          <a:prstGeom prst="rect">
            <a:avLst/>
          </a:prstGeom>
        </p:spPr>
        <p:txBody>
          <a:bodyPr spcFirstLastPara="1" wrap="square" lIns="91425" tIns="91425" rIns="91425" bIns="91425" anchor="ctr" anchorCtr="0">
            <a:normAutofit/>
          </a:bodyPr>
          <a:lstStyle>
            <a:lvl1pPr marL="0" lvl="0" indent="0" algn="l">
              <a:buNone/>
              <a:defRPr sz="600">
                <a:solidFill>
                  <a:schemeClr val="dk1"/>
                </a:solidFill>
                <a:latin typeface="Roboto Mono"/>
                <a:ea typeface="Roboto Mono"/>
                <a:cs typeface="Roboto Mono"/>
                <a:sym typeface="Roboto Mono"/>
              </a:defRPr>
            </a:lvl1pPr>
            <a:lvl2pPr marL="0" lvl="1" indent="0" algn="l">
              <a:buNone/>
              <a:defRPr sz="600">
                <a:solidFill>
                  <a:schemeClr val="dk1"/>
                </a:solidFill>
                <a:latin typeface="Roboto Mono"/>
                <a:ea typeface="Roboto Mono"/>
                <a:cs typeface="Roboto Mono"/>
                <a:sym typeface="Roboto Mono"/>
              </a:defRPr>
            </a:lvl2pPr>
            <a:lvl3pPr marL="0" lvl="2" indent="0" algn="l">
              <a:buNone/>
              <a:defRPr sz="600">
                <a:solidFill>
                  <a:schemeClr val="dk1"/>
                </a:solidFill>
                <a:latin typeface="Roboto Mono"/>
                <a:ea typeface="Roboto Mono"/>
                <a:cs typeface="Roboto Mono"/>
                <a:sym typeface="Roboto Mono"/>
              </a:defRPr>
            </a:lvl3pPr>
            <a:lvl4pPr marL="0" lvl="3" indent="0" algn="l">
              <a:buNone/>
              <a:defRPr sz="600">
                <a:solidFill>
                  <a:schemeClr val="dk1"/>
                </a:solidFill>
                <a:latin typeface="Roboto Mono"/>
                <a:ea typeface="Roboto Mono"/>
                <a:cs typeface="Roboto Mono"/>
                <a:sym typeface="Roboto Mono"/>
              </a:defRPr>
            </a:lvl4pPr>
            <a:lvl5pPr marL="0" lvl="4" indent="0" algn="l">
              <a:buNone/>
              <a:defRPr sz="600">
                <a:solidFill>
                  <a:schemeClr val="dk1"/>
                </a:solidFill>
                <a:latin typeface="Roboto Mono"/>
                <a:ea typeface="Roboto Mono"/>
                <a:cs typeface="Roboto Mono"/>
                <a:sym typeface="Roboto Mono"/>
              </a:defRPr>
            </a:lvl5pPr>
            <a:lvl6pPr marL="0" lvl="5" indent="0" algn="l">
              <a:buNone/>
              <a:defRPr sz="600">
                <a:solidFill>
                  <a:schemeClr val="dk1"/>
                </a:solidFill>
                <a:latin typeface="Roboto Mono"/>
                <a:ea typeface="Roboto Mono"/>
                <a:cs typeface="Roboto Mono"/>
                <a:sym typeface="Roboto Mono"/>
              </a:defRPr>
            </a:lvl6pPr>
            <a:lvl7pPr marL="0" lvl="6" indent="0" algn="l">
              <a:buNone/>
              <a:defRPr sz="600">
                <a:solidFill>
                  <a:schemeClr val="dk1"/>
                </a:solidFill>
                <a:latin typeface="Roboto Mono"/>
                <a:ea typeface="Roboto Mono"/>
                <a:cs typeface="Roboto Mono"/>
                <a:sym typeface="Roboto Mono"/>
              </a:defRPr>
            </a:lvl7pPr>
            <a:lvl8pPr marL="0" lvl="7" indent="0" algn="l">
              <a:buNone/>
              <a:defRPr sz="600">
                <a:solidFill>
                  <a:schemeClr val="dk1"/>
                </a:solidFill>
                <a:latin typeface="Roboto Mono"/>
                <a:ea typeface="Roboto Mono"/>
                <a:cs typeface="Roboto Mono"/>
                <a:sym typeface="Roboto Mono"/>
              </a:defRPr>
            </a:lvl8pPr>
            <a:lvl9pPr marL="0" lvl="8" indent="0" algn="l">
              <a:buNone/>
              <a:defRPr sz="600">
                <a:solidFill>
                  <a:schemeClr val="dk1"/>
                </a:solidFill>
                <a:latin typeface="Roboto Mono"/>
                <a:ea typeface="Roboto Mono"/>
                <a:cs typeface="Roboto Mono"/>
                <a:sym typeface="Roboto Mono"/>
              </a:defRPr>
            </a:lvl9pPr>
          </a:lstStyle>
          <a:p>
            <a:pPr marL="0" lvl="0" indent="0" algn="l" rtl="0">
              <a:spcBef>
                <a:spcPts val="0"/>
              </a:spcBef>
              <a:spcAft>
                <a:spcPts val="0"/>
              </a:spcAft>
              <a:buNone/>
            </a:pPr>
            <a:r>
              <a:rPr lang="en"/>
              <a:t>Company Profile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roduzione">
  <p:cSld name="SECTION_HEADER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994825" y="1262200"/>
            <a:ext cx="7154400" cy="27927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200"/>
              <a:buFont typeface="Inter"/>
              <a:buNone/>
              <a:defRPr sz="1200">
                <a:latin typeface="Inter"/>
                <a:ea typeface="Inter"/>
                <a:cs typeface="Inter"/>
                <a:sym typeface="Inter"/>
              </a:defRPr>
            </a:lvl1pPr>
            <a:lvl2pPr lvl="1" algn="ctr">
              <a:spcBef>
                <a:spcPts val="0"/>
              </a:spcBef>
              <a:spcAft>
                <a:spcPts val="0"/>
              </a:spcAft>
              <a:buSzPts val="2800"/>
              <a:buFont typeface="Inter"/>
              <a:buNone/>
              <a:defRPr>
                <a:latin typeface="Inter"/>
                <a:ea typeface="Inter"/>
                <a:cs typeface="Inter"/>
                <a:sym typeface="Inter"/>
              </a:defRPr>
            </a:lvl2pPr>
            <a:lvl3pPr lvl="2" algn="ctr">
              <a:spcBef>
                <a:spcPts val="0"/>
              </a:spcBef>
              <a:spcAft>
                <a:spcPts val="0"/>
              </a:spcAft>
              <a:buSzPts val="2800"/>
              <a:buFont typeface="Inter"/>
              <a:buNone/>
              <a:defRPr>
                <a:latin typeface="Inter"/>
                <a:ea typeface="Inter"/>
                <a:cs typeface="Inter"/>
                <a:sym typeface="Inter"/>
              </a:defRPr>
            </a:lvl3pPr>
            <a:lvl4pPr lvl="3" algn="ctr">
              <a:spcBef>
                <a:spcPts val="0"/>
              </a:spcBef>
              <a:spcAft>
                <a:spcPts val="0"/>
              </a:spcAft>
              <a:buSzPts val="2800"/>
              <a:buFont typeface="Inter"/>
              <a:buNone/>
              <a:defRPr>
                <a:latin typeface="Inter"/>
                <a:ea typeface="Inter"/>
                <a:cs typeface="Inter"/>
                <a:sym typeface="Inter"/>
              </a:defRPr>
            </a:lvl4pPr>
            <a:lvl5pPr lvl="4" algn="ctr">
              <a:spcBef>
                <a:spcPts val="0"/>
              </a:spcBef>
              <a:spcAft>
                <a:spcPts val="0"/>
              </a:spcAft>
              <a:buSzPts val="2800"/>
              <a:buFont typeface="Inter"/>
              <a:buNone/>
              <a:defRPr>
                <a:latin typeface="Inter"/>
                <a:ea typeface="Inter"/>
                <a:cs typeface="Inter"/>
                <a:sym typeface="Inter"/>
              </a:defRPr>
            </a:lvl5pPr>
            <a:lvl6pPr lvl="5" algn="ctr">
              <a:spcBef>
                <a:spcPts val="0"/>
              </a:spcBef>
              <a:spcAft>
                <a:spcPts val="0"/>
              </a:spcAft>
              <a:buSzPts val="2800"/>
              <a:buFont typeface="Inter"/>
              <a:buNone/>
              <a:defRPr>
                <a:latin typeface="Inter"/>
                <a:ea typeface="Inter"/>
                <a:cs typeface="Inter"/>
                <a:sym typeface="Inter"/>
              </a:defRPr>
            </a:lvl6pPr>
            <a:lvl7pPr lvl="6" algn="ctr">
              <a:spcBef>
                <a:spcPts val="0"/>
              </a:spcBef>
              <a:spcAft>
                <a:spcPts val="0"/>
              </a:spcAft>
              <a:buSzPts val="2800"/>
              <a:buFont typeface="Inter"/>
              <a:buNone/>
              <a:defRPr>
                <a:latin typeface="Inter"/>
                <a:ea typeface="Inter"/>
                <a:cs typeface="Inter"/>
                <a:sym typeface="Inter"/>
              </a:defRPr>
            </a:lvl7pPr>
            <a:lvl8pPr lvl="7" algn="ctr">
              <a:spcBef>
                <a:spcPts val="0"/>
              </a:spcBef>
              <a:spcAft>
                <a:spcPts val="0"/>
              </a:spcAft>
              <a:buSzPts val="2800"/>
              <a:buFont typeface="Inter"/>
              <a:buNone/>
              <a:defRPr>
                <a:latin typeface="Inter"/>
                <a:ea typeface="Inter"/>
                <a:cs typeface="Inter"/>
                <a:sym typeface="Inter"/>
              </a:defRPr>
            </a:lvl8pPr>
            <a:lvl9pPr lvl="8" algn="ctr">
              <a:spcBef>
                <a:spcPts val="0"/>
              </a:spcBef>
              <a:spcAft>
                <a:spcPts val="0"/>
              </a:spcAft>
              <a:buSzPts val="2800"/>
              <a:buFont typeface="Inter"/>
              <a:buNone/>
              <a:defRPr>
                <a:latin typeface="Inter"/>
                <a:ea typeface="Inter"/>
                <a:cs typeface="Inter"/>
                <a:sym typeface="Inter"/>
              </a:defRPr>
            </a:lvl9pPr>
          </a:lstStyle>
          <a:p>
            <a:endParaRPr/>
          </a:p>
        </p:txBody>
      </p:sp>
      <p:sp>
        <p:nvSpPr>
          <p:cNvPr id="56" name="Google Shape;56;p14"/>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‹N›</a:t>
            </a:fld>
            <a:endParaRPr/>
          </a:p>
        </p:txBody>
      </p:sp>
      <p:sp>
        <p:nvSpPr>
          <p:cNvPr id="57" name="Google Shape;57;p14"/>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lvl1pPr marL="0" lvl="0" indent="0" algn="l">
              <a:buNone/>
              <a:defRPr sz="600">
                <a:solidFill>
                  <a:schemeClr val="dk1"/>
                </a:solidFill>
                <a:latin typeface="Roboto Mono"/>
                <a:ea typeface="Roboto Mono"/>
                <a:cs typeface="Roboto Mono"/>
                <a:sym typeface="Roboto Mono"/>
              </a:defRPr>
            </a:lvl1pPr>
            <a:lvl2pPr marL="0" lvl="1" indent="0" algn="l">
              <a:buNone/>
              <a:defRPr sz="600">
                <a:solidFill>
                  <a:schemeClr val="dk1"/>
                </a:solidFill>
                <a:latin typeface="Roboto Mono"/>
                <a:ea typeface="Roboto Mono"/>
                <a:cs typeface="Roboto Mono"/>
                <a:sym typeface="Roboto Mono"/>
              </a:defRPr>
            </a:lvl2pPr>
            <a:lvl3pPr marL="0" lvl="2" indent="0" algn="l">
              <a:buNone/>
              <a:defRPr sz="600">
                <a:solidFill>
                  <a:schemeClr val="dk1"/>
                </a:solidFill>
                <a:latin typeface="Roboto Mono"/>
                <a:ea typeface="Roboto Mono"/>
                <a:cs typeface="Roboto Mono"/>
                <a:sym typeface="Roboto Mono"/>
              </a:defRPr>
            </a:lvl3pPr>
            <a:lvl4pPr marL="0" lvl="3" indent="0" algn="l">
              <a:buNone/>
              <a:defRPr sz="600">
                <a:solidFill>
                  <a:schemeClr val="dk1"/>
                </a:solidFill>
                <a:latin typeface="Roboto Mono"/>
                <a:ea typeface="Roboto Mono"/>
                <a:cs typeface="Roboto Mono"/>
                <a:sym typeface="Roboto Mono"/>
              </a:defRPr>
            </a:lvl4pPr>
            <a:lvl5pPr marL="0" lvl="4" indent="0" algn="l">
              <a:buNone/>
              <a:defRPr sz="600">
                <a:solidFill>
                  <a:schemeClr val="dk1"/>
                </a:solidFill>
                <a:latin typeface="Roboto Mono"/>
                <a:ea typeface="Roboto Mono"/>
                <a:cs typeface="Roboto Mono"/>
                <a:sym typeface="Roboto Mono"/>
              </a:defRPr>
            </a:lvl5pPr>
            <a:lvl6pPr marL="0" lvl="5" indent="0" algn="l">
              <a:buNone/>
              <a:defRPr sz="600">
                <a:solidFill>
                  <a:schemeClr val="dk1"/>
                </a:solidFill>
                <a:latin typeface="Roboto Mono"/>
                <a:ea typeface="Roboto Mono"/>
                <a:cs typeface="Roboto Mono"/>
                <a:sym typeface="Roboto Mono"/>
              </a:defRPr>
            </a:lvl6pPr>
            <a:lvl7pPr marL="0" lvl="6" indent="0" algn="l">
              <a:buNone/>
              <a:defRPr sz="600">
                <a:solidFill>
                  <a:schemeClr val="dk1"/>
                </a:solidFill>
                <a:latin typeface="Roboto Mono"/>
                <a:ea typeface="Roboto Mono"/>
                <a:cs typeface="Roboto Mono"/>
                <a:sym typeface="Roboto Mono"/>
              </a:defRPr>
            </a:lvl7pPr>
            <a:lvl8pPr marL="0" lvl="7" indent="0" algn="l">
              <a:buNone/>
              <a:defRPr sz="600">
                <a:solidFill>
                  <a:schemeClr val="dk1"/>
                </a:solidFill>
                <a:latin typeface="Roboto Mono"/>
                <a:ea typeface="Roboto Mono"/>
                <a:cs typeface="Roboto Mono"/>
                <a:sym typeface="Roboto Mono"/>
              </a:defRPr>
            </a:lvl8pPr>
            <a:lvl9pPr marL="0" lvl="8" indent="0" algn="l">
              <a:buNone/>
              <a:defRPr sz="600">
                <a:solidFill>
                  <a:schemeClr val="dk1"/>
                </a:solidFill>
                <a:latin typeface="Roboto Mono"/>
                <a:ea typeface="Roboto Mono"/>
                <a:cs typeface="Roboto Mono"/>
                <a:sym typeface="Roboto Mono"/>
              </a:defRPr>
            </a:lvl9pPr>
          </a:lstStyle>
          <a:p>
            <a:pPr marL="0" lvl="0" indent="0" algn="l" rtl="0">
              <a:spcBef>
                <a:spcPts val="0"/>
              </a:spcBef>
              <a:spcAft>
                <a:spcPts val="0"/>
              </a:spcAft>
              <a:buNone/>
            </a:pPr>
            <a:r>
              <a:rPr lang="en"/>
              <a:t>sciamlab.com</a:t>
            </a:r>
            <a:endParaRPr/>
          </a:p>
        </p:txBody>
      </p:sp>
      <p:sp>
        <p:nvSpPr>
          <p:cNvPr id="58" name="Google Shape;58;p14"/>
          <p:cNvSpPr txBox="1">
            <a:spLocks noGrp="1"/>
          </p:cNvSpPr>
          <p:nvPr>
            <p:ph type="sldNum" idx="3"/>
          </p:nvPr>
        </p:nvSpPr>
        <p:spPr>
          <a:xfrm>
            <a:off x="1799476" y="4755203"/>
            <a:ext cx="1409100" cy="393600"/>
          </a:xfrm>
          <a:prstGeom prst="rect">
            <a:avLst/>
          </a:prstGeom>
        </p:spPr>
        <p:txBody>
          <a:bodyPr spcFirstLastPara="1" wrap="square" lIns="91425" tIns="91425" rIns="91425" bIns="91425" anchor="ctr" anchorCtr="0">
            <a:normAutofit/>
          </a:bodyPr>
          <a:lstStyle>
            <a:lvl1pPr marL="0" lvl="0" indent="0" algn="l">
              <a:buNone/>
              <a:defRPr sz="600">
                <a:solidFill>
                  <a:schemeClr val="dk1"/>
                </a:solidFill>
                <a:latin typeface="Roboto Mono"/>
                <a:ea typeface="Roboto Mono"/>
                <a:cs typeface="Roboto Mono"/>
                <a:sym typeface="Roboto Mono"/>
              </a:defRPr>
            </a:lvl1pPr>
            <a:lvl2pPr marL="0" lvl="1" indent="0" algn="l">
              <a:buNone/>
              <a:defRPr sz="600">
                <a:solidFill>
                  <a:schemeClr val="dk1"/>
                </a:solidFill>
                <a:latin typeface="Roboto Mono"/>
                <a:ea typeface="Roboto Mono"/>
                <a:cs typeface="Roboto Mono"/>
                <a:sym typeface="Roboto Mono"/>
              </a:defRPr>
            </a:lvl2pPr>
            <a:lvl3pPr marL="0" lvl="2" indent="0" algn="l">
              <a:buNone/>
              <a:defRPr sz="600">
                <a:solidFill>
                  <a:schemeClr val="dk1"/>
                </a:solidFill>
                <a:latin typeface="Roboto Mono"/>
                <a:ea typeface="Roboto Mono"/>
                <a:cs typeface="Roboto Mono"/>
                <a:sym typeface="Roboto Mono"/>
              </a:defRPr>
            </a:lvl3pPr>
            <a:lvl4pPr marL="0" lvl="3" indent="0" algn="l">
              <a:buNone/>
              <a:defRPr sz="600">
                <a:solidFill>
                  <a:schemeClr val="dk1"/>
                </a:solidFill>
                <a:latin typeface="Roboto Mono"/>
                <a:ea typeface="Roboto Mono"/>
                <a:cs typeface="Roboto Mono"/>
                <a:sym typeface="Roboto Mono"/>
              </a:defRPr>
            </a:lvl4pPr>
            <a:lvl5pPr marL="0" lvl="4" indent="0" algn="l">
              <a:buNone/>
              <a:defRPr sz="600">
                <a:solidFill>
                  <a:schemeClr val="dk1"/>
                </a:solidFill>
                <a:latin typeface="Roboto Mono"/>
                <a:ea typeface="Roboto Mono"/>
                <a:cs typeface="Roboto Mono"/>
                <a:sym typeface="Roboto Mono"/>
              </a:defRPr>
            </a:lvl5pPr>
            <a:lvl6pPr marL="0" lvl="5" indent="0" algn="l">
              <a:buNone/>
              <a:defRPr sz="600">
                <a:solidFill>
                  <a:schemeClr val="dk1"/>
                </a:solidFill>
                <a:latin typeface="Roboto Mono"/>
                <a:ea typeface="Roboto Mono"/>
                <a:cs typeface="Roboto Mono"/>
                <a:sym typeface="Roboto Mono"/>
              </a:defRPr>
            </a:lvl6pPr>
            <a:lvl7pPr marL="0" lvl="6" indent="0" algn="l">
              <a:buNone/>
              <a:defRPr sz="600">
                <a:solidFill>
                  <a:schemeClr val="dk1"/>
                </a:solidFill>
                <a:latin typeface="Roboto Mono"/>
                <a:ea typeface="Roboto Mono"/>
                <a:cs typeface="Roboto Mono"/>
                <a:sym typeface="Roboto Mono"/>
              </a:defRPr>
            </a:lvl7pPr>
            <a:lvl8pPr marL="0" lvl="7" indent="0" algn="l">
              <a:buNone/>
              <a:defRPr sz="600">
                <a:solidFill>
                  <a:schemeClr val="dk1"/>
                </a:solidFill>
                <a:latin typeface="Roboto Mono"/>
                <a:ea typeface="Roboto Mono"/>
                <a:cs typeface="Roboto Mono"/>
                <a:sym typeface="Roboto Mono"/>
              </a:defRPr>
            </a:lvl8pPr>
            <a:lvl9pPr marL="0" lvl="8" indent="0" algn="l">
              <a:buNone/>
              <a:defRPr sz="600">
                <a:solidFill>
                  <a:schemeClr val="dk1"/>
                </a:solidFill>
                <a:latin typeface="Roboto Mono"/>
                <a:ea typeface="Roboto Mono"/>
                <a:cs typeface="Roboto Mono"/>
                <a:sym typeface="Roboto Mono"/>
              </a:defRPr>
            </a:lvl9pPr>
          </a:lstStyle>
          <a:p>
            <a:pPr marL="0" lvl="0" indent="0" algn="l" rtl="0">
              <a:spcBef>
                <a:spcPts val="0"/>
              </a:spcBef>
              <a:spcAft>
                <a:spcPts val="0"/>
              </a:spcAft>
              <a:buNone/>
            </a:pPr>
            <a:r>
              <a:rPr lang="en"/>
              <a:t>Company Profile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slow" p14:dur="30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hyperlink" Target="https://sciamlab.com/g/3GAgiW" TargetMode="Externa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hyperlink" Target="https://sciamlab.com/g/3GAgiW" TargetMode="Externa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mailto:sales@sciamlab.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s://pubblicitalegale.anticorruzione.it/" TargetMode="External"/><Relationship Id="rId3" Type="http://schemas.openxmlformats.org/officeDocument/2006/relationships/image" Target="../media/image5.png"/><Relationship Id="rId7" Type="http://schemas.openxmlformats.org/officeDocument/2006/relationships/hyperlink" Target="https://qualificazione-sa.anticorruzione.it/qualificazione"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dati.anticorruzione.it/superset/dashboard/appalti/?native_filters_key=v0oM58BZ3XiCdz0C2cAbng5lpY-v9KkU10icltAPlooqSrX_mYmQcaArPkTwfFlN" TargetMode="External"/><Relationship Id="rId11" Type="http://schemas.openxmlformats.org/officeDocument/2006/relationships/image" Target="../media/image18.png"/><Relationship Id="rId5" Type="http://schemas.openxmlformats.org/officeDocument/2006/relationships/hyperlink" Target="http://taliadomani.gov.it" TargetMode="External"/><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pi-co.eu/area-informativa/osservatorio-province"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hyperlink" Target="https://www.pi-co.eu/area-informativa/osservatorio-provinc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hyperlink" Target="https://sciamlab.com/g/RXJVD7"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sciamlab.com/g/RXJVD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5"/>
          <p:cNvPicPr preferRelativeResize="0"/>
          <p:nvPr/>
        </p:nvPicPr>
        <p:blipFill rotWithShape="1">
          <a:blip r:embed="rId3">
            <a:alphaModFix amt="35000"/>
          </a:blip>
          <a:srcRect l="39688" r="31515"/>
          <a:stretch/>
        </p:blipFill>
        <p:spPr>
          <a:xfrm>
            <a:off x="-381000" y="525"/>
            <a:ext cx="1733775" cy="5142450"/>
          </a:xfrm>
          <a:prstGeom prst="rect">
            <a:avLst/>
          </a:prstGeom>
          <a:noFill/>
          <a:ln>
            <a:noFill/>
          </a:ln>
        </p:spPr>
      </p:pic>
      <p:pic>
        <p:nvPicPr>
          <p:cNvPr id="64" name="Google Shape;64;p15"/>
          <p:cNvPicPr preferRelativeResize="0"/>
          <p:nvPr/>
        </p:nvPicPr>
        <p:blipFill rotWithShape="1">
          <a:blip r:embed="rId4">
            <a:alphaModFix/>
          </a:blip>
          <a:srcRect l="10446" t="15388" r="45029" b="19711"/>
          <a:stretch/>
        </p:blipFill>
        <p:spPr>
          <a:xfrm>
            <a:off x="6649250" y="0"/>
            <a:ext cx="2494748" cy="5143501"/>
          </a:xfrm>
          <a:prstGeom prst="rect">
            <a:avLst/>
          </a:prstGeom>
          <a:noFill/>
          <a:ln>
            <a:noFill/>
          </a:ln>
        </p:spPr>
      </p:pic>
      <p:sp>
        <p:nvSpPr>
          <p:cNvPr id="65" name="Google Shape;65;p15"/>
          <p:cNvSpPr txBox="1">
            <a:spLocks noGrp="1"/>
          </p:cNvSpPr>
          <p:nvPr>
            <p:ph type="ctrTitle"/>
          </p:nvPr>
        </p:nvSpPr>
        <p:spPr>
          <a:xfrm>
            <a:off x="-381000" y="1049375"/>
            <a:ext cx="9525000" cy="1863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5600" b="1">
                <a:latin typeface="Inter"/>
                <a:ea typeface="Inter"/>
                <a:cs typeface="Inter"/>
                <a:sym typeface="Inter"/>
              </a:rPr>
              <a:t>Osservatorio Dati</a:t>
            </a:r>
            <a:br>
              <a:rPr lang="en" sz="5600">
                <a:latin typeface="Inter"/>
                <a:ea typeface="Inter"/>
                <a:cs typeface="Inter"/>
                <a:sym typeface="Inter"/>
              </a:rPr>
            </a:br>
            <a:r>
              <a:rPr lang="en" sz="5600">
                <a:latin typeface="Inter"/>
                <a:ea typeface="Inter"/>
                <a:cs typeface="Inter"/>
                <a:sym typeface="Inter"/>
              </a:rPr>
              <a:t>delle Province</a:t>
            </a:r>
            <a:endParaRPr sz="5600" b="1">
              <a:latin typeface="Inter"/>
              <a:ea typeface="Inter"/>
              <a:cs typeface="Inter"/>
              <a:sym typeface="Inter"/>
            </a:endParaRPr>
          </a:p>
        </p:txBody>
      </p:sp>
      <p:sp>
        <p:nvSpPr>
          <p:cNvPr id="66" name="Google Shape;66;p15"/>
          <p:cNvSpPr txBox="1"/>
          <p:nvPr/>
        </p:nvSpPr>
        <p:spPr>
          <a:xfrm>
            <a:off x="-381000" y="2834375"/>
            <a:ext cx="9525000" cy="634800"/>
          </a:xfrm>
          <a:prstGeom prst="rect">
            <a:avLst/>
          </a:prstGeom>
          <a:noFill/>
          <a:ln>
            <a:noFill/>
          </a:ln>
          <a:effectLst>
            <a:reflection stA="20000" endPos="58000" fadeDir="5400012" sy="-100000" algn="bl" rotWithShape="0"/>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Inter Light"/>
                <a:ea typeface="Inter Light"/>
                <a:cs typeface="Inter Light"/>
                <a:sym typeface="Inter Light"/>
              </a:rPr>
              <a:t>Sistema conoscenza e valorizzazione </a:t>
            </a:r>
            <a:endParaRPr>
              <a:solidFill>
                <a:schemeClr val="dk1"/>
              </a:solidFill>
              <a:latin typeface="Inter Light"/>
              <a:ea typeface="Inter Light"/>
              <a:cs typeface="Inter Light"/>
              <a:sym typeface="Inter Light"/>
            </a:endParaRPr>
          </a:p>
          <a:p>
            <a:pPr marL="0" lvl="0" indent="0" algn="ctr" rtl="0">
              <a:spcBef>
                <a:spcPts val="0"/>
              </a:spcBef>
              <a:spcAft>
                <a:spcPts val="0"/>
              </a:spcAft>
              <a:buNone/>
            </a:pPr>
            <a:r>
              <a:rPr lang="en">
                <a:solidFill>
                  <a:schemeClr val="dk1"/>
                </a:solidFill>
                <a:latin typeface="Inter Light"/>
                <a:ea typeface="Inter Light"/>
                <a:cs typeface="Inter Light"/>
                <a:sym typeface="Inter Light"/>
              </a:rPr>
              <a:t>dei dati pubblici delle province Italiane </a:t>
            </a:r>
            <a:endParaRPr>
              <a:solidFill>
                <a:schemeClr val="dk1"/>
              </a:solidFill>
              <a:latin typeface="Inter Light"/>
              <a:ea typeface="Inter Light"/>
              <a:cs typeface="Inter Light"/>
              <a:sym typeface="Inter Light"/>
            </a:endParaRPr>
          </a:p>
        </p:txBody>
      </p:sp>
      <p:pic>
        <p:nvPicPr>
          <p:cNvPr id="67" name="Google Shape;67;p15"/>
          <p:cNvPicPr preferRelativeResize="0"/>
          <p:nvPr/>
        </p:nvPicPr>
        <p:blipFill>
          <a:blip r:embed="rId5">
            <a:alphaModFix/>
          </a:blip>
          <a:stretch>
            <a:fillRect/>
          </a:stretch>
        </p:blipFill>
        <p:spPr>
          <a:xfrm>
            <a:off x="3866672" y="492526"/>
            <a:ext cx="1410660" cy="634800"/>
          </a:xfrm>
          <a:prstGeom prst="rect">
            <a:avLst/>
          </a:prstGeom>
          <a:noFill/>
          <a:ln>
            <a:noFill/>
          </a:ln>
        </p:spPr>
      </p:pic>
      <p:sp>
        <p:nvSpPr>
          <p:cNvPr id="68" name="Google Shape;68;p15"/>
          <p:cNvSpPr txBox="1"/>
          <p:nvPr/>
        </p:nvSpPr>
        <p:spPr>
          <a:xfrm>
            <a:off x="2853908" y="106150"/>
            <a:ext cx="3436200" cy="2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latin typeface="Inter"/>
                <a:ea typeface="Inter"/>
                <a:cs typeface="Inter"/>
                <a:sym typeface="Inter"/>
              </a:rPr>
              <a:t>Unione Province d’Italia</a:t>
            </a:r>
            <a:endParaRPr sz="1800" b="1">
              <a:solidFill>
                <a:schemeClr val="dk2"/>
              </a:solidFill>
              <a:latin typeface="Inter"/>
              <a:ea typeface="Inter"/>
              <a:cs typeface="Inter"/>
              <a:sym typeface="Inter"/>
            </a:endParaRPr>
          </a:p>
        </p:txBody>
      </p:sp>
      <p:sp>
        <p:nvSpPr>
          <p:cNvPr id="69" name="Google Shape;69;p15"/>
          <p:cNvSpPr txBox="1"/>
          <p:nvPr/>
        </p:nvSpPr>
        <p:spPr>
          <a:xfrm>
            <a:off x="1395725" y="3686625"/>
            <a:ext cx="6507300" cy="3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2"/>
                </a:solidFill>
                <a:latin typeface="Inter Light"/>
                <a:ea typeface="Inter Light"/>
                <a:cs typeface="Inter Light"/>
                <a:sym typeface="Inter Light"/>
              </a:rPr>
              <a:t>Roma,  23 Giugno 2026</a:t>
            </a:r>
            <a:br>
              <a:rPr lang="en" sz="1500">
                <a:solidFill>
                  <a:schemeClr val="dk2"/>
                </a:solidFill>
                <a:latin typeface="Inter Light"/>
                <a:ea typeface="Inter Light"/>
                <a:cs typeface="Inter Light"/>
                <a:sym typeface="Inter Light"/>
              </a:rPr>
            </a:br>
            <a:br>
              <a:rPr lang="en" sz="1500">
                <a:solidFill>
                  <a:schemeClr val="dk2"/>
                </a:solidFill>
                <a:latin typeface="Inter Light"/>
                <a:ea typeface="Inter Light"/>
                <a:cs typeface="Inter Light"/>
                <a:sym typeface="Inter Light"/>
              </a:rPr>
            </a:br>
            <a:r>
              <a:rPr lang="en" sz="1100">
                <a:solidFill>
                  <a:schemeClr val="dk2"/>
                </a:solidFill>
                <a:latin typeface="Inter Light"/>
                <a:ea typeface="Inter Light"/>
                <a:cs typeface="Inter Light"/>
                <a:sym typeface="Inter Light"/>
              </a:rPr>
              <a:t>Alessio Dragoni - ad@sciamlab.com</a:t>
            </a:r>
            <a:endParaRPr sz="1100">
              <a:solidFill>
                <a:schemeClr val="dk2"/>
              </a:solidFill>
              <a:latin typeface="Inter Light"/>
              <a:ea typeface="Inter Light"/>
              <a:cs typeface="Inter Light"/>
              <a:sym typeface="Inter Light"/>
            </a:endParaRPr>
          </a:p>
        </p:txBody>
      </p:sp>
      <p:pic>
        <p:nvPicPr>
          <p:cNvPr id="70" name="Google Shape;70;p15"/>
          <p:cNvPicPr preferRelativeResize="0"/>
          <p:nvPr/>
        </p:nvPicPr>
        <p:blipFill>
          <a:blip r:embed="rId6">
            <a:alphaModFix/>
          </a:blip>
          <a:stretch>
            <a:fillRect/>
          </a:stretch>
        </p:blipFill>
        <p:spPr>
          <a:xfrm>
            <a:off x="-228351" y="4649612"/>
            <a:ext cx="792489" cy="362400"/>
          </a:xfrm>
          <a:prstGeom prst="rect">
            <a:avLst/>
          </a:prstGeom>
          <a:noFill/>
          <a:ln>
            <a:noFill/>
          </a:ln>
        </p:spPr>
      </p:pic>
      <p:pic>
        <p:nvPicPr>
          <p:cNvPr id="71" name="Google Shape;71;p15"/>
          <p:cNvPicPr preferRelativeResize="0"/>
          <p:nvPr/>
        </p:nvPicPr>
        <p:blipFill>
          <a:blip r:embed="rId7">
            <a:alphaModFix/>
          </a:blip>
          <a:stretch>
            <a:fillRect/>
          </a:stretch>
        </p:blipFill>
        <p:spPr>
          <a:xfrm>
            <a:off x="8215725" y="4711838"/>
            <a:ext cx="928279" cy="237900"/>
          </a:xfrm>
          <a:prstGeom prst="rect">
            <a:avLst/>
          </a:prstGeom>
          <a:noFill/>
          <a:ln>
            <a:noFill/>
          </a:ln>
        </p:spPr>
      </p:pic>
      <p:pic>
        <p:nvPicPr>
          <p:cNvPr id="72" name="Google Shape;72;p15"/>
          <p:cNvPicPr preferRelativeResize="0"/>
          <p:nvPr/>
        </p:nvPicPr>
        <p:blipFill>
          <a:blip r:embed="rId8">
            <a:alphaModFix/>
          </a:blip>
          <a:stretch>
            <a:fillRect/>
          </a:stretch>
        </p:blipFill>
        <p:spPr>
          <a:xfrm>
            <a:off x="564125" y="4592972"/>
            <a:ext cx="7619099" cy="4756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4"/>
          <p:cNvSpPr/>
          <p:nvPr/>
        </p:nvSpPr>
        <p:spPr>
          <a:xfrm>
            <a:off x="0" y="208575"/>
            <a:ext cx="9144000" cy="48468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14" name="Google Shape;314;p24"/>
          <p:cNvSpPr txBox="1"/>
          <p:nvPr/>
        </p:nvSpPr>
        <p:spPr>
          <a:xfrm>
            <a:off x="3482230" y="3010049"/>
            <a:ext cx="2121000" cy="352200"/>
          </a:xfrm>
          <a:prstGeom prst="rect">
            <a:avLst/>
          </a:prstGeom>
          <a:solidFill>
            <a:srgbClr val="6AEB8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Saldo assunti nelle Province</a:t>
            </a:r>
            <a:endParaRPr sz="1200">
              <a:solidFill>
                <a:schemeClr val="dk1"/>
              </a:solidFill>
            </a:endParaRPr>
          </a:p>
          <a:p>
            <a:pPr marL="0" lvl="0" indent="0" algn="ctr" rtl="0">
              <a:spcBef>
                <a:spcPts val="0"/>
              </a:spcBef>
              <a:spcAft>
                <a:spcPts val="0"/>
              </a:spcAft>
              <a:buNone/>
            </a:pPr>
            <a:endParaRPr sz="1200">
              <a:solidFill>
                <a:schemeClr val="dk1"/>
              </a:solidFill>
              <a:latin typeface="Inter"/>
              <a:ea typeface="Inter"/>
              <a:cs typeface="Inter"/>
              <a:sym typeface="Inter"/>
            </a:endParaRPr>
          </a:p>
          <a:p>
            <a:pPr marL="0" lvl="0" indent="0" algn="ctr" rtl="0">
              <a:spcBef>
                <a:spcPts val="0"/>
              </a:spcBef>
              <a:spcAft>
                <a:spcPts val="0"/>
              </a:spcAft>
              <a:buNone/>
            </a:pPr>
            <a:endParaRPr sz="1200">
              <a:solidFill>
                <a:schemeClr val="dk1"/>
              </a:solidFill>
              <a:latin typeface="Inter"/>
              <a:ea typeface="Inter"/>
              <a:cs typeface="Inter"/>
              <a:sym typeface="Inter"/>
            </a:endParaRPr>
          </a:p>
        </p:txBody>
      </p:sp>
      <p:sp>
        <p:nvSpPr>
          <p:cNvPr id="315" name="Google Shape;315;p24"/>
          <p:cNvSpPr txBox="1"/>
          <p:nvPr/>
        </p:nvSpPr>
        <p:spPr>
          <a:xfrm>
            <a:off x="1205668" y="3010049"/>
            <a:ext cx="2093700" cy="352200"/>
          </a:xfrm>
          <a:prstGeom prst="rect">
            <a:avLst/>
          </a:prstGeom>
          <a:solidFill>
            <a:srgbClr val="FF4F34"/>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Sintesi per Provincia</a:t>
            </a:r>
            <a:endParaRPr sz="1200">
              <a:solidFill>
                <a:schemeClr val="dk1"/>
              </a:solidFill>
              <a:latin typeface="Inter"/>
              <a:ea typeface="Inter"/>
              <a:cs typeface="Inter"/>
              <a:sym typeface="Inter"/>
            </a:endParaRPr>
          </a:p>
          <a:p>
            <a:pPr marL="0" lvl="0" indent="0" algn="ctr" rtl="0">
              <a:spcBef>
                <a:spcPts val="0"/>
              </a:spcBef>
              <a:spcAft>
                <a:spcPts val="0"/>
              </a:spcAft>
              <a:buNone/>
            </a:pPr>
            <a:endParaRPr sz="1200">
              <a:solidFill>
                <a:schemeClr val="dk1"/>
              </a:solidFill>
              <a:latin typeface="Inter"/>
              <a:ea typeface="Inter"/>
              <a:cs typeface="Inter"/>
              <a:sym typeface="Inter"/>
            </a:endParaRPr>
          </a:p>
        </p:txBody>
      </p:sp>
      <p:sp>
        <p:nvSpPr>
          <p:cNvPr id="316" name="Google Shape;316;p24"/>
          <p:cNvSpPr txBox="1"/>
          <p:nvPr/>
        </p:nvSpPr>
        <p:spPr>
          <a:xfrm>
            <a:off x="1178330" y="1068849"/>
            <a:ext cx="2121000" cy="352200"/>
          </a:xfrm>
          <a:prstGeom prst="rect">
            <a:avLst/>
          </a:prstGeom>
          <a:solidFill>
            <a:srgbClr val="6AEB8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Inter"/>
                <a:ea typeface="Inter"/>
                <a:cs typeface="Inter"/>
                <a:sym typeface="Inter"/>
              </a:rPr>
              <a:t>Province ordinarie</a:t>
            </a:r>
            <a:endParaRPr sz="1200">
              <a:solidFill>
                <a:schemeClr val="dk1"/>
              </a:solidFill>
              <a:latin typeface="Inter"/>
              <a:ea typeface="Inter"/>
              <a:cs typeface="Inter"/>
              <a:sym typeface="Inter"/>
            </a:endParaRPr>
          </a:p>
        </p:txBody>
      </p:sp>
      <p:sp>
        <p:nvSpPr>
          <p:cNvPr id="317" name="Google Shape;317;p24"/>
          <p:cNvSpPr txBox="1"/>
          <p:nvPr/>
        </p:nvSpPr>
        <p:spPr>
          <a:xfrm>
            <a:off x="3557805" y="1068849"/>
            <a:ext cx="2046900" cy="352200"/>
          </a:xfrm>
          <a:prstGeom prst="rect">
            <a:avLst/>
          </a:prstGeom>
          <a:solidFill>
            <a:srgbClr val="FFD23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Inter"/>
                <a:ea typeface="Inter"/>
                <a:cs typeface="Inter"/>
                <a:sym typeface="Inter"/>
              </a:rPr>
              <a:t>Province speciali</a:t>
            </a:r>
            <a:endParaRPr sz="1200">
              <a:solidFill>
                <a:schemeClr val="dk1"/>
              </a:solidFill>
              <a:latin typeface="Inter"/>
              <a:ea typeface="Inter"/>
              <a:cs typeface="Inter"/>
              <a:sym typeface="Inter"/>
            </a:endParaRPr>
          </a:p>
        </p:txBody>
      </p:sp>
      <p:sp>
        <p:nvSpPr>
          <p:cNvPr id="318" name="Google Shape;318;p24"/>
          <p:cNvSpPr txBox="1"/>
          <p:nvPr/>
        </p:nvSpPr>
        <p:spPr>
          <a:xfrm>
            <a:off x="5862894" y="1068849"/>
            <a:ext cx="2093700" cy="352200"/>
          </a:xfrm>
          <a:prstGeom prst="rect">
            <a:avLst/>
          </a:prstGeom>
          <a:solidFill>
            <a:srgbClr val="FF4F3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Inter"/>
                <a:ea typeface="Inter"/>
                <a:cs typeface="Inter"/>
                <a:sym typeface="Inter"/>
              </a:rPr>
              <a:t>Province e Città Metr.</a:t>
            </a:r>
            <a:endParaRPr sz="1200">
              <a:solidFill>
                <a:schemeClr val="dk1"/>
              </a:solidFill>
              <a:latin typeface="Inter"/>
              <a:ea typeface="Inter"/>
              <a:cs typeface="Inter"/>
              <a:sym typeface="Inter"/>
            </a:endParaRPr>
          </a:p>
        </p:txBody>
      </p:sp>
      <p:sp>
        <p:nvSpPr>
          <p:cNvPr id="319" name="Google Shape;319;p24"/>
          <p:cNvSpPr txBox="1"/>
          <p:nvPr/>
        </p:nvSpPr>
        <p:spPr>
          <a:xfrm>
            <a:off x="5862905" y="3010049"/>
            <a:ext cx="2046900" cy="352200"/>
          </a:xfrm>
          <a:prstGeom prst="rect">
            <a:avLst/>
          </a:prstGeom>
          <a:solidFill>
            <a:srgbClr val="FFD2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Donne nelle Province</a:t>
            </a:r>
            <a:endParaRPr sz="1300">
              <a:solidFill>
                <a:schemeClr val="dk1"/>
              </a:solidFill>
              <a:latin typeface="Inter"/>
              <a:ea typeface="Inter"/>
              <a:cs typeface="Inter"/>
              <a:sym typeface="Inter"/>
            </a:endParaRPr>
          </a:p>
        </p:txBody>
      </p:sp>
      <p:sp>
        <p:nvSpPr>
          <p:cNvPr id="320" name="Google Shape;320;p24"/>
          <p:cNvSpPr txBox="1"/>
          <p:nvPr/>
        </p:nvSpPr>
        <p:spPr>
          <a:xfrm>
            <a:off x="0" y="432150"/>
            <a:ext cx="91440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Inter SemiBold"/>
                <a:ea typeface="Inter SemiBold"/>
                <a:cs typeface="Inter SemiBold"/>
                <a:sym typeface="Inter SemiBold"/>
              </a:rPr>
              <a:t>Cruscotti del Personale delle province</a:t>
            </a:r>
            <a:endParaRPr sz="2400">
              <a:solidFill>
                <a:schemeClr val="dk1"/>
              </a:solidFill>
              <a:latin typeface="Inter SemiBold"/>
              <a:ea typeface="Inter SemiBold"/>
              <a:cs typeface="Inter SemiBold"/>
              <a:sym typeface="Inter SemiBold"/>
            </a:endParaRPr>
          </a:p>
        </p:txBody>
      </p:sp>
      <p:pic>
        <p:nvPicPr>
          <p:cNvPr id="321" name="Google Shape;321;p24"/>
          <p:cNvPicPr preferRelativeResize="0"/>
          <p:nvPr/>
        </p:nvPicPr>
        <p:blipFill>
          <a:blip r:embed="rId3">
            <a:alphaModFix/>
          </a:blip>
          <a:stretch>
            <a:fillRect/>
          </a:stretch>
        </p:blipFill>
        <p:spPr>
          <a:xfrm>
            <a:off x="1215418" y="1418874"/>
            <a:ext cx="2046825" cy="1530950"/>
          </a:xfrm>
          <a:prstGeom prst="rect">
            <a:avLst/>
          </a:prstGeom>
          <a:noFill/>
          <a:ln>
            <a:noFill/>
          </a:ln>
        </p:spPr>
      </p:pic>
      <p:pic>
        <p:nvPicPr>
          <p:cNvPr id="322" name="Google Shape;322;p24"/>
          <p:cNvPicPr preferRelativeResize="0"/>
          <p:nvPr/>
        </p:nvPicPr>
        <p:blipFill>
          <a:blip r:embed="rId4">
            <a:alphaModFix/>
          </a:blip>
          <a:stretch>
            <a:fillRect/>
          </a:stretch>
        </p:blipFill>
        <p:spPr>
          <a:xfrm>
            <a:off x="3549055" y="1418874"/>
            <a:ext cx="2046825" cy="1530958"/>
          </a:xfrm>
          <a:prstGeom prst="rect">
            <a:avLst/>
          </a:prstGeom>
          <a:noFill/>
          <a:ln>
            <a:noFill/>
          </a:ln>
        </p:spPr>
      </p:pic>
      <p:pic>
        <p:nvPicPr>
          <p:cNvPr id="323" name="Google Shape;323;p24"/>
          <p:cNvPicPr preferRelativeResize="0"/>
          <p:nvPr/>
        </p:nvPicPr>
        <p:blipFill>
          <a:blip r:embed="rId5">
            <a:alphaModFix/>
          </a:blip>
          <a:stretch>
            <a:fillRect/>
          </a:stretch>
        </p:blipFill>
        <p:spPr>
          <a:xfrm>
            <a:off x="5862906" y="1423254"/>
            <a:ext cx="2093700" cy="1566020"/>
          </a:xfrm>
          <a:prstGeom prst="rect">
            <a:avLst/>
          </a:prstGeom>
          <a:noFill/>
          <a:ln>
            <a:noFill/>
          </a:ln>
        </p:spPr>
      </p:pic>
      <p:pic>
        <p:nvPicPr>
          <p:cNvPr id="324" name="Google Shape;324;p24"/>
          <p:cNvPicPr preferRelativeResize="0"/>
          <p:nvPr/>
        </p:nvPicPr>
        <p:blipFill>
          <a:blip r:embed="rId6">
            <a:alphaModFix/>
          </a:blip>
          <a:stretch>
            <a:fillRect/>
          </a:stretch>
        </p:blipFill>
        <p:spPr>
          <a:xfrm>
            <a:off x="1215405" y="3362249"/>
            <a:ext cx="2093700" cy="1566019"/>
          </a:xfrm>
          <a:prstGeom prst="rect">
            <a:avLst/>
          </a:prstGeom>
          <a:noFill/>
          <a:ln>
            <a:noFill/>
          </a:ln>
        </p:spPr>
      </p:pic>
      <p:pic>
        <p:nvPicPr>
          <p:cNvPr id="325" name="Google Shape;325;p24"/>
          <p:cNvPicPr preferRelativeResize="0"/>
          <p:nvPr/>
        </p:nvPicPr>
        <p:blipFill>
          <a:blip r:embed="rId7">
            <a:alphaModFix/>
          </a:blip>
          <a:stretch>
            <a:fillRect/>
          </a:stretch>
        </p:blipFill>
        <p:spPr>
          <a:xfrm>
            <a:off x="3502180" y="3362249"/>
            <a:ext cx="2093700" cy="1566025"/>
          </a:xfrm>
          <a:prstGeom prst="rect">
            <a:avLst/>
          </a:prstGeom>
          <a:noFill/>
          <a:ln>
            <a:noFill/>
          </a:ln>
        </p:spPr>
      </p:pic>
      <p:pic>
        <p:nvPicPr>
          <p:cNvPr id="326" name="Google Shape;326;p24"/>
          <p:cNvPicPr preferRelativeResize="0"/>
          <p:nvPr/>
        </p:nvPicPr>
        <p:blipFill>
          <a:blip r:embed="rId8">
            <a:alphaModFix/>
          </a:blip>
          <a:stretch>
            <a:fillRect/>
          </a:stretch>
        </p:blipFill>
        <p:spPr>
          <a:xfrm>
            <a:off x="5862906" y="3383024"/>
            <a:ext cx="2046900" cy="1531015"/>
          </a:xfrm>
          <a:prstGeom prst="rect">
            <a:avLst/>
          </a:prstGeom>
          <a:noFill/>
          <a:ln>
            <a:noFill/>
          </a:ln>
        </p:spPr>
      </p:pic>
      <p:pic>
        <p:nvPicPr>
          <p:cNvPr id="327" name="Google Shape;327;p24"/>
          <p:cNvPicPr preferRelativeResize="0"/>
          <p:nvPr/>
        </p:nvPicPr>
        <p:blipFill>
          <a:blip r:embed="rId9">
            <a:alphaModFix/>
          </a:blip>
          <a:stretch>
            <a:fillRect/>
          </a:stretch>
        </p:blipFill>
        <p:spPr>
          <a:xfrm>
            <a:off x="8051724" y="4786412"/>
            <a:ext cx="792489" cy="362400"/>
          </a:xfrm>
          <a:prstGeom prst="rect">
            <a:avLst/>
          </a:prstGeom>
          <a:noFill/>
          <a:ln>
            <a:noFill/>
          </a:ln>
        </p:spPr>
      </p:pic>
      <p:sp>
        <p:nvSpPr>
          <p:cNvPr id="328" name="Google Shape;328;p24"/>
          <p:cNvSpPr txBox="1">
            <a:spLocks noGrp="1"/>
          </p:cNvSpPr>
          <p:nvPr>
            <p:ph type="sldNum" idx="4294967295"/>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10</a:t>
            </a:fld>
            <a:endParaRPr sz="600">
              <a:solidFill>
                <a:schemeClr val="dk1"/>
              </a:solidFill>
              <a:latin typeface="Roboto Mono"/>
              <a:ea typeface="Roboto Mono"/>
              <a:cs typeface="Roboto Mono"/>
              <a:sym typeface="Roboto Mon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11</a:t>
            </a:fld>
            <a:endParaRPr sz="600">
              <a:solidFill>
                <a:schemeClr val="dk1"/>
              </a:solidFill>
              <a:latin typeface="Roboto Mono"/>
              <a:ea typeface="Roboto Mono"/>
              <a:cs typeface="Roboto Mono"/>
              <a:sym typeface="Roboto Mono"/>
            </a:endParaRPr>
          </a:p>
        </p:txBody>
      </p:sp>
      <p:sp>
        <p:nvSpPr>
          <p:cNvPr id="334" name="Google Shape;334;p25"/>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pic>
        <p:nvPicPr>
          <p:cNvPr id="335" name="Google Shape;335;p25"/>
          <p:cNvPicPr preferRelativeResize="0"/>
          <p:nvPr/>
        </p:nvPicPr>
        <p:blipFill>
          <a:blip r:embed="rId3">
            <a:alphaModFix/>
          </a:blip>
          <a:stretch>
            <a:fillRect/>
          </a:stretch>
        </p:blipFill>
        <p:spPr>
          <a:xfrm>
            <a:off x="8051724" y="4786412"/>
            <a:ext cx="792489" cy="362400"/>
          </a:xfrm>
          <a:prstGeom prst="rect">
            <a:avLst/>
          </a:prstGeom>
          <a:noFill/>
          <a:ln>
            <a:noFill/>
          </a:ln>
        </p:spPr>
      </p:pic>
      <p:sp>
        <p:nvSpPr>
          <p:cNvPr id="336" name="Google Shape;336;p25"/>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11</a:t>
            </a:fld>
            <a:endParaRPr sz="600">
              <a:solidFill>
                <a:schemeClr val="dk1"/>
              </a:solidFill>
              <a:latin typeface="Roboto Mono"/>
              <a:ea typeface="Roboto Mono"/>
              <a:cs typeface="Roboto Mono"/>
              <a:sym typeface="Roboto Mono"/>
            </a:endParaRPr>
          </a:p>
        </p:txBody>
      </p:sp>
      <p:sp>
        <p:nvSpPr>
          <p:cNvPr id="337" name="Google Shape;337;p25"/>
          <p:cNvSpPr txBox="1"/>
          <p:nvPr/>
        </p:nvSpPr>
        <p:spPr>
          <a:xfrm>
            <a:off x="0" y="138725"/>
            <a:ext cx="2921700" cy="46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Inter"/>
                <a:ea typeface="Inter"/>
                <a:cs typeface="Inter"/>
                <a:sym typeface="Inter"/>
              </a:rPr>
              <a:t>Sintesi Personale</a:t>
            </a:r>
            <a:endParaRPr sz="2400">
              <a:solidFill>
                <a:schemeClr val="dk1"/>
              </a:solidFill>
              <a:latin typeface="Inter SemiBold"/>
              <a:ea typeface="Inter SemiBold"/>
              <a:cs typeface="Inter SemiBold"/>
              <a:sym typeface="Inter SemiBold"/>
            </a:endParaRPr>
          </a:p>
        </p:txBody>
      </p:sp>
      <p:sp>
        <p:nvSpPr>
          <p:cNvPr id="338" name="Google Shape;338;p25"/>
          <p:cNvSpPr txBox="1"/>
          <p:nvPr/>
        </p:nvSpPr>
        <p:spPr>
          <a:xfrm>
            <a:off x="56900" y="701117"/>
            <a:ext cx="3415800" cy="278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300" b="1">
                <a:solidFill>
                  <a:srgbClr val="000000"/>
                </a:solidFill>
                <a:latin typeface="Inter"/>
                <a:ea typeface="Inter"/>
                <a:cs typeface="Inter"/>
                <a:sym typeface="Inter"/>
              </a:rPr>
              <a:t>Filtri</a:t>
            </a:r>
            <a:r>
              <a:rPr lang="en" sz="1300">
                <a:solidFill>
                  <a:srgbClr val="000000"/>
                </a:solidFill>
                <a:latin typeface="Inter"/>
                <a:ea typeface="Inter"/>
                <a:cs typeface="Inter"/>
                <a:sym typeface="Inter"/>
              </a:rPr>
              <a:t>:</a:t>
            </a:r>
            <a:endParaRPr>
              <a:latin typeface="Inter"/>
              <a:ea typeface="Inter"/>
              <a:cs typeface="Inter"/>
              <a:sym typeface="Inter"/>
            </a:endParaRPr>
          </a:p>
          <a:p>
            <a:pPr marL="0" marR="0" lvl="0" indent="0" algn="l" rtl="0">
              <a:lnSpc>
                <a:spcPct val="100000"/>
              </a:lnSpc>
              <a:spcBef>
                <a:spcPts val="0"/>
              </a:spcBef>
              <a:spcAft>
                <a:spcPts val="0"/>
              </a:spcAft>
              <a:buNone/>
            </a:pPr>
            <a:r>
              <a:rPr lang="en" sz="1300">
                <a:solidFill>
                  <a:schemeClr val="dk1"/>
                </a:solidFill>
                <a:latin typeface="Inter"/>
                <a:ea typeface="Inter"/>
                <a:cs typeface="Inter"/>
                <a:sym typeface="Inter"/>
              </a:rPr>
              <a:t>Provincia</a:t>
            </a:r>
            <a:br>
              <a:rPr lang="en" sz="1300">
                <a:solidFill>
                  <a:schemeClr val="dk1"/>
                </a:solidFill>
                <a:latin typeface="Inter"/>
                <a:ea typeface="Inter"/>
                <a:cs typeface="Inter"/>
                <a:sym typeface="Inter"/>
              </a:rPr>
            </a:br>
            <a:r>
              <a:rPr lang="en" sz="1300">
                <a:solidFill>
                  <a:schemeClr val="dk1"/>
                </a:solidFill>
                <a:latin typeface="Inter"/>
                <a:ea typeface="Inter"/>
                <a:cs typeface="Inter"/>
                <a:sym typeface="Inter"/>
              </a:rPr>
              <a:t>Anno</a:t>
            </a:r>
            <a:endParaRPr sz="1300">
              <a:solidFill>
                <a:srgbClr val="000000"/>
              </a:solidFill>
              <a:latin typeface="Inter"/>
              <a:ea typeface="Inter"/>
              <a:cs typeface="Inter"/>
              <a:sym typeface="Inter"/>
            </a:endParaRPr>
          </a:p>
        </p:txBody>
      </p:sp>
      <p:sp>
        <p:nvSpPr>
          <p:cNvPr id="339" name="Google Shape;339;p25"/>
          <p:cNvSpPr txBox="1"/>
          <p:nvPr/>
        </p:nvSpPr>
        <p:spPr>
          <a:xfrm>
            <a:off x="131000" y="2364095"/>
            <a:ext cx="24681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300" b="1">
                <a:latin typeface="Inter"/>
                <a:ea typeface="Inter"/>
                <a:cs typeface="Inter"/>
                <a:sym typeface="Inter"/>
              </a:rPr>
              <a:t>Personale stabile</a:t>
            </a:r>
            <a:br>
              <a:rPr lang="en" sz="1300" b="1">
                <a:latin typeface="Inter"/>
                <a:ea typeface="Inter"/>
                <a:cs typeface="Inter"/>
                <a:sym typeface="Inter"/>
              </a:rPr>
            </a:br>
            <a:r>
              <a:rPr lang="en" sz="1300" b="1">
                <a:latin typeface="Inter"/>
                <a:ea typeface="Inter"/>
                <a:cs typeface="Inter"/>
                <a:sym typeface="Inter"/>
              </a:rPr>
              <a:t>-</a:t>
            </a:r>
            <a:r>
              <a:rPr lang="en" sz="1300">
                <a:latin typeface="Inter"/>
                <a:ea typeface="Inter"/>
                <a:cs typeface="Inter"/>
                <a:sym typeface="Inter"/>
              </a:rPr>
              <a:t> Qualifica</a:t>
            </a:r>
            <a:endParaRPr sz="1300">
              <a:latin typeface="Inter"/>
              <a:ea typeface="Inter"/>
              <a:cs typeface="Inter"/>
              <a:sym typeface="Inter"/>
            </a:endParaRPr>
          </a:p>
          <a:p>
            <a:pPr marL="0" marR="0" lvl="0" indent="0" algn="l" rtl="0">
              <a:lnSpc>
                <a:spcPct val="100000"/>
              </a:lnSpc>
              <a:spcBef>
                <a:spcPts val="0"/>
              </a:spcBef>
              <a:spcAft>
                <a:spcPts val="0"/>
              </a:spcAft>
              <a:buNone/>
            </a:pPr>
            <a:r>
              <a:rPr lang="en" sz="1300">
                <a:latin typeface="Inter"/>
                <a:ea typeface="Inter"/>
                <a:cs typeface="Inter"/>
                <a:sym typeface="Inter"/>
              </a:rPr>
              <a:t>- Nr / Costi</a:t>
            </a:r>
            <a:endParaRPr sz="1300">
              <a:latin typeface="Inter"/>
              <a:ea typeface="Inter"/>
              <a:cs typeface="Inter"/>
              <a:sym typeface="Inter"/>
            </a:endParaRPr>
          </a:p>
        </p:txBody>
      </p:sp>
      <p:pic>
        <p:nvPicPr>
          <p:cNvPr id="340" name="Google Shape;340;p25"/>
          <p:cNvPicPr preferRelativeResize="0"/>
          <p:nvPr/>
        </p:nvPicPr>
        <p:blipFill>
          <a:blip r:embed="rId4">
            <a:alphaModFix/>
          </a:blip>
          <a:stretch>
            <a:fillRect/>
          </a:stretch>
        </p:blipFill>
        <p:spPr>
          <a:xfrm>
            <a:off x="2919378" y="138725"/>
            <a:ext cx="6175273" cy="4616401"/>
          </a:xfrm>
          <a:prstGeom prst="rect">
            <a:avLst/>
          </a:prstGeom>
          <a:noFill/>
          <a:ln>
            <a:noFill/>
          </a:ln>
        </p:spPr>
      </p:pic>
      <p:sp>
        <p:nvSpPr>
          <p:cNvPr id="341" name="Google Shape;341;p25"/>
          <p:cNvSpPr/>
          <p:nvPr/>
        </p:nvSpPr>
        <p:spPr>
          <a:xfrm rot="-407011">
            <a:off x="1003956" y="528001"/>
            <a:ext cx="3202721" cy="319679"/>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342" name="Google Shape;342;p25"/>
          <p:cNvSpPr/>
          <p:nvPr/>
        </p:nvSpPr>
        <p:spPr>
          <a:xfrm rot="1187">
            <a:off x="2121675" y="2364500"/>
            <a:ext cx="868800" cy="3195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343" name="Google Shape;343;p25"/>
          <p:cNvSpPr/>
          <p:nvPr/>
        </p:nvSpPr>
        <p:spPr>
          <a:xfrm rot="1532">
            <a:off x="2317200" y="3432650"/>
            <a:ext cx="673200" cy="3195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344" name="Google Shape;344;p25"/>
          <p:cNvSpPr txBox="1"/>
          <p:nvPr/>
        </p:nvSpPr>
        <p:spPr>
          <a:xfrm>
            <a:off x="530750" y="1297858"/>
            <a:ext cx="24681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300" b="1">
                <a:latin typeface="Inter"/>
                <a:ea typeface="Inter"/>
                <a:cs typeface="Inter"/>
                <a:sym typeface="Inter"/>
              </a:rPr>
              <a:t>Analisi</a:t>
            </a:r>
            <a:br>
              <a:rPr lang="en" sz="1300" b="1">
                <a:latin typeface="Inter"/>
                <a:ea typeface="Inter"/>
                <a:cs typeface="Inter"/>
                <a:sym typeface="Inter"/>
              </a:rPr>
            </a:br>
            <a:r>
              <a:rPr lang="en" sz="1300" b="1">
                <a:latin typeface="Inter"/>
                <a:ea typeface="Inter"/>
                <a:cs typeface="Inter"/>
                <a:sym typeface="Inter"/>
              </a:rPr>
              <a:t>-</a:t>
            </a:r>
            <a:r>
              <a:rPr lang="en" sz="1300">
                <a:latin typeface="Inter"/>
                <a:ea typeface="Inter"/>
                <a:cs typeface="Inter"/>
                <a:sym typeface="Inter"/>
              </a:rPr>
              <a:t> Genere</a:t>
            </a:r>
            <a:endParaRPr sz="1300">
              <a:latin typeface="Inter"/>
              <a:ea typeface="Inter"/>
              <a:cs typeface="Inter"/>
              <a:sym typeface="Inter"/>
            </a:endParaRPr>
          </a:p>
          <a:p>
            <a:pPr marL="0" marR="0" lvl="0" indent="0" algn="l" rtl="0">
              <a:lnSpc>
                <a:spcPct val="100000"/>
              </a:lnSpc>
              <a:spcBef>
                <a:spcPts val="0"/>
              </a:spcBef>
              <a:spcAft>
                <a:spcPts val="0"/>
              </a:spcAft>
              <a:buNone/>
            </a:pPr>
            <a:r>
              <a:rPr lang="en" sz="1300">
                <a:latin typeface="Inter"/>
                <a:ea typeface="Inter"/>
                <a:cs typeface="Inter"/>
                <a:sym typeface="Inter"/>
              </a:rPr>
              <a:t>- Saldo</a:t>
            </a:r>
            <a:br>
              <a:rPr lang="en" sz="1300">
                <a:latin typeface="Inter"/>
                <a:ea typeface="Inter"/>
                <a:cs typeface="Inter"/>
                <a:sym typeface="Inter"/>
              </a:rPr>
            </a:br>
            <a:r>
              <a:rPr lang="en" sz="1300">
                <a:latin typeface="Inter"/>
                <a:ea typeface="Inter"/>
                <a:cs typeface="Inter"/>
                <a:sym typeface="Inter"/>
              </a:rPr>
              <a:t>- Età</a:t>
            </a:r>
            <a:endParaRPr sz="1300">
              <a:latin typeface="Inter"/>
              <a:ea typeface="Inter"/>
              <a:cs typeface="Inter"/>
              <a:sym typeface="Inter"/>
            </a:endParaRPr>
          </a:p>
        </p:txBody>
      </p:sp>
      <p:sp>
        <p:nvSpPr>
          <p:cNvPr id="345" name="Google Shape;345;p25"/>
          <p:cNvSpPr/>
          <p:nvPr/>
        </p:nvSpPr>
        <p:spPr>
          <a:xfrm rot="-843621">
            <a:off x="1419068" y="1353055"/>
            <a:ext cx="1555915" cy="319492"/>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346" name="Google Shape;346;p25"/>
          <p:cNvSpPr txBox="1"/>
          <p:nvPr/>
        </p:nvSpPr>
        <p:spPr>
          <a:xfrm>
            <a:off x="4393000" y="47672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rgbClr val="1155CC"/>
                </a:solidFill>
                <a:latin typeface="Inconsolata"/>
                <a:ea typeface="Inconsolata"/>
                <a:cs typeface="Inconsolata"/>
                <a:sym typeface="Inconsolata"/>
                <a:hlinkClick r:id="rId5">
                  <a:extLst>
                    <a:ext uri="{A12FA001-AC4F-418D-AE19-62706E023703}">
                      <ahyp:hlinkClr xmlns:ahyp="http://schemas.microsoft.com/office/drawing/2018/hyperlinkcolor" val="tx"/>
                    </a:ext>
                  </a:extLst>
                </a:hlinkClick>
              </a:rPr>
              <a:t>https://sciamlab.com/g/3GAgiW</a:t>
            </a:r>
            <a:endParaRPr/>
          </a:p>
        </p:txBody>
      </p:sp>
      <p:pic>
        <p:nvPicPr>
          <p:cNvPr id="347" name="Google Shape;347;p25"/>
          <p:cNvPicPr preferRelativeResize="0"/>
          <p:nvPr/>
        </p:nvPicPr>
        <p:blipFill>
          <a:blip r:embed="rId6">
            <a:alphaModFix/>
          </a:blip>
          <a:stretch>
            <a:fillRect/>
          </a:stretch>
        </p:blipFill>
        <p:spPr>
          <a:xfrm>
            <a:off x="816756" y="3664855"/>
            <a:ext cx="1221825" cy="1242900"/>
          </a:xfrm>
          <a:prstGeom prst="rect">
            <a:avLst/>
          </a:prstGeom>
          <a:noFill/>
          <a:ln>
            <a:noFill/>
          </a:ln>
        </p:spPr>
      </p:pic>
      <p:sp>
        <p:nvSpPr>
          <p:cNvPr id="348" name="Google Shape;348;p25"/>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sp>
        <p:nvSpPr>
          <p:cNvPr id="349" name="Google Shape;349;p25"/>
          <p:cNvSpPr txBox="1"/>
          <p:nvPr/>
        </p:nvSpPr>
        <p:spPr>
          <a:xfrm>
            <a:off x="131000" y="3432243"/>
            <a:ext cx="24681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300" b="1">
                <a:latin typeface="Inter"/>
                <a:ea typeface="Inter"/>
                <a:cs typeface="Inter"/>
                <a:sym typeface="Inter"/>
              </a:rPr>
              <a:t>Per fasce di età</a:t>
            </a:r>
            <a:endParaRPr sz="1300">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6"/>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12</a:t>
            </a:fld>
            <a:endParaRPr sz="600">
              <a:solidFill>
                <a:schemeClr val="dk1"/>
              </a:solidFill>
              <a:latin typeface="Roboto Mono"/>
              <a:ea typeface="Roboto Mono"/>
              <a:cs typeface="Roboto Mono"/>
              <a:sym typeface="Roboto Mono"/>
            </a:endParaRPr>
          </a:p>
        </p:txBody>
      </p:sp>
      <p:sp>
        <p:nvSpPr>
          <p:cNvPr id="355" name="Google Shape;355;p26"/>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356" name="Google Shape;356;p26"/>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pic>
        <p:nvPicPr>
          <p:cNvPr id="357" name="Google Shape;357;p26"/>
          <p:cNvPicPr preferRelativeResize="0"/>
          <p:nvPr/>
        </p:nvPicPr>
        <p:blipFill>
          <a:blip r:embed="rId3">
            <a:alphaModFix/>
          </a:blip>
          <a:stretch>
            <a:fillRect/>
          </a:stretch>
        </p:blipFill>
        <p:spPr>
          <a:xfrm>
            <a:off x="8051724" y="4786412"/>
            <a:ext cx="792489" cy="362400"/>
          </a:xfrm>
          <a:prstGeom prst="rect">
            <a:avLst/>
          </a:prstGeom>
          <a:noFill/>
          <a:ln>
            <a:noFill/>
          </a:ln>
        </p:spPr>
      </p:pic>
      <p:sp>
        <p:nvSpPr>
          <p:cNvPr id="358" name="Google Shape;358;p26"/>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12</a:t>
            </a:fld>
            <a:endParaRPr sz="600">
              <a:solidFill>
                <a:schemeClr val="dk1"/>
              </a:solidFill>
              <a:latin typeface="Roboto Mono"/>
              <a:ea typeface="Roboto Mono"/>
              <a:cs typeface="Roboto Mono"/>
              <a:sym typeface="Roboto Mono"/>
            </a:endParaRPr>
          </a:p>
        </p:txBody>
      </p:sp>
      <p:sp>
        <p:nvSpPr>
          <p:cNvPr id="359" name="Google Shape;359;p26"/>
          <p:cNvSpPr txBox="1"/>
          <p:nvPr/>
        </p:nvSpPr>
        <p:spPr>
          <a:xfrm>
            <a:off x="0" y="138725"/>
            <a:ext cx="2921700" cy="46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Inter"/>
                <a:ea typeface="Inter"/>
                <a:cs typeface="Inter"/>
                <a:sym typeface="Inter"/>
              </a:rPr>
              <a:t>Analisi di Genere</a:t>
            </a:r>
            <a:endParaRPr sz="2400">
              <a:solidFill>
                <a:schemeClr val="dk1"/>
              </a:solidFill>
              <a:latin typeface="Inter SemiBold"/>
              <a:ea typeface="Inter SemiBold"/>
              <a:cs typeface="Inter SemiBold"/>
              <a:sym typeface="Inter SemiBold"/>
            </a:endParaRPr>
          </a:p>
        </p:txBody>
      </p:sp>
      <p:sp>
        <p:nvSpPr>
          <p:cNvPr id="360" name="Google Shape;360;p26"/>
          <p:cNvSpPr txBox="1"/>
          <p:nvPr/>
        </p:nvSpPr>
        <p:spPr>
          <a:xfrm>
            <a:off x="56900" y="701117"/>
            <a:ext cx="3415800" cy="278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300" b="1">
                <a:solidFill>
                  <a:srgbClr val="000000"/>
                </a:solidFill>
                <a:latin typeface="Inter"/>
                <a:ea typeface="Inter"/>
                <a:cs typeface="Inter"/>
                <a:sym typeface="Inter"/>
              </a:rPr>
              <a:t>Filtri</a:t>
            </a:r>
            <a:r>
              <a:rPr lang="en" sz="1300">
                <a:solidFill>
                  <a:srgbClr val="000000"/>
                </a:solidFill>
                <a:latin typeface="Inter"/>
                <a:ea typeface="Inter"/>
                <a:cs typeface="Inter"/>
                <a:sym typeface="Inter"/>
              </a:rPr>
              <a:t>:</a:t>
            </a:r>
            <a:endParaRPr>
              <a:latin typeface="Inter"/>
              <a:ea typeface="Inter"/>
              <a:cs typeface="Inter"/>
              <a:sym typeface="Inter"/>
            </a:endParaRPr>
          </a:p>
          <a:p>
            <a:pPr marL="0" marR="0" lvl="0" indent="0" algn="l" rtl="0">
              <a:lnSpc>
                <a:spcPct val="100000"/>
              </a:lnSpc>
              <a:spcBef>
                <a:spcPts val="0"/>
              </a:spcBef>
              <a:spcAft>
                <a:spcPts val="0"/>
              </a:spcAft>
              <a:buNone/>
            </a:pPr>
            <a:r>
              <a:rPr lang="en" sz="1300">
                <a:solidFill>
                  <a:schemeClr val="dk1"/>
                </a:solidFill>
                <a:latin typeface="Inter"/>
                <a:ea typeface="Inter"/>
                <a:cs typeface="Inter"/>
                <a:sym typeface="Inter"/>
              </a:rPr>
              <a:t>Tipo Amm.ne / Regione / Anno</a:t>
            </a:r>
            <a:endParaRPr sz="1300">
              <a:solidFill>
                <a:srgbClr val="000000"/>
              </a:solidFill>
              <a:latin typeface="Inter"/>
              <a:ea typeface="Inter"/>
              <a:cs typeface="Inter"/>
              <a:sym typeface="Inter"/>
            </a:endParaRPr>
          </a:p>
        </p:txBody>
      </p:sp>
      <p:sp>
        <p:nvSpPr>
          <p:cNvPr id="361" name="Google Shape;361;p26"/>
          <p:cNvSpPr txBox="1"/>
          <p:nvPr/>
        </p:nvSpPr>
        <p:spPr>
          <a:xfrm>
            <a:off x="131000" y="2364095"/>
            <a:ext cx="24681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300" b="1">
                <a:latin typeface="Inter"/>
                <a:ea typeface="Inter"/>
                <a:cs typeface="Inter"/>
                <a:sym typeface="Inter"/>
              </a:rPr>
              <a:t>Rapporto di genere sul totale e nuove assunzioni</a:t>
            </a:r>
            <a:endParaRPr sz="1300">
              <a:latin typeface="Inter"/>
              <a:ea typeface="Inter"/>
              <a:cs typeface="Inter"/>
              <a:sym typeface="Inter"/>
            </a:endParaRPr>
          </a:p>
        </p:txBody>
      </p:sp>
      <p:pic>
        <p:nvPicPr>
          <p:cNvPr id="362" name="Google Shape;362;p26"/>
          <p:cNvPicPr preferRelativeResize="0"/>
          <p:nvPr/>
        </p:nvPicPr>
        <p:blipFill>
          <a:blip r:embed="rId4">
            <a:alphaModFix/>
          </a:blip>
          <a:stretch>
            <a:fillRect/>
          </a:stretch>
        </p:blipFill>
        <p:spPr>
          <a:xfrm>
            <a:off x="2990400" y="227156"/>
            <a:ext cx="5853798" cy="4501819"/>
          </a:xfrm>
          <a:prstGeom prst="rect">
            <a:avLst/>
          </a:prstGeom>
          <a:noFill/>
          <a:ln>
            <a:noFill/>
          </a:ln>
        </p:spPr>
      </p:pic>
      <p:sp>
        <p:nvSpPr>
          <p:cNvPr id="363" name="Google Shape;363;p26"/>
          <p:cNvSpPr/>
          <p:nvPr/>
        </p:nvSpPr>
        <p:spPr>
          <a:xfrm rot="-407011">
            <a:off x="1003956" y="528001"/>
            <a:ext cx="3202721" cy="319679"/>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364" name="Google Shape;364;p26"/>
          <p:cNvSpPr/>
          <p:nvPr/>
        </p:nvSpPr>
        <p:spPr>
          <a:xfrm rot="1187">
            <a:off x="2240288" y="2364500"/>
            <a:ext cx="868800" cy="3195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365" name="Google Shape;365;p26"/>
          <p:cNvSpPr txBox="1"/>
          <p:nvPr/>
        </p:nvSpPr>
        <p:spPr>
          <a:xfrm>
            <a:off x="4455075" y="47672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rgbClr val="1155CC"/>
                </a:solidFill>
                <a:latin typeface="Inconsolata"/>
                <a:ea typeface="Inconsolata"/>
                <a:cs typeface="Inconsolata"/>
                <a:sym typeface="Inconsolata"/>
                <a:hlinkClick r:id="rId5">
                  <a:extLst>
                    <a:ext uri="{A12FA001-AC4F-418D-AE19-62706E023703}">
                      <ahyp:hlinkClr xmlns:ahyp="http://schemas.microsoft.com/office/drawing/2018/hyperlinkcolor" val="tx"/>
                    </a:ext>
                  </a:extLst>
                </a:hlinkClick>
              </a:rPr>
              <a:t>https://sciamlab.com/g/3GAgiW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7"/>
          <p:cNvPicPr preferRelativeResize="0"/>
          <p:nvPr/>
        </p:nvPicPr>
        <p:blipFill>
          <a:blip r:embed="rId3">
            <a:alphaModFix/>
          </a:blip>
          <a:stretch>
            <a:fillRect/>
          </a:stretch>
        </p:blipFill>
        <p:spPr>
          <a:xfrm>
            <a:off x="8051724" y="4786412"/>
            <a:ext cx="792489" cy="362400"/>
          </a:xfrm>
          <a:prstGeom prst="rect">
            <a:avLst/>
          </a:prstGeom>
          <a:noFill/>
          <a:ln>
            <a:noFill/>
          </a:ln>
        </p:spPr>
      </p:pic>
      <p:sp>
        <p:nvSpPr>
          <p:cNvPr id="371" name="Google Shape;371;p27"/>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13</a:t>
            </a:fld>
            <a:endParaRPr sz="600">
              <a:solidFill>
                <a:schemeClr val="dk1"/>
              </a:solidFill>
              <a:latin typeface="Roboto Mono"/>
              <a:ea typeface="Roboto Mono"/>
              <a:cs typeface="Roboto Mono"/>
              <a:sym typeface="Roboto Mono"/>
            </a:endParaRPr>
          </a:p>
        </p:txBody>
      </p:sp>
      <p:sp>
        <p:nvSpPr>
          <p:cNvPr id="372" name="Google Shape;372;p27"/>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373" name="Google Shape;373;p27"/>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sp>
        <p:nvSpPr>
          <p:cNvPr id="374" name="Google Shape;374;p27"/>
          <p:cNvSpPr txBox="1"/>
          <p:nvPr/>
        </p:nvSpPr>
        <p:spPr>
          <a:xfrm>
            <a:off x="0" y="138725"/>
            <a:ext cx="90945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Inter"/>
                <a:ea typeface="Inter"/>
                <a:cs typeface="Inter"/>
                <a:sym typeface="Inter"/>
              </a:rPr>
              <a:t>Conclusioni - Uno sguardo al futuro</a:t>
            </a:r>
            <a:endParaRPr sz="2400" b="1">
              <a:solidFill>
                <a:schemeClr val="dk1"/>
              </a:solidFill>
              <a:latin typeface="Inter"/>
              <a:ea typeface="Inter"/>
              <a:cs typeface="Inter"/>
              <a:sym typeface="Inter"/>
            </a:endParaRPr>
          </a:p>
          <a:p>
            <a:pPr marL="0" lvl="0" indent="0" algn="l" rtl="0">
              <a:spcBef>
                <a:spcPts val="0"/>
              </a:spcBef>
              <a:spcAft>
                <a:spcPts val="0"/>
              </a:spcAft>
              <a:buNone/>
            </a:pPr>
            <a:br>
              <a:rPr lang="en" sz="2400" b="1">
                <a:solidFill>
                  <a:schemeClr val="dk1"/>
                </a:solidFill>
                <a:latin typeface="Inter"/>
                <a:ea typeface="Inter"/>
                <a:cs typeface="Inter"/>
                <a:sym typeface="Inter"/>
              </a:rPr>
            </a:br>
            <a:endParaRPr sz="2400" b="1">
              <a:solidFill>
                <a:srgbClr val="999999"/>
              </a:solidFill>
              <a:latin typeface="Inter"/>
              <a:ea typeface="Inter"/>
              <a:cs typeface="Inter"/>
              <a:sym typeface="Inter"/>
            </a:endParaRPr>
          </a:p>
        </p:txBody>
      </p:sp>
      <p:sp>
        <p:nvSpPr>
          <p:cNvPr id="375" name="Google Shape;375;p27"/>
          <p:cNvSpPr txBox="1">
            <a:spLocks noGrp="1"/>
          </p:cNvSpPr>
          <p:nvPr>
            <p:ph type="body" idx="4294967295"/>
          </p:nvPr>
        </p:nvSpPr>
        <p:spPr>
          <a:xfrm>
            <a:off x="76825" y="722363"/>
            <a:ext cx="8907900" cy="3999000"/>
          </a:xfrm>
          <a:prstGeom prst="rect">
            <a:avLst/>
          </a:prstGeom>
        </p:spPr>
        <p:txBody>
          <a:bodyPr spcFirstLastPara="1" wrap="square" lIns="91425" tIns="91425" rIns="91425" bIns="91425" anchor="t" anchorCtr="0">
            <a:normAutofit lnSpcReduction="20000"/>
          </a:bodyPr>
          <a:lstStyle/>
          <a:p>
            <a:pPr marL="457200" lvl="0" indent="-361950" algn="l" rtl="0">
              <a:spcBef>
                <a:spcPts val="0"/>
              </a:spcBef>
              <a:spcAft>
                <a:spcPts val="0"/>
              </a:spcAft>
              <a:buSzPts val="2100"/>
              <a:buChar char="●"/>
            </a:pPr>
            <a:r>
              <a:rPr lang="en" sz="2100"/>
              <a:t>Con il diffondersi degli LLM e dell’AI Generativa e Agentica oltre alle allucinazioni, quando è interconnessa ai motori di ricerca il rischio che vengano acquisiti nel contesto dati errati e formulate risposte con essi è molto alto</a:t>
            </a:r>
            <a:endParaRPr sz="2100"/>
          </a:p>
          <a:p>
            <a:pPr marL="457200" lvl="0" indent="-361950" algn="l" rtl="0">
              <a:spcBef>
                <a:spcPts val="0"/>
              </a:spcBef>
              <a:spcAft>
                <a:spcPts val="0"/>
              </a:spcAft>
              <a:buSzPts val="2100"/>
              <a:buChar char="●"/>
            </a:pPr>
            <a:r>
              <a:rPr lang="en" sz="2100"/>
              <a:t>Infrastrutture come il DWH di UPI prevedono la cura e aggiornamento dei dati come fondamento per garantire la qualità e affidabilità dei dati</a:t>
            </a:r>
            <a:endParaRPr sz="2100"/>
          </a:p>
          <a:p>
            <a:pPr marL="457200" lvl="0" indent="-361950" algn="l" rtl="0">
              <a:spcBef>
                <a:spcPts val="0"/>
              </a:spcBef>
              <a:spcAft>
                <a:spcPts val="0"/>
              </a:spcAft>
              <a:buSzPts val="2100"/>
              <a:buChar char="●"/>
            </a:pPr>
            <a:r>
              <a:rPr lang="en" sz="2100"/>
              <a:t>Come tutte le infrastrutture aumentano di valore man mano che interconnettono nuovi dati</a:t>
            </a:r>
            <a:endParaRPr sz="2100"/>
          </a:p>
          <a:p>
            <a:pPr marL="457200" lvl="0" indent="-361950" algn="l" rtl="0">
              <a:spcBef>
                <a:spcPts val="0"/>
              </a:spcBef>
              <a:spcAft>
                <a:spcPts val="0"/>
              </a:spcAft>
              <a:buSzPts val="2100"/>
              <a:buChar char="●"/>
            </a:pPr>
            <a:r>
              <a:rPr lang="en" sz="2100"/>
              <a:t>La direzione è di integrare l’intelligenza artificiale con la qualità dei dati, non sostituire l’una con l’altra. Prevediamo di costruire agenti AI che ragionino su dati certi, che citino le fonti e che rendano trasparente il percorso che porta dalla domanda alla risposta.</a:t>
            </a:r>
            <a:endParaRPr sz="2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8"/>
          <p:cNvSpPr txBox="1">
            <a:spLocks noGrp="1"/>
          </p:cNvSpPr>
          <p:nvPr>
            <p:ph type="ctrTitle"/>
          </p:nvPr>
        </p:nvSpPr>
        <p:spPr>
          <a:xfrm>
            <a:off x="311700" y="752700"/>
            <a:ext cx="8520600" cy="1560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Inter"/>
                <a:ea typeface="Inter"/>
                <a:cs typeface="Inter"/>
                <a:sym typeface="Inter"/>
              </a:rPr>
              <a:t>Grazie ;)</a:t>
            </a:r>
            <a:endParaRPr>
              <a:latin typeface="Inter"/>
              <a:ea typeface="Inter"/>
              <a:cs typeface="Inter"/>
              <a:sym typeface="Inter"/>
            </a:endParaRPr>
          </a:p>
          <a:p>
            <a:pPr marL="0" lvl="0" indent="0" algn="ctr" rtl="0">
              <a:spcBef>
                <a:spcPts val="0"/>
              </a:spcBef>
              <a:spcAft>
                <a:spcPts val="0"/>
              </a:spcAft>
              <a:buNone/>
            </a:pPr>
            <a:endParaRPr>
              <a:latin typeface="Inter"/>
              <a:ea typeface="Inter"/>
              <a:cs typeface="Inter"/>
              <a:sym typeface="Inter"/>
            </a:endParaRPr>
          </a:p>
        </p:txBody>
      </p:sp>
      <p:sp>
        <p:nvSpPr>
          <p:cNvPr id="381" name="Google Shape;381;p28"/>
          <p:cNvSpPr txBox="1">
            <a:spLocks noGrp="1"/>
          </p:cNvSpPr>
          <p:nvPr>
            <p:ph type="subTitle" idx="1"/>
          </p:nvPr>
        </p:nvSpPr>
        <p:spPr>
          <a:xfrm>
            <a:off x="311700" y="2712875"/>
            <a:ext cx="8520600" cy="1485300"/>
          </a:xfrm>
          <a:prstGeom prst="rect">
            <a:avLst/>
          </a:prstGeom>
        </p:spPr>
        <p:txBody>
          <a:bodyPr spcFirstLastPara="1" wrap="square" lIns="91425" tIns="91425" rIns="91425" bIns="91425" anchor="t" anchorCtr="0">
            <a:normAutofit lnSpcReduction="10000"/>
          </a:bodyPr>
          <a:lstStyle/>
          <a:p>
            <a:pPr marL="0" lvl="0" indent="0" algn="ctr" rtl="0">
              <a:lnSpc>
                <a:spcPct val="80000"/>
              </a:lnSpc>
              <a:spcBef>
                <a:spcPts val="0"/>
              </a:spcBef>
              <a:spcAft>
                <a:spcPts val="0"/>
              </a:spcAft>
              <a:buSzPts val="605"/>
              <a:buNone/>
            </a:pPr>
            <a:r>
              <a:rPr lang="en" sz="1440" b="1">
                <a:solidFill>
                  <a:schemeClr val="dk1"/>
                </a:solidFill>
                <a:latin typeface="Inter"/>
                <a:ea typeface="Inter"/>
                <a:cs typeface="Inter"/>
                <a:sym typeface="Inter"/>
              </a:rPr>
              <a:t>Contatti:</a:t>
            </a:r>
            <a:endParaRPr sz="1440" b="1">
              <a:solidFill>
                <a:schemeClr val="dk1"/>
              </a:solidFill>
              <a:latin typeface="Inter"/>
              <a:ea typeface="Inter"/>
              <a:cs typeface="Inter"/>
              <a:sym typeface="Inter"/>
            </a:endParaRPr>
          </a:p>
          <a:p>
            <a:pPr marL="0" lvl="0" indent="0" algn="ctr" rtl="0">
              <a:lnSpc>
                <a:spcPct val="80000"/>
              </a:lnSpc>
              <a:spcBef>
                <a:spcPts val="0"/>
              </a:spcBef>
              <a:spcAft>
                <a:spcPts val="0"/>
              </a:spcAft>
              <a:buSzPts val="605"/>
              <a:buNone/>
            </a:pPr>
            <a:br>
              <a:rPr lang="en" sz="1440" b="1">
                <a:solidFill>
                  <a:schemeClr val="dk1"/>
                </a:solidFill>
                <a:latin typeface="Inter"/>
                <a:ea typeface="Inter"/>
                <a:cs typeface="Inter"/>
                <a:sym typeface="Inter"/>
              </a:rPr>
            </a:br>
            <a:r>
              <a:rPr lang="en" sz="1440" b="1">
                <a:solidFill>
                  <a:schemeClr val="dk1"/>
                </a:solidFill>
                <a:latin typeface="Inter"/>
                <a:ea typeface="Inter"/>
                <a:cs typeface="Inter"/>
                <a:sym typeface="Inter"/>
              </a:rPr>
              <a:t>Alessio Dragoni</a:t>
            </a:r>
            <a:br>
              <a:rPr lang="en" sz="1440">
                <a:solidFill>
                  <a:schemeClr val="dk1"/>
                </a:solidFill>
                <a:latin typeface="Inter"/>
                <a:ea typeface="Inter"/>
                <a:cs typeface="Inter"/>
                <a:sym typeface="Inter"/>
              </a:rPr>
            </a:br>
            <a:r>
              <a:rPr lang="en" sz="1440" u="sng">
                <a:solidFill>
                  <a:schemeClr val="dk1"/>
                </a:solidFill>
                <a:latin typeface="Inter"/>
                <a:ea typeface="Inter"/>
                <a:cs typeface="Inter"/>
                <a:sym typeface="Inter"/>
              </a:rPr>
              <a:t>ad</a:t>
            </a:r>
            <a:r>
              <a:rPr lang="en" sz="1440" u="sng">
                <a:solidFill>
                  <a:schemeClr val="dk1"/>
                </a:solidFill>
                <a:latin typeface="Inter"/>
                <a:ea typeface="Inter"/>
                <a:cs typeface="Inter"/>
                <a:sym typeface="Inter"/>
                <a:hlinkClick r:id="rId3">
                  <a:extLst>
                    <a:ext uri="{A12FA001-AC4F-418D-AE19-62706E023703}">
                      <ahyp:hlinkClr xmlns:ahyp="http://schemas.microsoft.com/office/drawing/2018/hyperlinkcolor" val="tx"/>
                    </a:ext>
                  </a:extLst>
                </a:hlinkClick>
              </a:rPr>
              <a:t>@sciamlab.com</a:t>
            </a:r>
            <a:endParaRPr sz="1440" u="sng">
              <a:solidFill>
                <a:schemeClr val="dk1"/>
              </a:solidFill>
              <a:latin typeface="Inter"/>
              <a:ea typeface="Inter"/>
              <a:cs typeface="Inter"/>
              <a:sym typeface="Inter"/>
            </a:endParaRPr>
          </a:p>
          <a:p>
            <a:pPr marL="0" lvl="0" indent="0" algn="ctr" rtl="0">
              <a:lnSpc>
                <a:spcPct val="80000"/>
              </a:lnSpc>
              <a:spcBef>
                <a:spcPts val="0"/>
              </a:spcBef>
              <a:spcAft>
                <a:spcPts val="0"/>
              </a:spcAft>
              <a:buSzPts val="605"/>
              <a:buNone/>
            </a:pPr>
            <a:endParaRPr sz="1440">
              <a:solidFill>
                <a:schemeClr val="dk1"/>
              </a:solidFill>
              <a:latin typeface="Inter"/>
              <a:ea typeface="Inter"/>
              <a:cs typeface="Inter"/>
              <a:sym typeface="Inter"/>
            </a:endParaRPr>
          </a:p>
          <a:p>
            <a:pPr marL="0" lvl="0" indent="0" algn="ctr" rtl="0">
              <a:lnSpc>
                <a:spcPct val="80000"/>
              </a:lnSpc>
              <a:spcBef>
                <a:spcPts val="0"/>
              </a:spcBef>
              <a:spcAft>
                <a:spcPts val="0"/>
              </a:spcAft>
              <a:buSzPts val="605"/>
              <a:buNone/>
            </a:pPr>
            <a:r>
              <a:rPr lang="en" sz="1440" b="1">
                <a:solidFill>
                  <a:schemeClr val="dk1"/>
                </a:solidFill>
                <a:latin typeface="Inter"/>
                <a:ea typeface="Inter"/>
                <a:cs typeface="Inter"/>
                <a:sym typeface="Inter"/>
              </a:rPr>
              <a:t>Sergio Agostinelli</a:t>
            </a:r>
            <a:endParaRPr sz="1440" b="1">
              <a:solidFill>
                <a:schemeClr val="dk1"/>
              </a:solidFill>
              <a:latin typeface="Inter"/>
              <a:ea typeface="Inter"/>
              <a:cs typeface="Inter"/>
              <a:sym typeface="Inter"/>
            </a:endParaRPr>
          </a:p>
          <a:p>
            <a:pPr marL="0" lvl="0" indent="0" algn="ctr" rtl="0">
              <a:lnSpc>
                <a:spcPct val="80000"/>
              </a:lnSpc>
              <a:spcBef>
                <a:spcPts val="0"/>
              </a:spcBef>
              <a:spcAft>
                <a:spcPts val="0"/>
              </a:spcAft>
              <a:buSzPts val="605"/>
              <a:buNone/>
            </a:pPr>
            <a:r>
              <a:rPr lang="en" sz="1440" u="sng">
                <a:solidFill>
                  <a:schemeClr val="dk1"/>
                </a:solidFill>
                <a:latin typeface="Inter"/>
                <a:ea typeface="Inter"/>
                <a:cs typeface="Inter"/>
                <a:sym typeface="Inter"/>
              </a:rPr>
              <a:t>sagostinelli@sciamlab.com </a:t>
            </a:r>
            <a:endParaRPr sz="1440" u="sng">
              <a:solidFill>
                <a:schemeClr val="dk1"/>
              </a:solidFill>
              <a:latin typeface="Inter"/>
              <a:ea typeface="Inter"/>
              <a:cs typeface="Inter"/>
              <a:sym typeface="Inter"/>
            </a:endParaRPr>
          </a:p>
          <a:p>
            <a:pPr marL="0" lvl="0" indent="0" algn="l" rtl="0">
              <a:lnSpc>
                <a:spcPct val="80000"/>
              </a:lnSpc>
              <a:spcBef>
                <a:spcPts val="0"/>
              </a:spcBef>
              <a:spcAft>
                <a:spcPts val="0"/>
              </a:spcAft>
              <a:buSzPts val="605"/>
              <a:buNone/>
            </a:pPr>
            <a:endParaRPr sz="1440">
              <a:solidFill>
                <a:schemeClr val="dk1"/>
              </a:solidFill>
              <a:latin typeface="Inter"/>
              <a:ea typeface="Inter"/>
              <a:cs typeface="Inter"/>
              <a:sym typeface="Inter"/>
            </a:endParaRPr>
          </a:p>
        </p:txBody>
      </p:sp>
      <p:pic>
        <p:nvPicPr>
          <p:cNvPr id="382" name="Google Shape;382;p28"/>
          <p:cNvPicPr preferRelativeResize="0"/>
          <p:nvPr/>
        </p:nvPicPr>
        <p:blipFill>
          <a:blip r:embed="rId4">
            <a:alphaModFix/>
          </a:blip>
          <a:stretch>
            <a:fillRect/>
          </a:stretch>
        </p:blipFill>
        <p:spPr>
          <a:xfrm>
            <a:off x="3624263" y="182900"/>
            <a:ext cx="1895475" cy="485775"/>
          </a:xfrm>
          <a:prstGeom prst="rect">
            <a:avLst/>
          </a:prstGeom>
          <a:noFill/>
          <a:ln>
            <a:noFill/>
          </a:ln>
        </p:spPr>
      </p:pic>
      <p:pic>
        <p:nvPicPr>
          <p:cNvPr id="383" name="Google Shape;383;p28"/>
          <p:cNvPicPr preferRelativeResize="0"/>
          <p:nvPr/>
        </p:nvPicPr>
        <p:blipFill>
          <a:blip r:embed="rId5">
            <a:alphaModFix/>
          </a:blip>
          <a:stretch>
            <a:fillRect/>
          </a:stretch>
        </p:blipFill>
        <p:spPr>
          <a:xfrm>
            <a:off x="3541095" y="1621030"/>
            <a:ext cx="2061850" cy="942875"/>
          </a:xfrm>
          <a:prstGeom prst="rect">
            <a:avLst/>
          </a:prstGeom>
          <a:noFill/>
          <a:ln>
            <a:noFill/>
          </a:ln>
        </p:spPr>
      </p:pic>
      <p:pic>
        <p:nvPicPr>
          <p:cNvPr id="384" name="Google Shape;384;p28"/>
          <p:cNvPicPr preferRelativeResize="0"/>
          <p:nvPr/>
        </p:nvPicPr>
        <p:blipFill>
          <a:blip r:embed="rId6">
            <a:alphaModFix/>
          </a:blip>
          <a:stretch>
            <a:fillRect/>
          </a:stretch>
        </p:blipFill>
        <p:spPr>
          <a:xfrm>
            <a:off x="70756" y="4508400"/>
            <a:ext cx="8973777" cy="560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l="54906" t="19275" r="11361" b="19708"/>
          <a:stretch/>
        </p:blipFill>
        <p:spPr>
          <a:xfrm>
            <a:off x="-9400" y="308000"/>
            <a:ext cx="1890024" cy="4835502"/>
          </a:xfrm>
          <a:prstGeom prst="rect">
            <a:avLst/>
          </a:prstGeom>
          <a:noFill/>
          <a:ln>
            <a:noFill/>
          </a:ln>
        </p:spPr>
      </p:pic>
      <p:pic>
        <p:nvPicPr>
          <p:cNvPr id="78" name="Google Shape;78;p16"/>
          <p:cNvPicPr preferRelativeResize="0"/>
          <p:nvPr/>
        </p:nvPicPr>
        <p:blipFill rotWithShape="1">
          <a:blip r:embed="rId3">
            <a:alphaModFix/>
          </a:blip>
          <a:srcRect l="10446" t="15388" r="45029" b="19711"/>
          <a:stretch/>
        </p:blipFill>
        <p:spPr>
          <a:xfrm>
            <a:off x="6649250" y="0"/>
            <a:ext cx="2494748" cy="5143501"/>
          </a:xfrm>
          <a:prstGeom prst="rect">
            <a:avLst/>
          </a:prstGeom>
          <a:noFill/>
          <a:ln>
            <a:noFill/>
          </a:ln>
        </p:spPr>
      </p:pic>
      <p:sp>
        <p:nvSpPr>
          <p:cNvPr id="79" name="Google Shape;79;p16"/>
          <p:cNvSpPr txBox="1">
            <a:spLocks noGrp="1"/>
          </p:cNvSpPr>
          <p:nvPr>
            <p:ph type="title"/>
          </p:nvPr>
        </p:nvSpPr>
        <p:spPr>
          <a:xfrm>
            <a:off x="3133225" y="857650"/>
            <a:ext cx="2877600" cy="32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800">
                <a:latin typeface="Roboto Mono"/>
                <a:ea typeface="Roboto Mono"/>
                <a:cs typeface="Roboto Mono"/>
                <a:sym typeface="Roboto Mono"/>
              </a:rPr>
              <a:t>Overview</a:t>
            </a:r>
            <a:endParaRPr sz="800">
              <a:latin typeface="Roboto Mono"/>
              <a:ea typeface="Roboto Mono"/>
              <a:cs typeface="Roboto Mono"/>
              <a:sym typeface="Roboto Mono"/>
            </a:endParaRPr>
          </a:p>
        </p:txBody>
      </p:sp>
      <p:sp>
        <p:nvSpPr>
          <p:cNvPr id="80" name="Google Shape;80;p16"/>
          <p:cNvSpPr txBox="1">
            <a:spLocks noGrp="1"/>
          </p:cNvSpPr>
          <p:nvPr>
            <p:ph type="title"/>
          </p:nvPr>
        </p:nvSpPr>
        <p:spPr>
          <a:xfrm>
            <a:off x="100" y="1112525"/>
            <a:ext cx="9144000" cy="298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200" b="1">
                <a:solidFill>
                  <a:srgbClr val="292929"/>
                </a:solidFill>
              </a:rPr>
              <a:t>SciamLab è una PMI innovativa</a:t>
            </a:r>
            <a:br>
              <a:rPr lang="en" sz="3200">
                <a:solidFill>
                  <a:srgbClr val="292929"/>
                </a:solidFill>
              </a:rPr>
            </a:br>
            <a:r>
              <a:rPr lang="en" sz="3200">
                <a:solidFill>
                  <a:srgbClr val="292929"/>
                </a:solidFill>
              </a:rPr>
              <a:t>che integra competenze di </a:t>
            </a:r>
            <a:br>
              <a:rPr lang="en" sz="3200">
                <a:solidFill>
                  <a:srgbClr val="292929"/>
                </a:solidFill>
              </a:rPr>
            </a:br>
            <a:r>
              <a:rPr lang="en" sz="3200" b="1">
                <a:solidFill>
                  <a:srgbClr val="292929"/>
                </a:solidFill>
              </a:rPr>
              <a:t>Big Data</a:t>
            </a:r>
            <a:r>
              <a:rPr lang="en" sz="3200">
                <a:solidFill>
                  <a:srgbClr val="292929"/>
                </a:solidFill>
              </a:rPr>
              <a:t>, </a:t>
            </a:r>
            <a:r>
              <a:rPr lang="en" sz="3200" b="1">
                <a:solidFill>
                  <a:srgbClr val="292929"/>
                </a:solidFill>
              </a:rPr>
              <a:t>Intelligenza Artificiale</a:t>
            </a:r>
            <a:r>
              <a:rPr lang="en" sz="3200">
                <a:solidFill>
                  <a:srgbClr val="292929"/>
                </a:solidFill>
              </a:rPr>
              <a:t> e </a:t>
            </a:r>
            <a:r>
              <a:rPr lang="en" sz="3200" b="1">
                <a:solidFill>
                  <a:srgbClr val="292929"/>
                </a:solidFill>
              </a:rPr>
              <a:t>Design</a:t>
            </a:r>
            <a:r>
              <a:rPr lang="en" sz="3200">
                <a:solidFill>
                  <a:srgbClr val="292929"/>
                </a:solidFill>
              </a:rPr>
              <a:t> </a:t>
            </a:r>
            <a:endParaRPr sz="3200">
              <a:solidFill>
                <a:srgbClr val="292929"/>
              </a:solidFill>
            </a:endParaRPr>
          </a:p>
          <a:p>
            <a:pPr marL="0" lvl="0" indent="0" algn="ctr" rtl="0">
              <a:spcBef>
                <a:spcPts val="0"/>
              </a:spcBef>
              <a:spcAft>
                <a:spcPts val="0"/>
              </a:spcAft>
              <a:buClr>
                <a:schemeClr val="dk1"/>
              </a:buClr>
              <a:buSzPts val="1100"/>
              <a:buFont typeface="Arial"/>
              <a:buNone/>
            </a:pPr>
            <a:r>
              <a:rPr lang="en" sz="3200">
                <a:solidFill>
                  <a:srgbClr val="292929"/>
                </a:solidFill>
              </a:rPr>
              <a:t>per offrire </a:t>
            </a:r>
            <a:r>
              <a:rPr lang="en" sz="3200" b="1">
                <a:solidFill>
                  <a:srgbClr val="292929"/>
                </a:solidFill>
              </a:rPr>
              <a:t>soluzioni digitali complete</a:t>
            </a:r>
            <a:endParaRPr sz="3200" b="1">
              <a:solidFill>
                <a:srgbClr val="292929"/>
              </a:solidFill>
            </a:endParaRPr>
          </a:p>
          <a:p>
            <a:pPr marL="0" lvl="0" indent="0" algn="ctr" rtl="0">
              <a:spcBef>
                <a:spcPts val="0"/>
              </a:spcBef>
              <a:spcAft>
                <a:spcPts val="0"/>
              </a:spcAft>
              <a:buClr>
                <a:schemeClr val="dk1"/>
              </a:buClr>
              <a:buSzPts val="1100"/>
              <a:buFont typeface="Arial"/>
              <a:buNone/>
            </a:pPr>
            <a:r>
              <a:rPr lang="en" sz="3200">
                <a:solidFill>
                  <a:srgbClr val="292929"/>
                </a:solidFill>
              </a:rPr>
              <a:t>ad </a:t>
            </a:r>
            <a:r>
              <a:rPr lang="en" sz="3200" b="1">
                <a:solidFill>
                  <a:srgbClr val="292929"/>
                </a:solidFill>
              </a:rPr>
              <a:t>aziende</a:t>
            </a:r>
            <a:r>
              <a:rPr lang="en" sz="3200">
                <a:solidFill>
                  <a:srgbClr val="292929"/>
                </a:solidFill>
              </a:rPr>
              <a:t> e </a:t>
            </a:r>
            <a:r>
              <a:rPr lang="en" sz="3200" b="1">
                <a:solidFill>
                  <a:srgbClr val="292929"/>
                </a:solidFill>
              </a:rPr>
              <a:t>amministrazioni pubbliche</a:t>
            </a:r>
            <a:endParaRPr sz="3200">
              <a:solidFill>
                <a:srgbClr val="292929"/>
              </a:solidFill>
            </a:endParaRPr>
          </a:p>
        </p:txBody>
      </p:sp>
      <p:sp>
        <p:nvSpPr>
          <p:cNvPr id="81" name="Google Shape;81;p16"/>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2</a:t>
            </a:fld>
            <a:endParaRPr sz="600">
              <a:solidFill>
                <a:schemeClr val="dk1"/>
              </a:solidFill>
              <a:latin typeface="Roboto Mono"/>
              <a:ea typeface="Roboto Mono"/>
              <a:cs typeface="Roboto Mono"/>
              <a:sym typeface="Roboto Mono"/>
            </a:endParaRPr>
          </a:p>
        </p:txBody>
      </p:sp>
      <p:sp>
        <p:nvSpPr>
          <p:cNvPr id="82" name="Google Shape;82;p16"/>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83" name="Google Shape;83;p16"/>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pic>
        <p:nvPicPr>
          <p:cNvPr id="84" name="Google Shape;84;p16"/>
          <p:cNvPicPr preferRelativeResize="0"/>
          <p:nvPr/>
        </p:nvPicPr>
        <p:blipFill>
          <a:blip r:embed="rId4">
            <a:alphaModFix/>
          </a:blip>
          <a:stretch>
            <a:fillRect/>
          </a:stretch>
        </p:blipFill>
        <p:spPr>
          <a:xfrm>
            <a:off x="8051724" y="4786412"/>
            <a:ext cx="792489" cy="36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3</a:t>
            </a:fld>
            <a:endParaRPr sz="600">
              <a:solidFill>
                <a:schemeClr val="dk1"/>
              </a:solidFill>
              <a:latin typeface="Roboto Mono"/>
              <a:ea typeface="Roboto Mono"/>
              <a:cs typeface="Roboto Mono"/>
              <a:sym typeface="Roboto Mono"/>
            </a:endParaRPr>
          </a:p>
        </p:txBody>
      </p:sp>
      <p:sp>
        <p:nvSpPr>
          <p:cNvPr id="90" name="Google Shape;90;p17"/>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91" name="Google Shape;91;p17"/>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pic>
        <p:nvPicPr>
          <p:cNvPr id="92" name="Google Shape;92;p17"/>
          <p:cNvPicPr preferRelativeResize="0"/>
          <p:nvPr/>
        </p:nvPicPr>
        <p:blipFill rotWithShape="1">
          <a:blip r:embed="rId3">
            <a:alphaModFix/>
          </a:blip>
          <a:srcRect l="54906" t="19275" r="11361" b="19708"/>
          <a:stretch/>
        </p:blipFill>
        <p:spPr>
          <a:xfrm>
            <a:off x="-9400" y="308000"/>
            <a:ext cx="1890024" cy="4835502"/>
          </a:xfrm>
          <a:prstGeom prst="rect">
            <a:avLst/>
          </a:prstGeom>
          <a:noFill/>
          <a:ln>
            <a:noFill/>
          </a:ln>
        </p:spPr>
      </p:pic>
      <p:cxnSp>
        <p:nvCxnSpPr>
          <p:cNvPr id="93" name="Google Shape;93;p17"/>
          <p:cNvCxnSpPr/>
          <p:nvPr/>
        </p:nvCxnSpPr>
        <p:spPr>
          <a:xfrm>
            <a:off x="233400" y="401350"/>
            <a:ext cx="8515200" cy="0"/>
          </a:xfrm>
          <a:prstGeom prst="straightConnector1">
            <a:avLst/>
          </a:prstGeom>
          <a:noFill/>
          <a:ln w="9525" cap="flat" cmpd="sng">
            <a:solidFill>
              <a:schemeClr val="dk2"/>
            </a:solidFill>
            <a:prstDash val="solid"/>
            <a:round/>
            <a:headEnd type="none" w="med" len="med"/>
            <a:tailEnd type="none" w="med" len="med"/>
          </a:ln>
        </p:spPr>
      </p:cxnSp>
      <p:sp>
        <p:nvSpPr>
          <p:cNvPr id="94" name="Google Shape;94;p17"/>
          <p:cNvSpPr txBox="1"/>
          <p:nvPr/>
        </p:nvSpPr>
        <p:spPr>
          <a:xfrm>
            <a:off x="390975" y="228600"/>
            <a:ext cx="7386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100">
                <a:latin typeface="Inter Black"/>
                <a:ea typeface="Inter Black"/>
                <a:cs typeface="Inter Black"/>
                <a:sym typeface="Inter Black"/>
              </a:rPr>
              <a:t>2023</a:t>
            </a:r>
            <a:endParaRPr sz="1100" b="0" i="0" u="none" strike="noStrike" cap="none">
              <a:solidFill>
                <a:srgbClr val="000000"/>
              </a:solidFill>
              <a:latin typeface="Inter Black"/>
              <a:ea typeface="Inter Black"/>
              <a:cs typeface="Inter Black"/>
              <a:sym typeface="Inter Black"/>
            </a:endParaRPr>
          </a:p>
        </p:txBody>
      </p:sp>
      <p:sp>
        <p:nvSpPr>
          <p:cNvPr id="95" name="Google Shape;95;p17"/>
          <p:cNvSpPr/>
          <p:nvPr/>
        </p:nvSpPr>
        <p:spPr>
          <a:xfrm>
            <a:off x="1131550" y="2135200"/>
            <a:ext cx="738600" cy="738600"/>
          </a:xfrm>
          <a:prstGeom prst="ellipse">
            <a:avLst/>
          </a:prstGeom>
          <a:solidFill>
            <a:srgbClr val="0000FF">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96" name="Google Shape;96;p17"/>
          <p:cNvSpPr/>
          <p:nvPr/>
        </p:nvSpPr>
        <p:spPr>
          <a:xfrm>
            <a:off x="552600" y="2357650"/>
            <a:ext cx="293700" cy="293700"/>
          </a:xfrm>
          <a:prstGeom prst="ellipse">
            <a:avLst/>
          </a:prstGeom>
          <a:solidFill>
            <a:srgbClr val="CE0037">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97" name="Google Shape;97;p17"/>
          <p:cNvSpPr/>
          <p:nvPr/>
        </p:nvSpPr>
        <p:spPr>
          <a:xfrm>
            <a:off x="1728225" y="2318350"/>
            <a:ext cx="372300" cy="372300"/>
          </a:xfrm>
          <a:prstGeom prst="ellipse">
            <a:avLst/>
          </a:prstGeom>
          <a:solidFill>
            <a:srgbClr val="4FA364">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98" name="Google Shape;98;p17"/>
          <p:cNvSpPr/>
          <p:nvPr/>
        </p:nvSpPr>
        <p:spPr>
          <a:xfrm>
            <a:off x="2336175" y="2240500"/>
            <a:ext cx="528000" cy="528000"/>
          </a:xfrm>
          <a:prstGeom prst="ellipse">
            <a:avLst/>
          </a:prstGeom>
          <a:solidFill>
            <a:srgbClr val="FF00FF">
              <a:alpha val="1518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99" name="Google Shape;99;p17"/>
          <p:cNvSpPr txBox="1"/>
          <p:nvPr/>
        </p:nvSpPr>
        <p:spPr>
          <a:xfrm>
            <a:off x="71925" y="1348000"/>
            <a:ext cx="1376700" cy="708000"/>
          </a:xfrm>
          <a:prstGeom prst="rect">
            <a:avLst/>
          </a:prstGeom>
          <a:noFill/>
          <a:ln w="9525" cap="flat" cmpd="sng">
            <a:solidFill>
              <a:schemeClr val="lt2"/>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Dalla rilevazione attraverso questionari si passa all’analisi dei fatti utilizzando i dati aperti delle banche dati ufficiali.</a:t>
            </a:r>
            <a:endParaRPr sz="800">
              <a:latin typeface="Inter"/>
              <a:ea typeface="Inter"/>
              <a:cs typeface="Inter"/>
              <a:sym typeface="Inter"/>
            </a:endParaRPr>
          </a:p>
        </p:txBody>
      </p:sp>
      <p:sp>
        <p:nvSpPr>
          <p:cNvPr id="100" name="Google Shape;100;p17"/>
          <p:cNvSpPr txBox="1"/>
          <p:nvPr/>
        </p:nvSpPr>
        <p:spPr>
          <a:xfrm>
            <a:off x="593775" y="504750"/>
            <a:ext cx="1506900" cy="831000"/>
          </a:xfrm>
          <a:prstGeom prst="rect">
            <a:avLst/>
          </a:prstGeom>
          <a:solidFill>
            <a:srgbClr val="0000FF">
              <a:alpha val="14560"/>
            </a:srgbClr>
          </a:solidFill>
          <a:ln w="9525" cap="flat" cmpd="sng">
            <a:solidFill>
              <a:srgbClr val="001EFF"/>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b="1">
                <a:solidFill>
                  <a:schemeClr val="dk1"/>
                </a:solidFill>
                <a:latin typeface="Inter"/>
                <a:ea typeface="Inter"/>
                <a:cs typeface="Inter"/>
                <a:sym typeface="Inter"/>
              </a:rPr>
              <a:t>Nasce il DWH</a:t>
            </a:r>
            <a:br>
              <a:rPr lang="en" sz="800">
                <a:solidFill>
                  <a:schemeClr val="dk1"/>
                </a:solidFill>
                <a:latin typeface="Inter"/>
                <a:ea typeface="Inter"/>
                <a:cs typeface="Inter"/>
                <a:sym typeface="Inter"/>
              </a:rPr>
            </a:br>
            <a:r>
              <a:rPr lang="en" sz="800" b="1">
                <a:solidFill>
                  <a:schemeClr val="dk1"/>
                </a:solidFill>
                <a:latin typeface="Inter"/>
                <a:ea typeface="Inter"/>
                <a:cs typeface="Inter"/>
                <a:sym typeface="Inter"/>
              </a:rPr>
              <a:t>#</a:t>
            </a:r>
            <a:r>
              <a:rPr lang="en" sz="800">
                <a:solidFill>
                  <a:schemeClr val="dk1"/>
                </a:solidFill>
                <a:latin typeface="Inter"/>
                <a:ea typeface="Inter"/>
                <a:cs typeface="Inter"/>
                <a:sym typeface="Inter"/>
              </a:rPr>
              <a:t>infodata</a:t>
            </a:r>
            <a:r>
              <a:rPr lang="en" sz="800" b="1">
                <a:solidFill>
                  <a:schemeClr val="dk1"/>
                </a:solidFill>
                <a:latin typeface="Inter"/>
                <a:ea typeface="Inter"/>
                <a:cs typeface="Inter"/>
                <a:sym typeface="Inter"/>
              </a:rPr>
              <a:t>province </a:t>
            </a:r>
            <a:r>
              <a:rPr lang="en" sz="800">
                <a:solidFill>
                  <a:schemeClr val="dk1"/>
                </a:solidFill>
                <a:latin typeface="Inter"/>
                <a:ea typeface="Inter"/>
                <a:cs typeface="Inter"/>
                <a:sym typeface="Inter"/>
              </a:rPr>
              <a:t>focalizzato sulla </a:t>
            </a:r>
            <a:r>
              <a:rPr lang="en" sz="800" b="1">
                <a:solidFill>
                  <a:schemeClr val="dk1"/>
                </a:solidFill>
                <a:latin typeface="Inter"/>
                <a:ea typeface="Inter"/>
                <a:cs typeface="Inter"/>
                <a:sym typeface="Inter"/>
              </a:rPr>
              <a:t>qualificazione </a:t>
            </a:r>
            <a:r>
              <a:rPr lang="en" sz="800">
                <a:solidFill>
                  <a:schemeClr val="dk1"/>
                </a:solidFill>
                <a:latin typeface="Inter"/>
                <a:ea typeface="Inter"/>
                <a:cs typeface="Inter"/>
                <a:sym typeface="Inter"/>
              </a:rPr>
              <a:t>delle stazioni appaltanti provinciali e complessive per territorio</a:t>
            </a:r>
            <a:endParaRPr sz="800">
              <a:latin typeface="Inter"/>
              <a:ea typeface="Inter"/>
              <a:cs typeface="Inter"/>
              <a:sym typeface="Inter"/>
            </a:endParaRPr>
          </a:p>
        </p:txBody>
      </p:sp>
      <p:cxnSp>
        <p:nvCxnSpPr>
          <p:cNvPr id="101" name="Google Shape;101;p17"/>
          <p:cNvCxnSpPr>
            <a:stCxn id="96" idx="0"/>
          </p:cNvCxnSpPr>
          <p:nvPr/>
        </p:nvCxnSpPr>
        <p:spPr>
          <a:xfrm rot="10800000">
            <a:off x="699450" y="2020450"/>
            <a:ext cx="0" cy="337200"/>
          </a:xfrm>
          <a:prstGeom prst="straightConnector1">
            <a:avLst/>
          </a:prstGeom>
          <a:noFill/>
          <a:ln w="9525" cap="flat" cmpd="sng">
            <a:solidFill>
              <a:schemeClr val="dk2"/>
            </a:solidFill>
            <a:prstDash val="solid"/>
            <a:round/>
            <a:headEnd type="none" w="med" len="med"/>
            <a:tailEnd type="oval" w="med" len="med"/>
          </a:ln>
        </p:spPr>
      </p:cxnSp>
      <p:sp>
        <p:nvSpPr>
          <p:cNvPr id="102" name="Google Shape;102;p17"/>
          <p:cNvSpPr txBox="1"/>
          <p:nvPr/>
        </p:nvSpPr>
        <p:spPr>
          <a:xfrm>
            <a:off x="1683388" y="1441525"/>
            <a:ext cx="792600" cy="708000"/>
          </a:xfrm>
          <a:prstGeom prst="rect">
            <a:avLst/>
          </a:prstGeom>
          <a:noFill/>
          <a:ln w="9525" cap="flat" cmpd="sng">
            <a:solidFill>
              <a:schemeClr val="lt2"/>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Progetti </a:t>
            </a:r>
            <a:r>
              <a:rPr lang="en" sz="800" b="1">
                <a:solidFill>
                  <a:schemeClr val="dk1"/>
                </a:solidFill>
                <a:latin typeface="Inter"/>
                <a:ea typeface="Inter"/>
                <a:cs typeface="Inter"/>
                <a:sym typeface="Inter"/>
              </a:rPr>
              <a:t>finanziati con il PNRR</a:t>
            </a:r>
            <a:r>
              <a:rPr lang="en" sz="800">
                <a:solidFill>
                  <a:schemeClr val="dk1"/>
                </a:solidFill>
                <a:latin typeface="Inter"/>
                <a:ea typeface="Inter"/>
                <a:cs typeface="Inter"/>
                <a:sym typeface="Inter"/>
              </a:rPr>
              <a:t> e </a:t>
            </a:r>
            <a:r>
              <a:rPr lang="en" sz="800" b="1">
                <a:solidFill>
                  <a:schemeClr val="dk1"/>
                </a:solidFill>
                <a:latin typeface="Inter"/>
                <a:ea typeface="Inter"/>
                <a:cs typeface="Inter"/>
                <a:sym typeface="Inter"/>
              </a:rPr>
              <a:t>PNC</a:t>
            </a:r>
            <a:r>
              <a:rPr lang="en" sz="800">
                <a:solidFill>
                  <a:schemeClr val="dk1"/>
                </a:solidFill>
                <a:latin typeface="Inter"/>
                <a:ea typeface="Inter"/>
                <a:cs typeface="Inter"/>
                <a:sym typeface="Inter"/>
              </a:rPr>
              <a:t> e relativi appalti </a:t>
            </a:r>
            <a:endParaRPr sz="800">
              <a:latin typeface="Inter"/>
              <a:ea typeface="Inter"/>
              <a:cs typeface="Inter"/>
              <a:sym typeface="Inter"/>
            </a:endParaRPr>
          </a:p>
        </p:txBody>
      </p:sp>
      <p:cxnSp>
        <p:nvCxnSpPr>
          <p:cNvPr id="103" name="Google Shape;103;p17"/>
          <p:cNvCxnSpPr>
            <a:stCxn id="98" idx="0"/>
          </p:cNvCxnSpPr>
          <p:nvPr/>
        </p:nvCxnSpPr>
        <p:spPr>
          <a:xfrm rot="10800000">
            <a:off x="2600175" y="1356400"/>
            <a:ext cx="0" cy="884100"/>
          </a:xfrm>
          <a:prstGeom prst="straightConnector1">
            <a:avLst/>
          </a:prstGeom>
          <a:noFill/>
          <a:ln w="9525" cap="flat" cmpd="sng">
            <a:solidFill>
              <a:schemeClr val="dk2"/>
            </a:solidFill>
            <a:prstDash val="solid"/>
            <a:round/>
            <a:headEnd type="none" w="med" len="med"/>
            <a:tailEnd type="oval" w="med" len="med"/>
          </a:ln>
        </p:spPr>
      </p:cxnSp>
      <p:cxnSp>
        <p:nvCxnSpPr>
          <p:cNvPr id="104" name="Google Shape;104;p17"/>
          <p:cNvCxnSpPr>
            <a:stCxn id="105" idx="0"/>
          </p:cNvCxnSpPr>
          <p:nvPr/>
        </p:nvCxnSpPr>
        <p:spPr>
          <a:xfrm rot="10800000">
            <a:off x="3051575" y="2115700"/>
            <a:ext cx="0" cy="124800"/>
          </a:xfrm>
          <a:prstGeom prst="straightConnector1">
            <a:avLst/>
          </a:prstGeom>
          <a:noFill/>
          <a:ln w="9525" cap="flat" cmpd="sng">
            <a:solidFill>
              <a:schemeClr val="dk2"/>
            </a:solidFill>
            <a:prstDash val="solid"/>
            <a:round/>
            <a:headEnd type="none" w="med" len="med"/>
            <a:tailEnd type="oval" w="med" len="med"/>
          </a:ln>
        </p:spPr>
      </p:cxnSp>
      <p:pic>
        <p:nvPicPr>
          <p:cNvPr id="106" name="Google Shape;106;p17"/>
          <p:cNvPicPr preferRelativeResize="0"/>
          <p:nvPr/>
        </p:nvPicPr>
        <p:blipFill rotWithShape="1">
          <a:blip r:embed="rId3">
            <a:alphaModFix/>
          </a:blip>
          <a:srcRect l="10446" t="15388" r="45029" b="19711"/>
          <a:stretch/>
        </p:blipFill>
        <p:spPr>
          <a:xfrm>
            <a:off x="6649250" y="0"/>
            <a:ext cx="2494748" cy="5143501"/>
          </a:xfrm>
          <a:prstGeom prst="rect">
            <a:avLst/>
          </a:prstGeom>
          <a:noFill/>
          <a:ln>
            <a:noFill/>
          </a:ln>
        </p:spPr>
      </p:pic>
      <p:sp>
        <p:nvSpPr>
          <p:cNvPr id="107" name="Google Shape;107;p17"/>
          <p:cNvSpPr txBox="1"/>
          <p:nvPr/>
        </p:nvSpPr>
        <p:spPr>
          <a:xfrm>
            <a:off x="3845050" y="228600"/>
            <a:ext cx="7386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100">
                <a:latin typeface="Inter Black"/>
                <a:ea typeface="Inter Black"/>
                <a:cs typeface="Inter Black"/>
                <a:sym typeface="Inter Black"/>
              </a:rPr>
              <a:t>2024</a:t>
            </a:r>
            <a:endParaRPr sz="1100" b="0" i="0" u="none" strike="noStrike" cap="none">
              <a:solidFill>
                <a:srgbClr val="000000"/>
              </a:solidFill>
              <a:latin typeface="Inter Black"/>
              <a:ea typeface="Inter Black"/>
              <a:cs typeface="Inter Black"/>
              <a:sym typeface="Inter Black"/>
            </a:endParaRPr>
          </a:p>
        </p:txBody>
      </p:sp>
      <p:sp>
        <p:nvSpPr>
          <p:cNvPr id="108" name="Google Shape;108;p17"/>
          <p:cNvSpPr txBox="1"/>
          <p:nvPr/>
        </p:nvSpPr>
        <p:spPr>
          <a:xfrm>
            <a:off x="7030250" y="228600"/>
            <a:ext cx="1186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100">
                <a:latin typeface="Inter Black"/>
                <a:ea typeface="Inter Black"/>
                <a:cs typeface="Inter Black"/>
                <a:sym typeface="Inter Black"/>
              </a:rPr>
              <a:t>2025-2026</a:t>
            </a:r>
            <a:endParaRPr sz="1100" b="0" i="0" u="none" strike="noStrike" cap="none">
              <a:solidFill>
                <a:srgbClr val="000000"/>
              </a:solidFill>
              <a:latin typeface="Inter Black"/>
              <a:ea typeface="Inter Black"/>
              <a:cs typeface="Inter Black"/>
              <a:sym typeface="Inter Black"/>
            </a:endParaRPr>
          </a:p>
        </p:txBody>
      </p:sp>
      <p:sp>
        <p:nvSpPr>
          <p:cNvPr id="109" name="Google Shape;109;p17"/>
          <p:cNvSpPr txBox="1"/>
          <p:nvPr/>
        </p:nvSpPr>
        <p:spPr>
          <a:xfrm>
            <a:off x="2602938" y="1441525"/>
            <a:ext cx="1186500" cy="708000"/>
          </a:xfrm>
          <a:prstGeom prst="rect">
            <a:avLst/>
          </a:prstGeom>
          <a:noFill/>
          <a:ln w="9525" cap="flat" cmpd="sng">
            <a:solidFill>
              <a:schemeClr val="lt2"/>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Dati che sostanziano il supporto agli enti locali da parte delle  SA delle </a:t>
            </a:r>
            <a:r>
              <a:rPr lang="en" sz="800" b="1">
                <a:solidFill>
                  <a:schemeClr val="dk1"/>
                </a:solidFill>
                <a:latin typeface="Inter"/>
                <a:ea typeface="Inter"/>
                <a:cs typeface="Inter"/>
                <a:sym typeface="Inter"/>
              </a:rPr>
              <a:t>Province delegate</a:t>
            </a:r>
            <a:r>
              <a:rPr lang="en" sz="800">
                <a:solidFill>
                  <a:schemeClr val="dk1"/>
                </a:solidFill>
                <a:latin typeface="Inter"/>
                <a:ea typeface="Inter"/>
                <a:cs typeface="Inter"/>
                <a:sym typeface="Inter"/>
              </a:rPr>
              <a:t>.</a:t>
            </a:r>
            <a:endParaRPr sz="800">
              <a:solidFill>
                <a:schemeClr val="dk1"/>
              </a:solidFill>
              <a:latin typeface="Inter"/>
              <a:ea typeface="Inter"/>
              <a:cs typeface="Inter"/>
              <a:sym typeface="Inter"/>
            </a:endParaRPr>
          </a:p>
        </p:txBody>
      </p:sp>
      <p:sp>
        <p:nvSpPr>
          <p:cNvPr id="110" name="Google Shape;110;p17"/>
          <p:cNvSpPr txBox="1"/>
          <p:nvPr/>
        </p:nvSpPr>
        <p:spPr>
          <a:xfrm>
            <a:off x="2124975" y="519550"/>
            <a:ext cx="1146000" cy="831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b="1">
                <a:solidFill>
                  <a:schemeClr val="dk1"/>
                </a:solidFill>
                <a:latin typeface="Inter"/>
                <a:ea typeface="Inter"/>
                <a:cs typeface="Inter"/>
                <a:sym typeface="Inter"/>
              </a:rPr>
              <a:t>Stato di avanzamento</a:t>
            </a:r>
            <a:r>
              <a:rPr lang="en" sz="800">
                <a:solidFill>
                  <a:schemeClr val="dk1"/>
                </a:solidFill>
                <a:latin typeface="Inter"/>
                <a:ea typeface="Inter"/>
                <a:cs typeface="Inter"/>
                <a:sym typeface="Inter"/>
              </a:rPr>
              <a:t> degli appalti finanziati PNRR e PNC relativi ad interventi su </a:t>
            </a:r>
            <a:r>
              <a:rPr lang="en" sz="800" b="1">
                <a:solidFill>
                  <a:schemeClr val="dk1"/>
                </a:solidFill>
                <a:latin typeface="Inter"/>
                <a:ea typeface="Inter"/>
                <a:cs typeface="Inter"/>
                <a:sym typeface="Inter"/>
              </a:rPr>
              <a:t>strutture scolastiche</a:t>
            </a:r>
            <a:endParaRPr sz="800" b="1">
              <a:latin typeface="Inter"/>
              <a:ea typeface="Inter"/>
              <a:cs typeface="Inter"/>
              <a:sym typeface="Inter"/>
            </a:endParaRPr>
          </a:p>
        </p:txBody>
      </p:sp>
      <p:cxnSp>
        <p:nvCxnSpPr>
          <p:cNvPr id="111" name="Google Shape;111;p17"/>
          <p:cNvCxnSpPr>
            <a:stCxn id="95" idx="0"/>
          </p:cNvCxnSpPr>
          <p:nvPr/>
        </p:nvCxnSpPr>
        <p:spPr>
          <a:xfrm rot="10800000">
            <a:off x="1500850" y="1344100"/>
            <a:ext cx="0" cy="791100"/>
          </a:xfrm>
          <a:prstGeom prst="straightConnector1">
            <a:avLst/>
          </a:prstGeom>
          <a:noFill/>
          <a:ln w="9525" cap="flat" cmpd="sng">
            <a:solidFill>
              <a:schemeClr val="dk2"/>
            </a:solidFill>
            <a:prstDash val="solid"/>
            <a:round/>
            <a:headEnd type="none" w="med" len="med"/>
            <a:tailEnd type="oval" w="med" len="med"/>
          </a:ln>
        </p:spPr>
      </p:cxnSp>
      <p:sp>
        <p:nvSpPr>
          <p:cNvPr id="105" name="Google Shape;105;p17"/>
          <p:cNvSpPr/>
          <p:nvPr/>
        </p:nvSpPr>
        <p:spPr>
          <a:xfrm>
            <a:off x="2789225" y="2240500"/>
            <a:ext cx="524700" cy="524700"/>
          </a:xfrm>
          <a:prstGeom prst="ellipse">
            <a:avLst/>
          </a:prstGeom>
          <a:solidFill>
            <a:srgbClr val="4FA364">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12" name="Google Shape;112;p17"/>
          <p:cNvSpPr/>
          <p:nvPr/>
        </p:nvSpPr>
        <p:spPr>
          <a:xfrm>
            <a:off x="3547100" y="2133550"/>
            <a:ext cx="738600" cy="738600"/>
          </a:xfrm>
          <a:prstGeom prst="ellipse">
            <a:avLst/>
          </a:prstGeom>
          <a:solidFill>
            <a:srgbClr val="0000FF">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13" name="Google Shape;113;p17"/>
          <p:cNvSpPr txBox="1"/>
          <p:nvPr/>
        </p:nvSpPr>
        <p:spPr>
          <a:xfrm>
            <a:off x="3320050" y="519550"/>
            <a:ext cx="1306800" cy="585000"/>
          </a:xfrm>
          <a:prstGeom prst="rect">
            <a:avLst/>
          </a:prstGeom>
          <a:solidFill>
            <a:srgbClr val="0000FF">
              <a:alpha val="14560"/>
            </a:srgbClr>
          </a:solidFill>
          <a:ln w="9525" cap="flat" cmpd="sng">
            <a:solidFill>
              <a:srgbClr val="0000FF"/>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Quadro analitico nazionale aggiornato giornalmente sulla </a:t>
            </a:r>
            <a:r>
              <a:rPr lang="en" sz="800" b="1">
                <a:solidFill>
                  <a:schemeClr val="dk1"/>
                </a:solidFill>
                <a:latin typeface="Inter"/>
                <a:ea typeface="Inter"/>
                <a:cs typeface="Inter"/>
                <a:sym typeface="Inter"/>
              </a:rPr>
              <a:t>Qualificazione delle SA</a:t>
            </a:r>
            <a:endParaRPr sz="800" b="1">
              <a:latin typeface="Inter"/>
              <a:ea typeface="Inter"/>
              <a:cs typeface="Inter"/>
              <a:sym typeface="Inter"/>
            </a:endParaRPr>
          </a:p>
        </p:txBody>
      </p:sp>
      <p:sp>
        <p:nvSpPr>
          <p:cNvPr id="114" name="Google Shape;114;p17"/>
          <p:cNvSpPr/>
          <p:nvPr/>
        </p:nvSpPr>
        <p:spPr>
          <a:xfrm>
            <a:off x="5341938" y="3748463"/>
            <a:ext cx="293700" cy="257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5" name="Google Shape;115;p17"/>
          <p:cNvPicPr preferRelativeResize="0"/>
          <p:nvPr/>
        </p:nvPicPr>
        <p:blipFill>
          <a:blip r:embed="rId4">
            <a:alphaModFix/>
          </a:blip>
          <a:stretch>
            <a:fillRect/>
          </a:stretch>
        </p:blipFill>
        <p:spPr>
          <a:xfrm>
            <a:off x="5106511" y="3386075"/>
            <a:ext cx="792489" cy="362400"/>
          </a:xfrm>
          <a:prstGeom prst="rect">
            <a:avLst/>
          </a:prstGeom>
          <a:noFill/>
          <a:ln>
            <a:noFill/>
          </a:ln>
          <a:effectLst>
            <a:outerShdw blurRad="57150" dist="19050" dir="5400000" algn="bl" rotWithShape="0">
              <a:srgbClr val="000000">
                <a:alpha val="50000"/>
              </a:srgbClr>
            </a:outerShdw>
          </a:effectLst>
        </p:spPr>
      </p:pic>
      <p:cxnSp>
        <p:nvCxnSpPr>
          <p:cNvPr id="116" name="Google Shape;116;p17"/>
          <p:cNvCxnSpPr>
            <a:stCxn id="112" idx="0"/>
          </p:cNvCxnSpPr>
          <p:nvPr/>
        </p:nvCxnSpPr>
        <p:spPr>
          <a:xfrm rot="10800000">
            <a:off x="3916400" y="1488250"/>
            <a:ext cx="0" cy="645300"/>
          </a:xfrm>
          <a:prstGeom prst="straightConnector1">
            <a:avLst/>
          </a:prstGeom>
          <a:noFill/>
          <a:ln w="9525" cap="flat" cmpd="sng">
            <a:solidFill>
              <a:schemeClr val="dk2"/>
            </a:solidFill>
            <a:prstDash val="solid"/>
            <a:round/>
            <a:headEnd type="none" w="med" len="med"/>
            <a:tailEnd type="oval" w="med" len="med"/>
          </a:ln>
        </p:spPr>
      </p:cxnSp>
      <p:cxnSp>
        <p:nvCxnSpPr>
          <p:cNvPr id="117" name="Google Shape;117;p17"/>
          <p:cNvCxnSpPr/>
          <p:nvPr/>
        </p:nvCxnSpPr>
        <p:spPr>
          <a:xfrm rot="10800000">
            <a:off x="1914375" y="2115850"/>
            <a:ext cx="0" cy="202500"/>
          </a:xfrm>
          <a:prstGeom prst="straightConnector1">
            <a:avLst/>
          </a:prstGeom>
          <a:noFill/>
          <a:ln w="9525" cap="flat" cmpd="sng">
            <a:solidFill>
              <a:schemeClr val="dk2"/>
            </a:solidFill>
            <a:prstDash val="solid"/>
            <a:round/>
            <a:headEnd type="none" w="med" len="med"/>
            <a:tailEnd type="oval" w="med" len="med"/>
          </a:ln>
        </p:spPr>
      </p:cxnSp>
      <p:sp>
        <p:nvSpPr>
          <p:cNvPr id="118" name="Google Shape;118;p17"/>
          <p:cNvSpPr txBox="1"/>
          <p:nvPr/>
        </p:nvSpPr>
        <p:spPr>
          <a:xfrm>
            <a:off x="4061463" y="1503175"/>
            <a:ext cx="990300" cy="585000"/>
          </a:xfrm>
          <a:prstGeom prst="rect">
            <a:avLst/>
          </a:prstGeom>
          <a:noFill/>
          <a:ln w="9525" cap="flat" cmpd="sng">
            <a:solidFill>
              <a:schemeClr val="lt2"/>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b="1">
                <a:solidFill>
                  <a:schemeClr val="dk1"/>
                </a:solidFill>
                <a:latin typeface="Inter"/>
                <a:ea typeface="Inter"/>
                <a:cs typeface="Inter"/>
                <a:sym typeface="Inter"/>
              </a:rPr>
              <a:t>Aggiornamento</a:t>
            </a:r>
            <a:r>
              <a:rPr lang="en" sz="800">
                <a:solidFill>
                  <a:schemeClr val="dk1"/>
                </a:solidFill>
                <a:latin typeface="Inter"/>
                <a:ea typeface="Inter"/>
                <a:cs typeface="Inter"/>
                <a:sym typeface="Inter"/>
              </a:rPr>
              <a:t> ed integrazione continuo dalle banche dati</a:t>
            </a:r>
            <a:endParaRPr sz="800">
              <a:solidFill>
                <a:schemeClr val="dk1"/>
              </a:solidFill>
              <a:latin typeface="Inter"/>
              <a:ea typeface="Inter"/>
              <a:cs typeface="Inter"/>
              <a:sym typeface="Inter"/>
            </a:endParaRPr>
          </a:p>
        </p:txBody>
      </p:sp>
      <p:sp>
        <p:nvSpPr>
          <p:cNvPr id="119" name="Google Shape;119;p17"/>
          <p:cNvSpPr/>
          <p:nvPr/>
        </p:nvSpPr>
        <p:spPr>
          <a:xfrm>
            <a:off x="4272750" y="2357650"/>
            <a:ext cx="293700" cy="293700"/>
          </a:xfrm>
          <a:prstGeom prst="ellipse">
            <a:avLst/>
          </a:prstGeom>
          <a:solidFill>
            <a:srgbClr val="CE0037">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120" name="Google Shape;120;p17"/>
          <p:cNvCxnSpPr/>
          <p:nvPr/>
        </p:nvCxnSpPr>
        <p:spPr>
          <a:xfrm>
            <a:off x="347600" y="2530958"/>
            <a:ext cx="8577900" cy="0"/>
          </a:xfrm>
          <a:prstGeom prst="straightConnector1">
            <a:avLst/>
          </a:prstGeom>
          <a:noFill/>
          <a:ln w="19050" cap="flat" cmpd="sng">
            <a:solidFill>
              <a:schemeClr val="dk2"/>
            </a:solidFill>
            <a:prstDash val="solid"/>
            <a:round/>
            <a:headEnd type="none" w="med" len="med"/>
            <a:tailEnd type="none" w="med" len="med"/>
          </a:ln>
        </p:spPr>
      </p:cxnSp>
      <p:cxnSp>
        <p:nvCxnSpPr>
          <p:cNvPr id="121" name="Google Shape;121;p17"/>
          <p:cNvCxnSpPr>
            <a:stCxn id="119" idx="0"/>
          </p:cNvCxnSpPr>
          <p:nvPr/>
        </p:nvCxnSpPr>
        <p:spPr>
          <a:xfrm rot="10800000">
            <a:off x="4371900" y="2177350"/>
            <a:ext cx="47700" cy="180300"/>
          </a:xfrm>
          <a:prstGeom prst="straightConnector1">
            <a:avLst/>
          </a:prstGeom>
          <a:noFill/>
          <a:ln w="9525" cap="flat" cmpd="sng">
            <a:solidFill>
              <a:schemeClr val="dk2"/>
            </a:solidFill>
            <a:prstDash val="solid"/>
            <a:round/>
            <a:headEnd type="none" w="med" len="med"/>
            <a:tailEnd type="oval" w="med" len="med"/>
          </a:ln>
        </p:spPr>
      </p:cxnSp>
      <p:sp>
        <p:nvSpPr>
          <p:cNvPr id="122" name="Google Shape;122;p17"/>
          <p:cNvSpPr/>
          <p:nvPr/>
        </p:nvSpPr>
        <p:spPr>
          <a:xfrm>
            <a:off x="4726225" y="2240500"/>
            <a:ext cx="528000" cy="528000"/>
          </a:xfrm>
          <a:prstGeom prst="ellipse">
            <a:avLst/>
          </a:prstGeom>
          <a:solidFill>
            <a:srgbClr val="FF00FF">
              <a:alpha val="1518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123" name="Google Shape;123;p17"/>
          <p:cNvCxnSpPr>
            <a:stCxn id="122" idx="0"/>
          </p:cNvCxnSpPr>
          <p:nvPr/>
        </p:nvCxnSpPr>
        <p:spPr>
          <a:xfrm rot="10800000">
            <a:off x="4987825" y="1343800"/>
            <a:ext cx="2400" cy="896700"/>
          </a:xfrm>
          <a:prstGeom prst="straightConnector1">
            <a:avLst/>
          </a:prstGeom>
          <a:noFill/>
          <a:ln w="9525" cap="flat" cmpd="sng">
            <a:solidFill>
              <a:schemeClr val="dk2"/>
            </a:solidFill>
            <a:prstDash val="solid"/>
            <a:round/>
            <a:headEnd type="none" w="med" len="med"/>
            <a:tailEnd type="oval" w="med" len="med"/>
          </a:ln>
        </p:spPr>
      </p:cxnSp>
      <p:sp>
        <p:nvSpPr>
          <p:cNvPr id="124" name="Google Shape;124;p17"/>
          <p:cNvSpPr txBox="1"/>
          <p:nvPr/>
        </p:nvSpPr>
        <p:spPr>
          <a:xfrm>
            <a:off x="4676650" y="748150"/>
            <a:ext cx="927300" cy="708000"/>
          </a:xfrm>
          <a:prstGeom prst="rect">
            <a:avLst/>
          </a:prstGeom>
          <a:solidFill>
            <a:srgbClr val="F3F3F3"/>
          </a:solidFill>
          <a:ln w="9525" cap="flat" cmpd="sng">
            <a:solidFill>
              <a:srgbClr val="CCCCCC"/>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b="1">
                <a:solidFill>
                  <a:schemeClr val="dk1"/>
                </a:solidFill>
                <a:latin typeface="Inter"/>
                <a:ea typeface="Inter"/>
                <a:cs typeface="Inter"/>
                <a:sym typeface="Inter"/>
              </a:rPr>
              <a:t>Implementazione API </a:t>
            </a:r>
            <a:r>
              <a:rPr lang="en" sz="800">
                <a:solidFill>
                  <a:schemeClr val="dk1"/>
                </a:solidFill>
                <a:latin typeface="Inter"/>
                <a:ea typeface="Inter"/>
                <a:cs typeface="Inter"/>
                <a:sym typeface="Inter"/>
              </a:rPr>
              <a:t>per estrazione dati dal DWH su piattaforma PiCo</a:t>
            </a:r>
            <a:endParaRPr sz="800">
              <a:latin typeface="Inter"/>
              <a:ea typeface="Inter"/>
              <a:cs typeface="Inter"/>
              <a:sym typeface="Inter"/>
            </a:endParaRPr>
          </a:p>
        </p:txBody>
      </p:sp>
      <p:cxnSp>
        <p:nvCxnSpPr>
          <p:cNvPr id="125" name="Google Shape;125;p17"/>
          <p:cNvCxnSpPr>
            <a:stCxn id="126" idx="0"/>
          </p:cNvCxnSpPr>
          <p:nvPr/>
        </p:nvCxnSpPr>
        <p:spPr>
          <a:xfrm rot="10800000">
            <a:off x="5480400" y="2115700"/>
            <a:ext cx="0" cy="124800"/>
          </a:xfrm>
          <a:prstGeom prst="straightConnector1">
            <a:avLst/>
          </a:prstGeom>
          <a:noFill/>
          <a:ln w="9525" cap="flat" cmpd="sng">
            <a:solidFill>
              <a:schemeClr val="dk2"/>
            </a:solidFill>
            <a:prstDash val="solid"/>
            <a:round/>
            <a:headEnd type="none" w="med" len="med"/>
            <a:tailEnd type="oval" w="med" len="med"/>
          </a:ln>
        </p:spPr>
      </p:cxnSp>
      <p:sp>
        <p:nvSpPr>
          <p:cNvPr id="126" name="Google Shape;126;p17"/>
          <p:cNvSpPr/>
          <p:nvPr/>
        </p:nvSpPr>
        <p:spPr>
          <a:xfrm>
            <a:off x="5218050" y="2240500"/>
            <a:ext cx="524700" cy="524700"/>
          </a:xfrm>
          <a:prstGeom prst="ellipse">
            <a:avLst/>
          </a:prstGeom>
          <a:solidFill>
            <a:srgbClr val="4FA364">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27" name="Google Shape;127;p17"/>
          <p:cNvSpPr/>
          <p:nvPr/>
        </p:nvSpPr>
        <p:spPr>
          <a:xfrm>
            <a:off x="7495725" y="2133550"/>
            <a:ext cx="738600" cy="738600"/>
          </a:xfrm>
          <a:prstGeom prst="ellipse">
            <a:avLst/>
          </a:prstGeom>
          <a:solidFill>
            <a:srgbClr val="4FA364">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128" name="Google Shape;128;p17"/>
          <p:cNvCxnSpPr>
            <a:stCxn id="129" idx="0"/>
            <a:endCxn id="96" idx="5"/>
          </p:cNvCxnSpPr>
          <p:nvPr/>
        </p:nvCxnSpPr>
        <p:spPr>
          <a:xfrm rot="10800000">
            <a:off x="803145" y="2608374"/>
            <a:ext cx="711300" cy="1486500"/>
          </a:xfrm>
          <a:prstGeom prst="straightConnector1">
            <a:avLst/>
          </a:prstGeom>
          <a:noFill/>
          <a:ln w="9525" cap="flat" cmpd="sng">
            <a:solidFill>
              <a:schemeClr val="dk2"/>
            </a:solidFill>
            <a:prstDash val="solid"/>
            <a:round/>
            <a:headEnd type="oval" w="med" len="med"/>
            <a:tailEnd type="stealth" w="med" len="med"/>
          </a:ln>
        </p:spPr>
      </p:cxnSp>
      <p:sp>
        <p:nvSpPr>
          <p:cNvPr id="130" name="Google Shape;130;p17"/>
          <p:cNvSpPr txBox="1"/>
          <p:nvPr/>
        </p:nvSpPr>
        <p:spPr>
          <a:xfrm>
            <a:off x="7340250" y="504750"/>
            <a:ext cx="1376700" cy="831000"/>
          </a:xfrm>
          <a:prstGeom prst="rect">
            <a:avLst/>
          </a:prstGeom>
          <a:solidFill>
            <a:srgbClr val="D9EAD3"/>
          </a:solidFill>
          <a:ln w="9525" cap="flat" cmpd="sng">
            <a:solidFill>
              <a:srgbClr val="38761D"/>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b="1">
                <a:solidFill>
                  <a:schemeClr val="dk1"/>
                </a:solidFill>
                <a:latin typeface="Inter"/>
                <a:ea typeface="Inter"/>
                <a:cs typeface="Inter"/>
                <a:sym typeface="Inter"/>
              </a:rPr>
              <a:t>Nuovi cantieri di dati:</a:t>
            </a:r>
            <a:r>
              <a:rPr lang="en" sz="800">
                <a:solidFill>
                  <a:schemeClr val="dk1"/>
                </a:solidFill>
                <a:latin typeface="Inter"/>
                <a:ea typeface="Inter"/>
                <a:cs typeface="Inter"/>
                <a:sym typeface="Inter"/>
              </a:rPr>
              <a:t> </a:t>
            </a:r>
            <a:br>
              <a:rPr lang="en" sz="800">
                <a:solidFill>
                  <a:schemeClr val="dk1"/>
                </a:solidFill>
                <a:latin typeface="Inter"/>
                <a:ea typeface="Inter"/>
                <a:cs typeface="Inter"/>
                <a:sym typeface="Inter"/>
              </a:rPr>
            </a:br>
            <a:r>
              <a:rPr lang="en" sz="800" b="1">
                <a:solidFill>
                  <a:schemeClr val="dk1"/>
                </a:solidFill>
                <a:latin typeface="Inter"/>
                <a:ea typeface="Inter"/>
                <a:cs typeface="Inter"/>
                <a:sym typeface="Inter"/>
              </a:rPr>
              <a:t>- Personale</a:t>
            </a:r>
            <a:endParaRPr sz="800" b="1">
              <a:solidFill>
                <a:schemeClr val="dk1"/>
              </a:solidFill>
              <a:latin typeface="Inter"/>
              <a:ea typeface="Inter"/>
              <a:cs typeface="Inter"/>
              <a:sym typeface="Inter"/>
            </a:endParaRPr>
          </a:p>
          <a:p>
            <a:pPr marL="0" lvl="0" indent="0" algn="l" rtl="0">
              <a:spcBef>
                <a:spcPts val="0"/>
              </a:spcBef>
              <a:spcAft>
                <a:spcPts val="0"/>
              </a:spcAft>
              <a:buNone/>
            </a:pPr>
            <a:r>
              <a:rPr lang="en" sz="800" b="1">
                <a:solidFill>
                  <a:schemeClr val="dk1"/>
                </a:solidFill>
                <a:latin typeface="Inter"/>
                <a:ea typeface="Inter"/>
                <a:cs typeface="Inter"/>
                <a:sym typeface="Inter"/>
              </a:rPr>
              <a:t>- Mappa Province</a:t>
            </a:r>
            <a:endParaRPr sz="800" b="1">
              <a:solidFill>
                <a:schemeClr val="dk1"/>
              </a:solidFill>
              <a:latin typeface="Inter"/>
              <a:ea typeface="Inter"/>
              <a:cs typeface="Inter"/>
              <a:sym typeface="Inter"/>
            </a:endParaRPr>
          </a:p>
          <a:p>
            <a:pPr marL="0" lvl="0" indent="0" algn="l" rtl="0">
              <a:spcBef>
                <a:spcPts val="0"/>
              </a:spcBef>
              <a:spcAft>
                <a:spcPts val="0"/>
              </a:spcAft>
              <a:buNone/>
            </a:pPr>
            <a:r>
              <a:rPr lang="en" sz="800" b="1">
                <a:solidFill>
                  <a:schemeClr val="dk1"/>
                </a:solidFill>
                <a:latin typeface="Inter"/>
                <a:ea typeface="Inter"/>
                <a:cs typeface="Inter"/>
                <a:sym typeface="Inter"/>
              </a:rPr>
              <a:t>- Gestionale Statistico</a:t>
            </a:r>
            <a:br>
              <a:rPr lang="en" sz="800">
                <a:solidFill>
                  <a:schemeClr val="dk1"/>
                </a:solidFill>
                <a:latin typeface="Inter"/>
                <a:ea typeface="Inter"/>
                <a:cs typeface="Inter"/>
                <a:sym typeface="Inter"/>
              </a:rPr>
            </a:br>
            <a:r>
              <a:rPr lang="en" sz="800">
                <a:solidFill>
                  <a:schemeClr val="dk1"/>
                </a:solidFill>
                <a:latin typeface="Inter"/>
                <a:ea typeface="Inter"/>
                <a:cs typeface="Inter"/>
                <a:sym typeface="Inter"/>
              </a:rPr>
              <a:t>- Bilanci ed indicatori</a:t>
            </a:r>
            <a:endParaRPr sz="800">
              <a:solidFill>
                <a:schemeClr val="dk1"/>
              </a:solidFill>
              <a:latin typeface="Inter"/>
              <a:ea typeface="Inter"/>
              <a:cs typeface="Inter"/>
              <a:sym typeface="Inter"/>
            </a:endParaRPr>
          </a:p>
          <a:p>
            <a:pPr marL="0" lvl="0" indent="0" algn="l" rtl="0">
              <a:spcBef>
                <a:spcPts val="0"/>
              </a:spcBef>
              <a:spcAft>
                <a:spcPts val="0"/>
              </a:spcAft>
              <a:buNone/>
            </a:pPr>
            <a:r>
              <a:rPr lang="en" sz="800">
                <a:solidFill>
                  <a:schemeClr val="dk1"/>
                </a:solidFill>
                <a:latin typeface="Inter"/>
                <a:ea typeface="Inter"/>
                <a:cs typeface="Inter"/>
                <a:sym typeface="Inter"/>
              </a:rPr>
              <a:t>- Indicatori BES </a:t>
            </a:r>
            <a:endParaRPr sz="800" b="1">
              <a:solidFill>
                <a:schemeClr val="dk1"/>
              </a:solidFill>
              <a:latin typeface="Inter"/>
              <a:ea typeface="Inter"/>
              <a:cs typeface="Inter"/>
              <a:sym typeface="Inter"/>
            </a:endParaRPr>
          </a:p>
        </p:txBody>
      </p:sp>
      <p:sp>
        <p:nvSpPr>
          <p:cNvPr id="131" name="Google Shape;131;p17"/>
          <p:cNvSpPr/>
          <p:nvPr/>
        </p:nvSpPr>
        <p:spPr>
          <a:xfrm>
            <a:off x="4324525" y="4545238"/>
            <a:ext cx="293700" cy="257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2" name="Google Shape;132;p17"/>
          <p:cNvCxnSpPr>
            <a:stCxn id="127" idx="0"/>
          </p:cNvCxnSpPr>
          <p:nvPr/>
        </p:nvCxnSpPr>
        <p:spPr>
          <a:xfrm rot="10800000">
            <a:off x="7854825" y="1403650"/>
            <a:ext cx="10200" cy="729900"/>
          </a:xfrm>
          <a:prstGeom prst="straightConnector1">
            <a:avLst/>
          </a:prstGeom>
          <a:noFill/>
          <a:ln w="9525" cap="flat" cmpd="sng">
            <a:solidFill>
              <a:schemeClr val="dk2"/>
            </a:solidFill>
            <a:prstDash val="solid"/>
            <a:round/>
            <a:headEnd type="none" w="med" len="med"/>
            <a:tailEnd type="oval" w="med" len="med"/>
          </a:ln>
        </p:spPr>
      </p:cxnSp>
      <p:pic>
        <p:nvPicPr>
          <p:cNvPr id="133" name="Google Shape;133;p17"/>
          <p:cNvPicPr preferRelativeResize="0"/>
          <p:nvPr/>
        </p:nvPicPr>
        <p:blipFill rotWithShape="1">
          <a:blip r:embed="rId5">
            <a:alphaModFix/>
          </a:blip>
          <a:srcRect l="15376"/>
          <a:stretch/>
        </p:blipFill>
        <p:spPr>
          <a:xfrm>
            <a:off x="3569150" y="4281175"/>
            <a:ext cx="1832574" cy="257125"/>
          </a:xfrm>
          <a:prstGeom prst="rect">
            <a:avLst/>
          </a:prstGeom>
          <a:noFill/>
          <a:ln>
            <a:noFill/>
          </a:ln>
          <a:effectLst>
            <a:outerShdw blurRad="57150" dist="19050" dir="5400000" algn="bl" rotWithShape="0">
              <a:srgbClr val="000000">
                <a:alpha val="50000"/>
              </a:srgbClr>
            </a:outerShdw>
          </a:effectLst>
        </p:spPr>
      </p:pic>
      <p:sp>
        <p:nvSpPr>
          <p:cNvPr id="134" name="Google Shape;134;p17"/>
          <p:cNvSpPr/>
          <p:nvPr/>
        </p:nvSpPr>
        <p:spPr>
          <a:xfrm>
            <a:off x="335100" y="3883513"/>
            <a:ext cx="293700" cy="257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5" name="Google Shape;135;p17"/>
          <p:cNvCxnSpPr>
            <a:stCxn id="136" idx="0"/>
          </p:cNvCxnSpPr>
          <p:nvPr/>
        </p:nvCxnSpPr>
        <p:spPr>
          <a:xfrm rot="10800000">
            <a:off x="5977238" y="1163500"/>
            <a:ext cx="12600" cy="1077000"/>
          </a:xfrm>
          <a:prstGeom prst="straightConnector1">
            <a:avLst/>
          </a:prstGeom>
          <a:noFill/>
          <a:ln w="9525" cap="flat" cmpd="sng">
            <a:solidFill>
              <a:schemeClr val="dk2"/>
            </a:solidFill>
            <a:prstDash val="solid"/>
            <a:round/>
            <a:headEnd type="none" w="med" len="med"/>
            <a:tailEnd type="oval" w="med" len="med"/>
          </a:ln>
        </p:spPr>
      </p:cxnSp>
      <p:pic>
        <p:nvPicPr>
          <p:cNvPr id="137" name="Google Shape;137;p17"/>
          <p:cNvPicPr preferRelativeResize="0"/>
          <p:nvPr/>
        </p:nvPicPr>
        <p:blipFill>
          <a:blip r:embed="rId6">
            <a:alphaModFix/>
          </a:blip>
          <a:stretch>
            <a:fillRect/>
          </a:stretch>
        </p:blipFill>
        <p:spPr>
          <a:xfrm>
            <a:off x="139775" y="3222575"/>
            <a:ext cx="706524" cy="645300"/>
          </a:xfrm>
          <a:prstGeom prst="rect">
            <a:avLst/>
          </a:prstGeom>
          <a:noFill/>
          <a:ln>
            <a:noFill/>
          </a:ln>
          <a:effectLst>
            <a:outerShdw blurRad="57150" dist="19050" dir="5400000" algn="bl" rotWithShape="0">
              <a:srgbClr val="000000">
                <a:alpha val="50000"/>
              </a:srgbClr>
            </a:outerShdw>
          </a:effectLst>
        </p:spPr>
      </p:pic>
      <p:sp>
        <p:nvSpPr>
          <p:cNvPr id="138" name="Google Shape;138;p17"/>
          <p:cNvSpPr txBox="1"/>
          <p:nvPr/>
        </p:nvSpPr>
        <p:spPr>
          <a:xfrm>
            <a:off x="5052025" y="1526800"/>
            <a:ext cx="1041000" cy="5850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Quadro conoscitivo del </a:t>
            </a:r>
            <a:r>
              <a:rPr lang="en" sz="800" b="1">
                <a:solidFill>
                  <a:schemeClr val="dk1"/>
                </a:solidFill>
                <a:latin typeface="Inter"/>
                <a:ea typeface="Inter"/>
                <a:cs typeface="Inter"/>
                <a:sym typeface="Inter"/>
              </a:rPr>
              <a:t>supporto agli enti local</a:t>
            </a:r>
            <a:r>
              <a:rPr lang="en" sz="800">
                <a:solidFill>
                  <a:schemeClr val="dk1"/>
                </a:solidFill>
                <a:latin typeface="Inter"/>
                <a:ea typeface="Inter"/>
                <a:cs typeface="Inter"/>
                <a:sym typeface="Inter"/>
              </a:rPr>
              <a:t>i da parte delle SA provinciali</a:t>
            </a:r>
            <a:endParaRPr sz="800">
              <a:solidFill>
                <a:schemeClr val="dk1"/>
              </a:solidFill>
              <a:latin typeface="Inter"/>
              <a:ea typeface="Inter"/>
              <a:cs typeface="Inter"/>
              <a:sym typeface="Inter"/>
            </a:endParaRPr>
          </a:p>
        </p:txBody>
      </p:sp>
      <p:cxnSp>
        <p:nvCxnSpPr>
          <p:cNvPr id="139" name="Google Shape;139;p17"/>
          <p:cNvCxnSpPr>
            <a:stCxn id="122" idx="4"/>
            <a:endCxn id="115" idx="0"/>
          </p:cNvCxnSpPr>
          <p:nvPr/>
        </p:nvCxnSpPr>
        <p:spPr>
          <a:xfrm>
            <a:off x="4990225" y="2768500"/>
            <a:ext cx="512400" cy="617700"/>
          </a:xfrm>
          <a:prstGeom prst="straightConnector1">
            <a:avLst/>
          </a:prstGeom>
          <a:noFill/>
          <a:ln w="9525" cap="flat" cmpd="sng">
            <a:solidFill>
              <a:srgbClr val="CE0037"/>
            </a:solidFill>
            <a:prstDash val="solid"/>
            <a:round/>
            <a:headEnd type="oval" w="med" len="med"/>
            <a:tailEnd type="stealth" w="med" len="med"/>
          </a:ln>
        </p:spPr>
      </p:cxnSp>
      <p:cxnSp>
        <p:nvCxnSpPr>
          <p:cNvPr id="140" name="Google Shape;140;p17"/>
          <p:cNvCxnSpPr>
            <a:stCxn id="133" idx="0"/>
            <a:endCxn id="119" idx="4"/>
          </p:cNvCxnSpPr>
          <p:nvPr/>
        </p:nvCxnSpPr>
        <p:spPr>
          <a:xfrm rot="10800000">
            <a:off x="4419737" y="2651275"/>
            <a:ext cx="65700" cy="1629900"/>
          </a:xfrm>
          <a:prstGeom prst="straightConnector1">
            <a:avLst/>
          </a:prstGeom>
          <a:noFill/>
          <a:ln w="9525" cap="flat" cmpd="sng">
            <a:solidFill>
              <a:schemeClr val="dk2"/>
            </a:solidFill>
            <a:prstDash val="solid"/>
            <a:round/>
            <a:headEnd type="oval" w="med" len="med"/>
            <a:tailEnd type="stealth" w="med" len="med"/>
          </a:ln>
        </p:spPr>
      </p:cxnSp>
      <p:cxnSp>
        <p:nvCxnSpPr>
          <p:cNvPr id="141" name="Google Shape;141;p17"/>
          <p:cNvCxnSpPr>
            <a:stCxn id="137" idx="0"/>
            <a:endCxn id="96" idx="4"/>
          </p:cNvCxnSpPr>
          <p:nvPr/>
        </p:nvCxnSpPr>
        <p:spPr>
          <a:xfrm rot="10800000" flipH="1">
            <a:off x="493037" y="2651375"/>
            <a:ext cx="206400" cy="571200"/>
          </a:xfrm>
          <a:prstGeom prst="straightConnector1">
            <a:avLst/>
          </a:prstGeom>
          <a:noFill/>
          <a:ln w="9525" cap="flat" cmpd="sng">
            <a:solidFill>
              <a:schemeClr val="dk2"/>
            </a:solidFill>
            <a:prstDash val="solid"/>
            <a:round/>
            <a:headEnd type="oval" w="med" len="med"/>
            <a:tailEnd type="stealth" w="med" len="med"/>
          </a:ln>
        </p:spPr>
      </p:cxnSp>
      <p:sp>
        <p:nvSpPr>
          <p:cNvPr id="142" name="Google Shape;142;p17"/>
          <p:cNvSpPr/>
          <p:nvPr/>
        </p:nvSpPr>
        <p:spPr>
          <a:xfrm>
            <a:off x="1971125" y="3673238"/>
            <a:ext cx="293700" cy="257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43" name="Google Shape;143;p17"/>
          <p:cNvCxnSpPr>
            <a:stCxn id="144" idx="0"/>
            <a:endCxn id="97" idx="4"/>
          </p:cNvCxnSpPr>
          <p:nvPr/>
        </p:nvCxnSpPr>
        <p:spPr>
          <a:xfrm rot="10800000">
            <a:off x="1914400" y="2690795"/>
            <a:ext cx="165300" cy="510300"/>
          </a:xfrm>
          <a:prstGeom prst="straightConnector1">
            <a:avLst/>
          </a:prstGeom>
          <a:noFill/>
          <a:ln w="9525" cap="flat" cmpd="sng">
            <a:solidFill>
              <a:schemeClr val="dk2"/>
            </a:solidFill>
            <a:prstDash val="solid"/>
            <a:round/>
            <a:headEnd type="oval" w="med" len="med"/>
            <a:tailEnd type="stealth" w="med" len="med"/>
          </a:ln>
        </p:spPr>
      </p:cxnSp>
      <p:pic>
        <p:nvPicPr>
          <p:cNvPr id="144" name="Google Shape;144;p17"/>
          <p:cNvPicPr preferRelativeResize="0"/>
          <p:nvPr/>
        </p:nvPicPr>
        <p:blipFill>
          <a:blip r:embed="rId7">
            <a:alphaModFix/>
          </a:blip>
          <a:stretch>
            <a:fillRect/>
          </a:stretch>
        </p:blipFill>
        <p:spPr>
          <a:xfrm>
            <a:off x="1426300" y="3201095"/>
            <a:ext cx="1306800" cy="383330"/>
          </a:xfrm>
          <a:prstGeom prst="rect">
            <a:avLst/>
          </a:prstGeom>
          <a:noFill/>
          <a:ln>
            <a:noFill/>
          </a:ln>
          <a:effectLst>
            <a:outerShdw blurRad="57150" dist="19050" dir="5400000" algn="bl" rotWithShape="0">
              <a:srgbClr val="000000">
                <a:alpha val="50000"/>
              </a:srgbClr>
            </a:outerShdw>
          </a:effectLst>
        </p:spPr>
      </p:pic>
      <p:sp>
        <p:nvSpPr>
          <p:cNvPr id="145" name="Google Shape;145;p17"/>
          <p:cNvSpPr txBox="1"/>
          <p:nvPr/>
        </p:nvSpPr>
        <p:spPr>
          <a:xfrm>
            <a:off x="5593550" y="501513"/>
            <a:ext cx="792600" cy="708000"/>
          </a:xfrm>
          <a:prstGeom prst="rect">
            <a:avLst/>
          </a:prstGeom>
          <a:solidFill>
            <a:srgbClr val="F3F3F3"/>
          </a:solidFill>
          <a:ln w="9525" cap="flat" cmpd="sng">
            <a:solidFill>
              <a:srgbClr val="CCCCCC"/>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Test </a:t>
            </a:r>
            <a:r>
              <a:rPr lang="en" sz="800" b="1">
                <a:solidFill>
                  <a:schemeClr val="dk1"/>
                </a:solidFill>
                <a:latin typeface="Inter"/>
                <a:ea typeface="Inter"/>
                <a:cs typeface="Inter"/>
                <a:sym typeface="Inter"/>
              </a:rPr>
              <a:t>P.Treviso</a:t>
            </a:r>
            <a:r>
              <a:rPr lang="en" sz="800">
                <a:solidFill>
                  <a:schemeClr val="dk1"/>
                </a:solidFill>
                <a:latin typeface="Inter"/>
                <a:ea typeface="Inter"/>
                <a:cs typeface="Inter"/>
                <a:sym typeface="Inter"/>
              </a:rPr>
              <a:t> su revisione avanzamento analitico appalti</a:t>
            </a:r>
            <a:endParaRPr sz="800">
              <a:latin typeface="Inter"/>
              <a:ea typeface="Inter"/>
              <a:cs typeface="Inter"/>
              <a:sym typeface="Inter"/>
            </a:endParaRPr>
          </a:p>
        </p:txBody>
      </p:sp>
      <p:sp>
        <p:nvSpPr>
          <p:cNvPr id="146" name="Google Shape;146;p17"/>
          <p:cNvSpPr txBox="1"/>
          <p:nvPr/>
        </p:nvSpPr>
        <p:spPr>
          <a:xfrm>
            <a:off x="6061638" y="1309675"/>
            <a:ext cx="896100" cy="831000"/>
          </a:xfrm>
          <a:prstGeom prst="rect">
            <a:avLst/>
          </a:prstGeom>
          <a:solidFill>
            <a:srgbClr val="0000FF">
              <a:alpha val="14560"/>
            </a:srgbClr>
          </a:solidFill>
          <a:ln w="9525" cap="flat" cmpd="sng">
            <a:solidFill>
              <a:srgbClr val="001EFF"/>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Apertura a tutte le Province revisione </a:t>
            </a:r>
            <a:r>
              <a:rPr lang="en" sz="800" b="1">
                <a:solidFill>
                  <a:schemeClr val="dk1"/>
                </a:solidFill>
                <a:latin typeface="Inter"/>
                <a:ea typeface="Inter"/>
                <a:cs typeface="Inter"/>
                <a:sym typeface="Inter"/>
              </a:rPr>
              <a:t>avanzamento appalti per singolo CIG</a:t>
            </a:r>
            <a:endParaRPr sz="800" b="1">
              <a:solidFill>
                <a:schemeClr val="dk1"/>
              </a:solidFill>
              <a:latin typeface="Inter"/>
              <a:ea typeface="Inter"/>
              <a:cs typeface="Inter"/>
              <a:sym typeface="Inter"/>
            </a:endParaRPr>
          </a:p>
        </p:txBody>
      </p:sp>
      <p:sp>
        <p:nvSpPr>
          <p:cNvPr id="147" name="Google Shape;147;p17"/>
          <p:cNvSpPr txBox="1"/>
          <p:nvPr/>
        </p:nvSpPr>
        <p:spPr>
          <a:xfrm>
            <a:off x="6431113" y="653638"/>
            <a:ext cx="792600" cy="585000"/>
          </a:xfrm>
          <a:prstGeom prst="rect">
            <a:avLst/>
          </a:prstGeom>
          <a:solidFill>
            <a:srgbClr val="F3F3F3"/>
          </a:solidFill>
          <a:ln w="9525" cap="flat" cmpd="sng">
            <a:solidFill>
              <a:srgbClr val="CCCCCC"/>
            </a:solidFill>
            <a:prstDash val="solid"/>
            <a:round/>
            <a:headEnd type="none" w="sm" len="sm"/>
            <a:tailEnd type="none" w="sm" len="sm"/>
          </a:ln>
        </p:spPr>
        <p:txBody>
          <a:bodyPr spcFirstLastPara="1" wrap="square" lIns="45700" tIns="45700" rIns="45700" bIns="45700" anchor="t" anchorCtr="0">
            <a:spAutoFit/>
          </a:bodyPr>
          <a:lstStyle/>
          <a:p>
            <a:pPr marL="0" lvl="0" indent="0" algn="l" rtl="0">
              <a:spcBef>
                <a:spcPts val="0"/>
              </a:spcBef>
              <a:spcAft>
                <a:spcPts val="0"/>
              </a:spcAft>
              <a:buNone/>
            </a:pPr>
            <a:r>
              <a:rPr lang="en" sz="800">
                <a:solidFill>
                  <a:schemeClr val="dk1"/>
                </a:solidFill>
                <a:latin typeface="Inter"/>
                <a:ea typeface="Inter"/>
                <a:cs typeface="Inter"/>
                <a:sym typeface="Inter"/>
              </a:rPr>
              <a:t>Cruscotto analitico appalti per </a:t>
            </a:r>
            <a:r>
              <a:rPr lang="en" sz="800" b="1">
                <a:solidFill>
                  <a:schemeClr val="dk1"/>
                </a:solidFill>
                <a:latin typeface="Inter"/>
                <a:ea typeface="Inter"/>
                <a:cs typeface="Inter"/>
                <a:sym typeface="Inter"/>
              </a:rPr>
              <a:t>UPI Regionali</a:t>
            </a:r>
            <a:endParaRPr sz="800" b="1">
              <a:latin typeface="Inter"/>
              <a:ea typeface="Inter"/>
              <a:cs typeface="Inter"/>
              <a:sym typeface="Inter"/>
            </a:endParaRPr>
          </a:p>
        </p:txBody>
      </p:sp>
      <p:sp>
        <p:nvSpPr>
          <p:cNvPr id="148" name="Google Shape;148;p17"/>
          <p:cNvSpPr/>
          <p:nvPr/>
        </p:nvSpPr>
        <p:spPr>
          <a:xfrm>
            <a:off x="6412775" y="2357650"/>
            <a:ext cx="293700" cy="293700"/>
          </a:xfrm>
          <a:prstGeom prst="ellipse">
            <a:avLst/>
          </a:prstGeom>
          <a:solidFill>
            <a:srgbClr val="0000FF">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149" name="Google Shape;149;p17"/>
          <p:cNvCxnSpPr>
            <a:stCxn id="148" idx="0"/>
          </p:cNvCxnSpPr>
          <p:nvPr/>
        </p:nvCxnSpPr>
        <p:spPr>
          <a:xfrm rot="10800000">
            <a:off x="6559625" y="2084050"/>
            <a:ext cx="0" cy="273600"/>
          </a:xfrm>
          <a:prstGeom prst="straightConnector1">
            <a:avLst/>
          </a:prstGeom>
          <a:noFill/>
          <a:ln w="9525" cap="flat" cmpd="sng">
            <a:solidFill>
              <a:schemeClr val="dk2"/>
            </a:solidFill>
            <a:prstDash val="solid"/>
            <a:round/>
            <a:headEnd type="none" w="med" len="med"/>
            <a:tailEnd type="oval" w="med" len="med"/>
          </a:ln>
        </p:spPr>
      </p:cxnSp>
      <p:sp>
        <p:nvSpPr>
          <p:cNvPr id="136" name="Google Shape;136;p17"/>
          <p:cNvSpPr/>
          <p:nvPr/>
        </p:nvSpPr>
        <p:spPr>
          <a:xfrm>
            <a:off x="5725838" y="2240500"/>
            <a:ext cx="528000" cy="528000"/>
          </a:xfrm>
          <a:prstGeom prst="ellipse">
            <a:avLst/>
          </a:prstGeom>
          <a:solidFill>
            <a:srgbClr val="FF00FF">
              <a:alpha val="1518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50" name="Google Shape;150;p17"/>
          <p:cNvSpPr/>
          <p:nvPr/>
        </p:nvSpPr>
        <p:spPr>
          <a:xfrm>
            <a:off x="6927925" y="2273650"/>
            <a:ext cx="461700" cy="461700"/>
          </a:xfrm>
          <a:prstGeom prst="ellipse">
            <a:avLst/>
          </a:prstGeom>
          <a:solidFill>
            <a:srgbClr val="CE0037">
              <a:alpha val="145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151" name="Google Shape;151;p17"/>
          <p:cNvCxnSpPr>
            <a:stCxn id="150" idx="0"/>
          </p:cNvCxnSpPr>
          <p:nvPr/>
        </p:nvCxnSpPr>
        <p:spPr>
          <a:xfrm rot="10800000">
            <a:off x="7158775" y="1217050"/>
            <a:ext cx="0" cy="1056600"/>
          </a:xfrm>
          <a:prstGeom prst="straightConnector1">
            <a:avLst/>
          </a:prstGeom>
          <a:noFill/>
          <a:ln w="9525" cap="flat" cmpd="sng">
            <a:solidFill>
              <a:schemeClr val="dk2"/>
            </a:solidFill>
            <a:prstDash val="solid"/>
            <a:round/>
            <a:headEnd type="none" w="med" len="med"/>
            <a:tailEnd type="oval" w="med" len="med"/>
          </a:ln>
        </p:spPr>
      </p:cxnSp>
      <p:cxnSp>
        <p:nvCxnSpPr>
          <p:cNvPr id="152" name="Google Shape;152;p17"/>
          <p:cNvCxnSpPr>
            <a:endCxn id="148" idx="4"/>
          </p:cNvCxnSpPr>
          <p:nvPr/>
        </p:nvCxnSpPr>
        <p:spPr>
          <a:xfrm rot="10800000" flipH="1">
            <a:off x="5672225" y="2651350"/>
            <a:ext cx="887400" cy="720300"/>
          </a:xfrm>
          <a:prstGeom prst="straightConnector1">
            <a:avLst/>
          </a:prstGeom>
          <a:noFill/>
          <a:ln w="9525" cap="flat" cmpd="sng">
            <a:solidFill>
              <a:schemeClr val="dk2"/>
            </a:solidFill>
            <a:prstDash val="solid"/>
            <a:round/>
            <a:headEnd type="oval" w="med" len="med"/>
            <a:tailEnd type="stealth" w="med" len="med"/>
          </a:ln>
        </p:spPr>
      </p:cxnSp>
      <p:sp>
        <p:nvSpPr>
          <p:cNvPr id="153" name="Google Shape;153;p17"/>
          <p:cNvSpPr/>
          <p:nvPr/>
        </p:nvSpPr>
        <p:spPr>
          <a:xfrm>
            <a:off x="7541625" y="4433588"/>
            <a:ext cx="293700" cy="257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4" name="Google Shape;154;p17"/>
          <p:cNvPicPr preferRelativeResize="0"/>
          <p:nvPr/>
        </p:nvPicPr>
        <p:blipFill>
          <a:blip r:embed="rId8">
            <a:alphaModFix/>
          </a:blip>
          <a:stretch>
            <a:fillRect/>
          </a:stretch>
        </p:blipFill>
        <p:spPr>
          <a:xfrm>
            <a:off x="7115450" y="4127588"/>
            <a:ext cx="1146075" cy="354000"/>
          </a:xfrm>
          <a:prstGeom prst="rect">
            <a:avLst/>
          </a:prstGeom>
          <a:noFill/>
          <a:ln>
            <a:noFill/>
          </a:ln>
          <a:effectLst>
            <a:outerShdw blurRad="57150" dist="19050" dir="5400000" algn="bl" rotWithShape="0">
              <a:srgbClr val="000000">
                <a:alpha val="50000"/>
              </a:srgbClr>
            </a:outerShdw>
          </a:effectLst>
        </p:spPr>
      </p:pic>
      <p:cxnSp>
        <p:nvCxnSpPr>
          <p:cNvPr id="155" name="Google Shape;155;p17"/>
          <p:cNvCxnSpPr>
            <a:stCxn id="154" idx="0"/>
            <a:endCxn id="127" idx="4"/>
          </p:cNvCxnSpPr>
          <p:nvPr/>
        </p:nvCxnSpPr>
        <p:spPr>
          <a:xfrm rot="10800000" flipH="1">
            <a:off x="7688488" y="2872088"/>
            <a:ext cx="176400" cy="1255500"/>
          </a:xfrm>
          <a:prstGeom prst="straightConnector1">
            <a:avLst/>
          </a:prstGeom>
          <a:noFill/>
          <a:ln w="9525" cap="flat" cmpd="sng">
            <a:solidFill>
              <a:schemeClr val="dk2"/>
            </a:solidFill>
            <a:prstDash val="solid"/>
            <a:round/>
            <a:headEnd type="oval" w="med" len="med"/>
            <a:tailEnd type="stealth" w="med" len="med"/>
          </a:ln>
        </p:spPr>
      </p:cxnSp>
      <p:sp>
        <p:nvSpPr>
          <p:cNvPr id="156" name="Google Shape;156;p17"/>
          <p:cNvSpPr/>
          <p:nvPr/>
        </p:nvSpPr>
        <p:spPr>
          <a:xfrm>
            <a:off x="2969075" y="4024063"/>
            <a:ext cx="293700" cy="257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7" name="Google Shape;157;p17"/>
          <p:cNvPicPr preferRelativeResize="0"/>
          <p:nvPr/>
        </p:nvPicPr>
        <p:blipFill>
          <a:blip r:embed="rId9">
            <a:alphaModFix/>
          </a:blip>
          <a:stretch>
            <a:fillRect/>
          </a:stretch>
        </p:blipFill>
        <p:spPr>
          <a:xfrm>
            <a:off x="2789213" y="3600579"/>
            <a:ext cx="658867" cy="492900"/>
          </a:xfrm>
          <a:prstGeom prst="rect">
            <a:avLst/>
          </a:prstGeom>
          <a:noFill/>
          <a:ln>
            <a:noFill/>
          </a:ln>
          <a:effectLst>
            <a:outerShdw blurRad="57150" dist="19050" dir="5400000" algn="bl" rotWithShape="0">
              <a:srgbClr val="000000">
                <a:alpha val="50000"/>
              </a:srgbClr>
            </a:outerShdw>
          </a:effectLst>
        </p:spPr>
      </p:pic>
      <p:cxnSp>
        <p:nvCxnSpPr>
          <p:cNvPr id="158" name="Google Shape;158;p17"/>
          <p:cNvCxnSpPr>
            <a:stCxn id="157" idx="0"/>
            <a:endCxn id="98" idx="4"/>
          </p:cNvCxnSpPr>
          <p:nvPr/>
        </p:nvCxnSpPr>
        <p:spPr>
          <a:xfrm rot="10800000">
            <a:off x="2600246" y="2768379"/>
            <a:ext cx="518400" cy="832200"/>
          </a:xfrm>
          <a:prstGeom prst="straightConnector1">
            <a:avLst/>
          </a:prstGeom>
          <a:noFill/>
          <a:ln w="9525" cap="flat" cmpd="sng">
            <a:solidFill>
              <a:schemeClr val="dk2"/>
            </a:solidFill>
            <a:prstDash val="solid"/>
            <a:round/>
            <a:headEnd type="oval" w="med" len="med"/>
            <a:tailEnd type="stealth" w="med" len="med"/>
          </a:ln>
        </p:spPr>
      </p:cxnSp>
      <p:pic>
        <p:nvPicPr>
          <p:cNvPr id="159" name="Google Shape;159;p17"/>
          <p:cNvPicPr preferRelativeResize="0"/>
          <p:nvPr/>
        </p:nvPicPr>
        <p:blipFill>
          <a:blip r:embed="rId10">
            <a:alphaModFix/>
          </a:blip>
          <a:stretch>
            <a:fillRect/>
          </a:stretch>
        </p:blipFill>
        <p:spPr>
          <a:xfrm>
            <a:off x="8044548" y="3669948"/>
            <a:ext cx="927300" cy="308493"/>
          </a:xfrm>
          <a:prstGeom prst="rect">
            <a:avLst/>
          </a:prstGeom>
          <a:noFill/>
          <a:ln>
            <a:noFill/>
          </a:ln>
          <a:effectLst>
            <a:outerShdw blurRad="57150" dist="19050" dir="5400000" algn="bl" rotWithShape="0">
              <a:srgbClr val="000000">
                <a:alpha val="50000"/>
              </a:srgbClr>
            </a:outerShdw>
          </a:effectLst>
        </p:spPr>
      </p:pic>
      <p:pic>
        <p:nvPicPr>
          <p:cNvPr id="129" name="Google Shape;129;p17"/>
          <p:cNvPicPr preferRelativeResize="0"/>
          <p:nvPr/>
        </p:nvPicPr>
        <p:blipFill>
          <a:blip r:embed="rId11">
            <a:alphaModFix/>
          </a:blip>
          <a:stretch>
            <a:fillRect/>
          </a:stretch>
        </p:blipFill>
        <p:spPr>
          <a:xfrm>
            <a:off x="1013427" y="4094874"/>
            <a:ext cx="1002036" cy="293700"/>
          </a:xfrm>
          <a:prstGeom prst="rect">
            <a:avLst/>
          </a:prstGeom>
          <a:noFill/>
          <a:ln>
            <a:noFill/>
          </a:ln>
          <a:effectLst>
            <a:outerShdw blurRad="57150" dist="19050" dir="5400000" algn="bl" rotWithShape="0">
              <a:srgbClr val="000000">
                <a:alpha val="50000"/>
              </a:srgbClr>
            </a:outerShdw>
          </a:effectLst>
        </p:spPr>
      </p:pic>
      <p:cxnSp>
        <p:nvCxnSpPr>
          <p:cNvPr id="160" name="Google Shape;160;p17"/>
          <p:cNvCxnSpPr>
            <a:stCxn id="159" idx="0"/>
            <a:endCxn id="127" idx="5"/>
          </p:cNvCxnSpPr>
          <p:nvPr/>
        </p:nvCxnSpPr>
        <p:spPr>
          <a:xfrm rot="10800000">
            <a:off x="8126298" y="2763948"/>
            <a:ext cx="381900" cy="906000"/>
          </a:xfrm>
          <a:prstGeom prst="straightConnector1">
            <a:avLst/>
          </a:prstGeom>
          <a:noFill/>
          <a:ln w="9525" cap="flat" cmpd="sng">
            <a:solidFill>
              <a:schemeClr val="dk2"/>
            </a:solidFill>
            <a:prstDash val="solid"/>
            <a:round/>
            <a:headEnd type="oval" w="med" len="med"/>
            <a:tailEnd type="stealth" w="med" len="med"/>
          </a:ln>
        </p:spPr>
      </p:cxnSp>
      <p:pic>
        <p:nvPicPr>
          <p:cNvPr id="161" name="Google Shape;161;p17"/>
          <p:cNvPicPr preferRelativeResize="0"/>
          <p:nvPr/>
        </p:nvPicPr>
        <p:blipFill rotWithShape="1">
          <a:blip r:embed="rId12">
            <a:alphaModFix/>
          </a:blip>
          <a:srcRect l="52672" t="52860" r="19691" b="5955"/>
          <a:stretch/>
        </p:blipFill>
        <p:spPr>
          <a:xfrm>
            <a:off x="6640325" y="3600575"/>
            <a:ext cx="651048" cy="172247"/>
          </a:xfrm>
          <a:prstGeom prst="rect">
            <a:avLst/>
          </a:prstGeom>
          <a:noFill/>
          <a:ln>
            <a:noFill/>
          </a:ln>
          <a:effectLst>
            <a:outerShdw blurRad="57150" dist="19050" dir="5400000" algn="bl" rotWithShape="0">
              <a:srgbClr val="000000">
                <a:alpha val="50000"/>
              </a:srgbClr>
            </a:outerShdw>
          </a:effectLst>
        </p:spPr>
      </p:pic>
      <p:sp>
        <p:nvSpPr>
          <p:cNvPr id="162" name="Google Shape;162;p17"/>
          <p:cNvSpPr/>
          <p:nvPr/>
        </p:nvSpPr>
        <p:spPr>
          <a:xfrm>
            <a:off x="6819000" y="3928038"/>
            <a:ext cx="293700" cy="257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3" name="Google Shape;163;p17"/>
          <p:cNvPicPr preferRelativeResize="0"/>
          <p:nvPr/>
        </p:nvPicPr>
        <p:blipFill rotWithShape="1">
          <a:blip r:embed="rId12">
            <a:alphaModFix/>
          </a:blip>
          <a:srcRect l="80802" t="52852" r="2101" b="5967"/>
          <a:stretch/>
        </p:blipFill>
        <p:spPr>
          <a:xfrm>
            <a:off x="6764463" y="3765539"/>
            <a:ext cx="402773" cy="172236"/>
          </a:xfrm>
          <a:prstGeom prst="rect">
            <a:avLst/>
          </a:prstGeom>
          <a:noFill/>
          <a:ln>
            <a:noFill/>
          </a:ln>
          <a:effectLst>
            <a:outerShdw blurRad="57150" dist="19050" dir="5400000" algn="bl" rotWithShape="0">
              <a:srgbClr val="000000">
                <a:alpha val="50000"/>
              </a:srgbClr>
            </a:outerShdw>
          </a:effectLst>
        </p:spPr>
      </p:pic>
      <p:cxnSp>
        <p:nvCxnSpPr>
          <p:cNvPr id="164" name="Google Shape;164;p17"/>
          <p:cNvCxnSpPr>
            <a:stCxn id="161" idx="0"/>
            <a:endCxn id="127" idx="3"/>
          </p:cNvCxnSpPr>
          <p:nvPr/>
        </p:nvCxnSpPr>
        <p:spPr>
          <a:xfrm rot="10800000" flipH="1">
            <a:off x="6965849" y="2763875"/>
            <a:ext cx="638100" cy="836700"/>
          </a:xfrm>
          <a:prstGeom prst="straightConnector1">
            <a:avLst/>
          </a:prstGeom>
          <a:noFill/>
          <a:ln w="9525" cap="flat" cmpd="sng">
            <a:solidFill>
              <a:schemeClr val="dk2"/>
            </a:solidFill>
            <a:prstDash val="solid"/>
            <a:round/>
            <a:headEnd type="oval" w="med" len="med"/>
            <a:tailEnd type="stealth" w="med" len="med"/>
          </a:ln>
        </p:spPr>
      </p:cxnSp>
      <p:cxnSp>
        <p:nvCxnSpPr>
          <p:cNvPr id="165" name="Google Shape;165;p17"/>
          <p:cNvCxnSpPr/>
          <p:nvPr/>
        </p:nvCxnSpPr>
        <p:spPr>
          <a:xfrm rot="10800000">
            <a:off x="3229125" y="2690575"/>
            <a:ext cx="990300" cy="1511400"/>
          </a:xfrm>
          <a:prstGeom prst="straightConnector1">
            <a:avLst/>
          </a:prstGeom>
          <a:noFill/>
          <a:ln w="9525" cap="flat" cmpd="sng">
            <a:solidFill>
              <a:schemeClr val="dk2"/>
            </a:solidFill>
            <a:prstDash val="solid"/>
            <a:round/>
            <a:headEnd type="oval" w="med" len="med"/>
            <a:tailEnd type="stealth" w="med" len="med"/>
          </a:ln>
        </p:spPr>
      </p:cxnSp>
      <p:pic>
        <p:nvPicPr>
          <p:cNvPr id="166" name="Google Shape;166;p17"/>
          <p:cNvPicPr preferRelativeResize="0"/>
          <p:nvPr/>
        </p:nvPicPr>
        <p:blipFill>
          <a:blip r:embed="rId4">
            <a:alphaModFix/>
          </a:blip>
          <a:stretch>
            <a:fillRect/>
          </a:stretch>
        </p:blipFill>
        <p:spPr>
          <a:xfrm>
            <a:off x="8051724" y="4786412"/>
            <a:ext cx="792489" cy="362400"/>
          </a:xfrm>
          <a:prstGeom prst="rect">
            <a:avLst/>
          </a:prstGeom>
          <a:noFill/>
          <a:ln>
            <a:noFill/>
          </a:ln>
        </p:spPr>
      </p:pic>
      <p:sp>
        <p:nvSpPr>
          <p:cNvPr id="167" name="Google Shape;167;p17"/>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3</a:t>
            </a:fld>
            <a:endParaRPr sz="600">
              <a:solidFill>
                <a:schemeClr val="dk1"/>
              </a:solidFill>
              <a:latin typeface="Roboto Mono"/>
              <a:ea typeface="Roboto Mono"/>
              <a:cs typeface="Roboto Mono"/>
              <a:sym typeface="Roboto Mono"/>
            </a:endParaRPr>
          </a:p>
        </p:txBody>
      </p:sp>
      <p:sp>
        <p:nvSpPr>
          <p:cNvPr id="168" name="Google Shape;168;p17"/>
          <p:cNvSpPr txBox="1"/>
          <p:nvPr/>
        </p:nvSpPr>
        <p:spPr>
          <a:xfrm>
            <a:off x="189000" y="2374093"/>
            <a:ext cx="738600" cy="354000"/>
          </a:xfrm>
          <a:prstGeom prst="rect">
            <a:avLst/>
          </a:prstGeom>
          <a:solidFill>
            <a:schemeClr val="dk2"/>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100">
                <a:solidFill>
                  <a:srgbClr val="FFFFFF"/>
                </a:solidFill>
                <a:latin typeface="Inter Black"/>
                <a:ea typeface="Inter Black"/>
                <a:cs typeface="Inter Black"/>
                <a:sym typeface="Inter Black"/>
              </a:rPr>
              <a:t>2007…</a:t>
            </a:r>
            <a:endParaRPr sz="1100" b="0" i="0" u="none" strike="noStrike" cap="none">
              <a:solidFill>
                <a:srgbClr val="FFFFFF"/>
              </a:solidFill>
              <a:latin typeface="Inter Black"/>
              <a:ea typeface="Inter Black"/>
              <a:cs typeface="Inter Black"/>
              <a:sym typeface="Inter Black"/>
            </a:endParaRPr>
          </a:p>
        </p:txBody>
      </p:sp>
      <p:sp>
        <p:nvSpPr>
          <p:cNvPr id="169" name="Google Shape;169;p17"/>
          <p:cNvSpPr txBox="1"/>
          <p:nvPr/>
        </p:nvSpPr>
        <p:spPr>
          <a:xfrm>
            <a:off x="8261525" y="2343482"/>
            <a:ext cx="738600" cy="354000"/>
          </a:xfrm>
          <a:prstGeom prst="rect">
            <a:avLst/>
          </a:prstGeom>
          <a:solidFill>
            <a:schemeClr val="dk2"/>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100">
                <a:solidFill>
                  <a:srgbClr val="FFFFFF"/>
                </a:solidFill>
                <a:latin typeface="Inter Black"/>
                <a:ea typeface="Inter Black"/>
                <a:cs typeface="Inter Black"/>
                <a:sym typeface="Inter Black"/>
              </a:rPr>
              <a:t>…2026</a:t>
            </a:r>
            <a:endParaRPr sz="1100" b="0" i="0" u="none" strike="noStrike" cap="none">
              <a:solidFill>
                <a:srgbClr val="FFFFFF"/>
              </a:solidFill>
              <a:latin typeface="Inter Black"/>
              <a:ea typeface="Inter Black"/>
              <a:cs typeface="Inter Black"/>
              <a:sym typeface="Inter Black"/>
            </a:endParaRPr>
          </a:p>
        </p:txBody>
      </p:sp>
      <p:sp>
        <p:nvSpPr>
          <p:cNvPr id="170" name="Google Shape;170;p17"/>
          <p:cNvSpPr/>
          <p:nvPr/>
        </p:nvSpPr>
        <p:spPr>
          <a:xfrm>
            <a:off x="1168964" y="2454737"/>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17"/>
          <p:cNvSpPr/>
          <p:nvPr/>
        </p:nvSpPr>
        <p:spPr>
          <a:xfrm>
            <a:off x="2021839" y="2454737"/>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 name="Google Shape;172;p17"/>
          <p:cNvSpPr/>
          <p:nvPr/>
        </p:nvSpPr>
        <p:spPr>
          <a:xfrm>
            <a:off x="2874714" y="2444412"/>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 name="Google Shape;173;p17"/>
          <p:cNvSpPr/>
          <p:nvPr/>
        </p:nvSpPr>
        <p:spPr>
          <a:xfrm>
            <a:off x="3727589" y="2438287"/>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 name="Google Shape;174;p17"/>
          <p:cNvSpPr/>
          <p:nvPr/>
        </p:nvSpPr>
        <p:spPr>
          <a:xfrm>
            <a:off x="4580464" y="2444412"/>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p17"/>
          <p:cNvSpPr/>
          <p:nvPr/>
        </p:nvSpPr>
        <p:spPr>
          <a:xfrm>
            <a:off x="5433339" y="2454737"/>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76;p17"/>
          <p:cNvSpPr/>
          <p:nvPr/>
        </p:nvSpPr>
        <p:spPr>
          <a:xfrm>
            <a:off x="6248789" y="2444397"/>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17"/>
          <p:cNvSpPr/>
          <p:nvPr/>
        </p:nvSpPr>
        <p:spPr>
          <a:xfrm>
            <a:off x="7064239" y="2432210"/>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 name="Google Shape;178;p17"/>
          <p:cNvSpPr/>
          <p:nvPr/>
        </p:nvSpPr>
        <p:spPr>
          <a:xfrm>
            <a:off x="7879689" y="2433922"/>
            <a:ext cx="173100" cy="17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2"/>
        <p:cNvGrpSpPr/>
        <p:nvPr/>
      </p:nvGrpSpPr>
      <p:grpSpPr>
        <a:xfrm>
          <a:off x="0" y="0"/>
          <a:ext cx="0" cy="0"/>
          <a:chOff x="0" y="0"/>
          <a:chExt cx="0" cy="0"/>
        </a:xfrm>
      </p:grpSpPr>
      <p:sp>
        <p:nvSpPr>
          <p:cNvPr id="183" name="Google Shape;183;p18"/>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4</a:t>
            </a:fld>
            <a:endParaRPr sz="600">
              <a:solidFill>
                <a:schemeClr val="dk1"/>
              </a:solidFill>
              <a:latin typeface="Roboto Mono"/>
              <a:ea typeface="Roboto Mono"/>
              <a:cs typeface="Roboto Mono"/>
              <a:sym typeface="Roboto Mono"/>
            </a:endParaRPr>
          </a:p>
        </p:txBody>
      </p:sp>
      <p:sp>
        <p:nvSpPr>
          <p:cNvPr id="184" name="Google Shape;184;p18"/>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185" name="Google Shape;185;p18"/>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pic>
        <p:nvPicPr>
          <p:cNvPr id="186" name="Google Shape;186;p18"/>
          <p:cNvPicPr preferRelativeResize="0"/>
          <p:nvPr/>
        </p:nvPicPr>
        <p:blipFill>
          <a:blip r:embed="rId3">
            <a:alphaModFix/>
          </a:blip>
          <a:stretch>
            <a:fillRect/>
          </a:stretch>
        </p:blipFill>
        <p:spPr>
          <a:xfrm>
            <a:off x="8051724" y="4786412"/>
            <a:ext cx="792489" cy="362400"/>
          </a:xfrm>
          <a:prstGeom prst="rect">
            <a:avLst/>
          </a:prstGeom>
          <a:noFill/>
          <a:ln>
            <a:noFill/>
          </a:ln>
        </p:spPr>
      </p:pic>
      <p:sp>
        <p:nvSpPr>
          <p:cNvPr id="187" name="Google Shape;187;p18"/>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4</a:t>
            </a:fld>
            <a:endParaRPr sz="600">
              <a:solidFill>
                <a:schemeClr val="dk1"/>
              </a:solidFill>
              <a:latin typeface="Roboto Mono"/>
              <a:ea typeface="Roboto Mono"/>
              <a:cs typeface="Roboto Mono"/>
              <a:sym typeface="Roboto Mono"/>
            </a:endParaRPr>
          </a:p>
        </p:txBody>
      </p:sp>
      <p:pic>
        <p:nvPicPr>
          <p:cNvPr id="188" name="Google Shape;188;p18"/>
          <p:cNvPicPr preferRelativeResize="0"/>
          <p:nvPr/>
        </p:nvPicPr>
        <p:blipFill rotWithShape="1">
          <a:blip r:embed="rId4">
            <a:alphaModFix/>
          </a:blip>
          <a:srcRect l="54906" t="15388" r="11361" b="19711"/>
          <a:stretch/>
        </p:blipFill>
        <p:spPr>
          <a:xfrm>
            <a:off x="-9400" y="0"/>
            <a:ext cx="1890024" cy="5143501"/>
          </a:xfrm>
          <a:prstGeom prst="rect">
            <a:avLst/>
          </a:prstGeom>
          <a:noFill/>
          <a:ln>
            <a:noFill/>
          </a:ln>
        </p:spPr>
      </p:pic>
      <p:sp>
        <p:nvSpPr>
          <p:cNvPr id="189" name="Google Shape;189;p18"/>
          <p:cNvSpPr txBox="1"/>
          <p:nvPr/>
        </p:nvSpPr>
        <p:spPr>
          <a:xfrm>
            <a:off x="439725" y="115800"/>
            <a:ext cx="22641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Inter Black"/>
                <a:ea typeface="Inter Black"/>
                <a:cs typeface="Inter Black"/>
                <a:sym typeface="Inter Black"/>
              </a:rPr>
              <a:t>Banche dati ANAC</a:t>
            </a:r>
            <a:endParaRPr sz="1500" b="0" i="0" u="none" strike="noStrike" cap="none">
              <a:solidFill>
                <a:srgbClr val="000000"/>
              </a:solidFill>
              <a:latin typeface="Inter Black"/>
              <a:ea typeface="Inter Black"/>
              <a:cs typeface="Inter Black"/>
              <a:sym typeface="Inter Black"/>
            </a:endParaRPr>
          </a:p>
        </p:txBody>
      </p:sp>
      <p:sp>
        <p:nvSpPr>
          <p:cNvPr id="190" name="Google Shape;190;p18"/>
          <p:cNvSpPr txBox="1"/>
          <p:nvPr/>
        </p:nvSpPr>
        <p:spPr>
          <a:xfrm>
            <a:off x="4036800" y="3729050"/>
            <a:ext cx="26742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Inter Black"/>
                <a:ea typeface="Inter Black"/>
                <a:cs typeface="Inter Black"/>
                <a:sym typeface="Inter Black"/>
              </a:rPr>
              <a:t>Banche dati PNRR e PNC</a:t>
            </a:r>
            <a:endParaRPr sz="1500" b="0" i="0" u="none" strike="noStrike" cap="none">
              <a:solidFill>
                <a:srgbClr val="000000"/>
              </a:solidFill>
              <a:latin typeface="Inter Black"/>
              <a:ea typeface="Inter Black"/>
              <a:cs typeface="Inter Black"/>
              <a:sym typeface="Inter Black"/>
            </a:endParaRPr>
          </a:p>
        </p:txBody>
      </p:sp>
      <p:sp>
        <p:nvSpPr>
          <p:cNvPr id="191" name="Google Shape;191;p18"/>
          <p:cNvSpPr/>
          <p:nvPr/>
        </p:nvSpPr>
        <p:spPr>
          <a:xfrm>
            <a:off x="2772728" y="807850"/>
            <a:ext cx="2674200" cy="2674200"/>
          </a:xfrm>
          <a:prstGeom prst="ellipse">
            <a:avLst/>
          </a:prstGeom>
          <a:noFill/>
          <a:ln w="19050"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8"/>
          <p:cNvSpPr/>
          <p:nvPr/>
        </p:nvSpPr>
        <p:spPr>
          <a:xfrm>
            <a:off x="2703825" y="1541625"/>
            <a:ext cx="265800" cy="265800"/>
          </a:xfrm>
          <a:prstGeom prst="ellipse">
            <a:avLst/>
          </a:prstGeom>
          <a:solidFill>
            <a:srgbClr val="001EFF"/>
          </a:solidFill>
          <a:ln w="9525" cap="flat" cmpd="sng">
            <a:solidFill>
              <a:srgbClr val="001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8"/>
          <p:cNvSpPr/>
          <p:nvPr/>
        </p:nvSpPr>
        <p:spPr>
          <a:xfrm>
            <a:off x="2628975" y="966675"/>
            <a:ext cx="415500" cy="415500"/>
          </a:xfrm>
          <a:prstGeom prst="ellipse">
            <a:avLst/>
          </a:prstGeom>
          <a:solidFill>
            <a:srgbClr val="001EFF"/>
          </a:solidFill>
          <a:ln w="9525" cap="flat" cmpd="sng">
            <a:solidFill>
              <a:srgbClr val="001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94" name="Google Shape;194;p18"/>
          <p:cNvSpPr/>
          <p:nvPr/>
        </p:nvSpPr>
        <p:spPr>
          <a:xfrm>
            <a:off x="5287425" y="1685300"/>
            <a:ext cx="265800" cy="265800"/>
          </a:xfrm>
          <a:prstGeom prst="ellipse">
            <a:avLst/>
          </a:prstGeom>
          <a:solidFill>
            <a:srgbClr val="4FA364"/>
          </a:solidFill>
          <a:ln w="9525" cap="flat" cmpd="sng">
            <a:solidFill>
              <a:srgbClr val="4FA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5" name="Google Shape;195;p18"/>
          <p:cNvPicPr preferRelativeResize="0"/>
          <p:nvPr/>
        </p:nvPicPr>
        <p:blipFill rotWithShape="1">
          <a:blip r:embed="rId4">
            <a:alphaModFix/>
          </a:blip>
          <a:srcRect l="10446" t="15388" r="45029" b="19711"/>
          <a:stretch/>
        </p:blipFill>
        <p:spPr>
          <a:xfrm>
            <a:off x="6649250" y="0"/>
            <a:ext cx="2494748" cy="5143501"/>
          </a:xfrm>
          <a:prstGeom prst="rect">
            <a:avLst/>
          </a:prstGeom>
          <a:noFill/>
          <a:ln>
            <a:noFill/>
          </a:ln>
        </p:spPr>
      </p:pic>
      <p:sp>
        <p:nvSpPr>
          <p:cNvPr id="196" name="Google Shape;196;p18"/>
          <p:cNvSpPr txBox="1"/>
          <p:nvPr/>
        </p:nvSpPr>
        <p:spPr>
          <a:xfrm>
            <a:off x="3706300" y="4100125"/>
            <a:ext cx="3824100" cy="585000"/>
          </a:xfrm>
          <a:prstGeom prst="rect">
            <a:avLst/>
          </a:prstGeom>
          <a:noFill/>
          <a:ln>
            <a:noFill/>
          </a:ln>
        </p:spPr>
        <p:txBody>
          <a:bodyPr spcFirstLastPara="1" wrap="square" lIns="91425" tIns="91425" rIns="91425" bIns="91425" anchor="t" anchorCtr="0">
            <a:spAutoFit/>
          </a:bodyPr>
          <a:lstStyle/>
          <a:p>
            <a:pPr marL="228600" marR="0" lvl="0" indent="-139700" algn="l" rtl="0">
              <a:lnSpc>
                <a:spcPct val="100000"/>
              </a:lnSpc>
              <a:spcBef>
                <a:spcPts val="0"/>
              </a:spcBef>
              <a:spcAft>
                <a:spcPts val="0"/>
              </a:spcAft>
              <a:buClr>
                <a:srgbClr val="000000"/>
              </a:buClr>
              <a:buSzPts val="1300"/>
              <a:buFont typeface="Inter"/>
              <a:buChar char="●"/>
            </a:pPr>
            <a:r>
              <a:rPr lang="en" sz="1300" b="0" i="0" u="none" strike="noStrike" cap="none">
                <a:solidFill>
                  <a:srgbClr val="000000"/>
                </a:solidFill>
                <a:latin typeface="Inter"/>
                <a:ea typeface="Inter"/>
                <a:cs typeface="Inter"/>
                <a:sym typeface="Inter"/>
              </a:rPr>
              <a:t>Open data. </a:t>
            </a:r>
            <a:r>
              <a:rPr lang="en" sz="1300" b="1" i="0" u="none" strike="noStrike" cap="none">
                <a:solidFill>
                  <a:srgbClr val="000000"/>
                </a:solidFill>
                <a:latin typeface="Inter"/>
                <a:ea typeface="Inter"/>
                <a:cs typeface="Inter"/>
                <a:sym typeface="Inter"/>
              </a:rPr>
              <a:t>Dataset  PNRR di ReGis</a:t>
            </a:r>
            <a:r>
              <a:rPr lang="en" sz="1300" b="1">
                <a:solidFill>
                  <a:srgbClr val="000000"/>
                </a:solidFill>
                <a:latin typeface="Inter"/>
                <a:ea typeface="Inter"/>
                <a:cs typeface="Inter"/>
                <a:sym typeface="Inter"/>
              </a:rPr>
              <a:t> e </a:t>
            </a:r>
            <a:r>
              <a:rPr lang="en" sz="1300" b="1" i="0" u="none" strike="noStrike" cap="none">
                <a:solidFill>
                  <a:srgbClr val="000000"/>
                </a:solidFill>
                <a:latin typeface="Inter"/>
                <a:ea typeface="Inter"/>
                <a:cs typeface="Inter"/>
                <a:sym typeface="Inter"/>
              </a:rPr>
              <a:t>Dataset PNC</a:t>
            </a:r>
            <a:r>
              <a:rPr lang="en" sz="1300" b="0" i="0" u="none" strike="noStrike" cap="none">
                <a:solidFill>
                  <a:srgbClr val="000000"/>
                </a:solidFill>
                <a:latin typeface="Inter"/>
                <a:ea typeface="Inter"/>
                <a:cs typeface="Inter"/>
                <a:sym typeface="Inter"/>
              </a:rPr>
              <a:t> </a:t>
            </a:r>
            <a:r>
              <a:rPr lang="en" sz="1300">
                <a:latin typeface="Inter"/>
                <a:ea typeface="Inter"/>
                <a:cs typeface="Inter"/>
                <a:sym typeface="Inter"/>
              </a:rPr>
              <a:t>su</a:t>
            </a:r>
            <a:r>
              <a:rPr lang="en" sz="1300">
                <a:solidFill>
                  <a:srgbClr val="000000"/>
                </a:solidFill>
                <a:latin typeface="Inter"/>
                <a:ea typeface="Inter"/>
                <a:cs typeface="Inter"/>
                <a:sym typeface="Inter"/>
              </a:rPr>
              <a:t> </a:t>
            </a:r>
            <a:r>
              <a:rPr lang="en" sz="1300" b="0" i="0" u="none" strike="noStrike" cap="none">
                <a:solidFill>
                  <a:srgbClr val="000000"/>
                </a:solidFill>
                <a:latin typeface="Inter"/>
                <a:ea typeface="Inter"/>
                <a:cs typeface="Inter"/>
                <a:sym typeface="Inter"/>
              </a:rPr>
              <a:t>BDAP e </a:t>
            </a:r>
            <a:r>
              <a:rPr lang="en" sz="1300">
                <a:solidFill>
                  <a:srgbClr val="000000"/>
                </a:solidFill>
                <a:latin typeface="Inter"/>
                <a:ea typeface="Inter"/>
                <a:cs typeface="Inter"/>
                <a:sym typeface="Inter"/>
              </a:rPr>
              <a:t>su</a:t>
            </a:r>
            <a:r>
              <a:rPr lang="en" sz="1300" b="1">
                <a:solidFill>
                  <a:srgbClr val="000000"/>
                </a:solidFill>
                <a:latin typeface="Inter"/>
                <a:ea typeface="Inter"/>
                <a:cs typeface="Inter"/>
                <a:sym typeface="Inter"/>
              </a:rPr>
              <a:t> </a:t>
            </a:r>
            <a:r>
              <a:rPr lang="en" sz="1300" b="1" u="sng">
                <a:solidFill>
                  <a:srgbClr val="0097A7"/>
                </a:solidFill>
                <a:latin typeface="Inter"/>
                <a:ea typeface="Inter"/>
                <a:cs typeface="Inter"/>
                <a:sym typeface="Inter"/>
                <a:hlinkClick r:id="rId5">
                  <a:extLst>
                    <a:ext uri="{A12FA001-AC4F-418D-AE19-62706E023703}">
                      <ahyp:hlinkClr xmlns:ahyp="http://schemas.microsoft.com/office/drawing/2018/hyperlinkcolor" val="tx"/>
                    </a:ext>
                  </a:extLst>
                </a:hlinkClick>
              </a:rPr>
              <a:t>Italia Domani</a:t>
            </a:r>
            <a:r>
              <a:rPr lang="en" sz="1300" b="1">
                <a:solidFill>
                  <a:srgbClr val="000000"/>
                </a:solidFill>
                <a:latin typeface="Inter"/>
                <a:ea typeface="Inter"/>
                <a:cs typeface="Inter"/>
                <a:sym typeface="Inter"/>
              </a:rPr>
              <a:t> </a:t>
            </a:r>
            <a:endParaRPr sz="1300">
              <a:solidFill>
                <a:srgbClr val="000000"/>
              </a:solidFill>
              <a:latin typeface="Inter"/>
              <a:ea typeface="Inter"/>
              <a:cs typeface="Inter"/>
              <a:sym typeface="Inter"/>
            </a:endParaRPr>
          </a:p>
        </p:txBody>
      </p:sp>
      <p:sp>
        <p:nvSpPr>
          <p:cNvPr id="197" name="Google Shape;197;p18"/>
          <p:cNvSpPr/>
          <p:nvPr/>
        </p:nvSpPr>
        <p:spPr>
          <a:xfrm>
            <a:off x="3984525" y="3326350"/>
            <a:ext cx="265800" cy="2658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8"/>
          <p:cNvSpPr txBox="1"/>
          <p:nvPr/>
        </p:nvSpPr>
        <p:spPr>
          <a:xfrm>
            <a:off x="5603225" y="1675700"/>
            <a:ext cx="23022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Inter Black"/>
                <a:ea typeface="Inter Black"/>
                <a:cs typeface="Inter Black"/>
                <a:sym typeface="Inter Black"/>
              </a:rPr>
              <a:t>Banche dati investimenti pubblici</a:t>
            </a:r>
            <a:endParaRPr sz="1500" b="0" i="0" u="none" strike="noStrike" cap="none">
              <a:solidFill>
                <a:srgbClr val="000000"/>
              </a:solidFill>
              <a:latin typeface="Inter Black"/>
              <a:ea typeface="Inter Black"/>
              <a:cs typeface="Inter Black"/>
              <a:sym typeface="Inter Black"/>
            </a:endParaRPr>
          </a:p>
        </p:txBody>
      </p:sp>
      <p:sp>
        <p:nvSpPr>
          <p:cNvPr id="199" name="Google Shape;199;p18"/>
          <p:cNvSpPr txBox="1"/>
          <p:nvPr/>
        </p:nvSpPr>
        <p:spPr>
          <a:xfrm>
            <a:off x="275950" y="431250"/>
            <a:ext cx="2458500" cy="2393400"/>
          </a:xfrm>
          <a:prstGeom prst="rect">
            <a:avLst/>
          </a:prstGeom>
          <a:noFill/>
          <a:ln>
            <a:noFill/>
          </a:ln>
        </p:spPr>
        <p:txBody>
          <a:bodyPr spcFirstLastPara="1" wrap="square" lIns="91425" tIns="91425" rIns="91425" bIns="91425" anchor="t" anchorCtr="0">
            <a:spAutoFit/>
          </a:bodyPr>
          <a:lstStyle/>
          <a:p>
            <a:pPr marL="114300" marR="0" lvl="0" indent="-114300" algn="l" rtl="0">
              <a:lnSpc>
                <a:spcPct val="100000"/>
              </a:lnSpc>
              <a:spcBef>
                <a:spcPts val="0"/>
              </a:spcBef>
              <a:spcAft>
                <a:spcPts val="0"/>
              </a:spcAft>
              <a:buClr>
                <a:srgbClr val="000000"/>
              </a:buClr>
              <a:buSzPts val="1300"/>
              <a:buFont typeface="Inter"/>
              <a:buChar char="●"/>
            </a:pPr>
            <a:r>
              <a:rPr lang="en" sz="1300" b="0" i="0" u="none" strike="noStrike" cap="none">
                <a:solidFill>
                  <a:srgbClr val="000000"/>
                </a:solidFill>
                <a:latin typeface="Inter"/>
                <a:ea typeface="Inter"/>
                <a:cs typeface="Inter"/>
                <a:sym typeface="Inter"/>
              </a:rPr>
              <a:t>Open data Anagrafe Unica Stazioni Appaltanti (</a:t>
            </a:r>
            <a:r>
              <a:rPr lang="en" sz="1300" b="1" i="0" u="none" strike="noStrike" cap="none">
                <a:solidFill>
                  <a:srgbClr val="000000"/>
                </a:solidFill>
                <a:latin typeface="Inter"/>
                <a:ea typeface="Inter"/>
                <a:cs typeface="Inter"/>
                <a:sym typeface="Inter"/>
              </a:rPr>
              <a:t>AUSA</a:t>
            </a:r>
            <a:r>
              <a:rPr lang="en" sz="1300" b="0" i="0" u="none" strike="noStrike" cap="none">
                <a:solidFill>
                  <a:srgbClr val="000000"/>
                </a:solidFill>
                <a:latin typeface="Inter"/>
                <a:ea typeface="Inter"/>
                <a:cs typeface="Inter"/>
                <a:sym typeface="Inter"/>
              </a:rPr>
              <a:t>)</a:t>
            </a:r>
            <a:endParaRPr sz="1300" b="0" i="0" u="none" strike="noStrike" cap="none">
              <a:solidFill>
                <a:srgbClr val="000000"/>
              </a:solidFill>
              <a:latin typeface="Inter"/>
              <a:ea typeface="Inter"/>
              <a:cs typeface="Inter"/>
              <a:sym typeface="Inter"/>
            </a:endParaRPr>
          </a:p>
          <a:p>
            <a:pPr marL="114300" marR="0" lvl="0" indent="-114300" algn="l" rtl="0">
              <a:lnSpc>
                <a:spcPct val="100000"/>
              </a:lnSpc>
              <a:spcBef>
                <a:spcPts val="0"/>
              </a:spcBef>
              <a:spcAft>
                <a:spcPts val="0"/>
              </a:spcAft>
              <a:buClr>
                <a:srgbClr val="000000"/>
              </a:buClr>
              <a:buSzPts val="1300"/>
              <a:buFont typeface="Inter"/>
              <a:buChar char="●"/>
            </a:pPr>
            <a:r>
              <a:rPr lang="en" sz="1300" b="0" i="0" u="none" strike="noStrike" cap="none">
                <a:solidFill>
                  <a:srgbClr val="000000"/>
                </a:solidFill>
                <a:latin typeface="Inter"/>
                <a:ea typeface="Inter"/>
                <a:cs typeface="Inter"/>
                <a:sym typeface="Inter"/>
              </a:rPr>
              <a:t>Open data </a:t>
            </a:r>
            <a:r>
              <a:rPr lang="en" sz="1300" b="1" i="0" u="none" strike="noStrike" cap="none">
                <a:solidFill>
                  <a:srgbClr val="000000"/>
                </a:solidFill>
                <a:latin typeface="Inter"/>
                <a:ea typeface="Inter"/>
                <a:cs typeface="Inter"/>
                <a:sym typeface="Inter"/>
              </a:rPr>
              <a:t>CIG</a:t>
            </a:r>
            <a:r>
              <a:rPr lang="en" sz="1300" b="0" i="0" u="none" strike="noStrike" cap="none">
                <a:solidFill>
                  <a:srgbClr val="000000"/>
                </a:solidFill>
                <a:latin typeface="Inter"/>
                <a:ea typeface="Inter"/>
                <a:cs typeface="Inter"/>
                <a:sym typeface="Inter"/>
              </a:rPr>
              <a:t>, </a:t>
            </a:r>
            <a:r>
              <a:rPr lang="en" sz="1300" b="1" i="0" u="none" strike="noStrike" cap="none">
                <a:solidFill>
                  <a:srgbClr val="000000"/>
                </a:solidFill>
                <a:latin typeface="Inter"/>
                <a:ea typeface="Inter"/>
                <a:cs typeface="Inter"/>
                <a:sym typeface="Inter"/>
              </a:rPr>
              <a:t>SmartCIG</a:t>
            </a:r>
            <a:r>
              <a:rPr lang="en" sz="1300" b="0" i="0" u="none" strike="noStrike" cap="none">
                <a:solidFill>
                  <a:srgbClr val="000000"/>
                </a:solidFill>
                <a:latin typeface="Inter"/>
                <a:ea typeface="Inter"/>
                <a:cs typeface="Inter"/>
                <a:sym typeface="Inter"/>
              </a:rPr>
              <a:t> della Banca dati nazionale dei contratti pubblici, oggi </a:t>
            </a:r>
            <a:r>
              <a:rPr lang="en" sz="1350" u="sng">
                <a:solidFill>
                  <a:schemeClr val="hlink"/>
                </a:solidFill>
                <a:highlight>
                  <a:srgbClr val="FFFFFF"/>
                </a:highlight>
                <a:hlinkClick r:id="rId6"/>
              </a:rPr>
              <a:t>BDNCP</a:t>
            </a:r>
            <a:r>
              <a:rPr lang="en" sz="1300" b="0" i="0" u="none" strike="noStrike" cap="none">
                <a:solidFill>
                  <a:srgbClr val="000000"/>
                </a:solidFill>
                <a:latin typeface="Inter"/>
                <a:ea typeface="Inter"/>
                <a:cs typeface="Inter"/>
                <a:sym typeface="Inter"/>
              </a:rPr>
              <a:t> </a:t>
            </a:r>
            <a:endParaRPr sz="1300" b="0" i="0" u="none" strike="noStrike" cap="none">
              <a:solidFill>
                <a:srgbClr val="000000"/>
              </a:solidFill>
              <a:latin typeface="Inter"/>
              <a:ea typeface="Inter"/>
              <a:cs typeface="Inter"/>
              <a:sym typeface="Inter"/>
            </a:endParaRPr>
          </a:p>
          <a:p>
            <a:pPr marL="114300" marR="0" lvl="0" indent="-114300" algn="l" rtl="0">
              <a:lnSpc>
                <a:spcPct val="100000"/>
              </a:lnSpc>
              <a:spcBef>
                <a:spcPts val="0"/>
              </a:spcBef>
              <a:spcAft>
                <a:spcPts val="0"/>
              </a:spcAft>
              <a:buClr>
                <a:srgbClr val="000000"/>
              </a:buClr>
              <a:buSzPts val="1300"/>
              <a:buFont typeface="Inter"/>
              <a:buChar char="●"/>
            </a:pPr>
            <a:r>
              <a:rPr lang="en" sz="1300" b="0" i="0" u="none" strike="noStrike" cap="none">
                <a:solidFill>
                  <a:srgbClr val="000000"/>
                </a:solidFill>
                <a:latin typeface="Inter"/>
                <a:ea typeface="Inter"/>
                <a:cs typeface="Inter"/>
                <a:sym typeface="Inter"/>
              </a:rPr>
              <a:t>Dati pubblici </a:t>
            </a:r>
            <a:r>
              <a:rPr lang="en" sz="1300">
                <a:latin typeface="Inter"/>
                <a:ea typeface="Inter"/>
                <a:cs typeface="Inter"/>
                <a:sym typeface="Inter"/>
              </a:rPr>
              <a:t>sulle </a:t>
            </a:r>
            <a:r>
              <a:rPr lang="en" sz="1300" b="1" i="0" u="none" strike="noStrike" cap="none">
                <a:solidFill>
                  <a:srgbClr val="000000"/>
                </a:solidFill>
                <a:latin typeface="Inter"/>
                <a:ea typeface="Inter"/>
                <a:cs typeface="Inter"/>
                <a:sym typeface="Inter"/>
              </a:rPr>
              <a:t>qualificazioni</a:t>
            </a:r>
            <a:r>
              <a:rPr lang="en" sz="1300" b="0" i="0" u="none" strike="noStrike" cap="none">
                <a:solidFill>
                  <a:srgbClr val="000000"/>
                </a:solidFill>
                <a:latin typeface="Inter"/>
                <a:ea typeface="Inter"/>
                <a:cs typeface="Inter"/>
                <a:sym typeface="Inter"/>
              </a:rPr>
              <a:t> su </a:t>
            </a:r>
            <a:r>
              <a:rPr lang="en" sz="1300">
                <a:latin typeface="Inter"/>
                <a:ea typeface="Inter"/>
                <a:cs typeface="Inter"/>
                <a:sym typeface="Inter"/>
              </a:rPr>
              <a:t>portale servizi </a:t>
            </a:r>
            <a:r>
              <a:rPr lang="en" sz="1300" b="0" i="0" u="sng" strike="noStrike" cap="none">
                <a:solidFill>
                  <a:schemeClr val="hlink"/>
                </a:solidFill>
                <a:latin typeface="Inter"/>
                <a:ea typeface="Inter"/>
                <a:cs typeface="Inter"/>
                <a:sym typeface="Inter"/>
                <a:hlinkClick r:id="rId7"/>
              </a:rPr>
              <a:t>ANAC</a:t>
            </a:r>
            <a:endParaRPr sz="1300">
              <a:latin typeface="Inter"/>
              <a:ea typeface="Inter"/>
              <a:cs typeface="Inter"/>
              <a:sym typeface="Inter"/>
            </a:endParaRPr>
          </a:p>
          <a:p>
            <a:pPr marL="114300" marR="0" lvl="0" indent="-114300" algn="l" rtl="0">
              <a:lnSpc>
                <a:spcPct val="100000"/>
              </a:lnSpc>
              <a:spcBef>
                <a:spcPts val="0"/>
              </a:spcBef>
              <a:spcAft>
                <a:spcPts val="0"/>
              </a:spcAft>
              <a:buClr>
                <a:srgbClr val="000000"/>
              </a:buClr>
              <a:buSzPts val="1300"/>
              <a:buFont typeface="Inter"/>
              <a:buChar char="●"/>
            </a:pPr>
            <a:r>
              <a:rPr lang="en" sz="1300">
                <a:latin typeface="Inter"/>
                <a:ea typeface="Inter"/>
                <a:cs typeface="Inter"/>
                <a:sym typeface="Inter"/>
              </a:rPr>
              <a:t>Dati Pubblicità a Valore Legale (</a:t>
            </a:r>
            <a:r>
              <a:rPr lang="en" sz="1300" u="sng">
                <a:solidFill>
                  <a:schemeClr val="hlink"/>
                </a:solidFill>
                <a:latin typeface="Inter"/>
                <a:ea typeface="Inter"/>
                <a:cs typeface="Inter"/>
                <a:sym typeface="Inter"/>
                <a:hlinkClick r:id="rId8"/>
              </a:rPr>
              <a:t>PVL</a:t>
            </a:r>
            <a:r>
              <a:rPr lang="en" sz="1300">
                <a:latin typeface="Inter"/>
                <a:ea typeface="Inter"/>
                <a:cs typeface="Inter"/>
                <a:sym typeface="Inter"/>
              </a:rPr>
              <a:t>)</a:t>
            </a:r>
            <a:endParaRPr sz="1300">
              <a:latin typeface="Inter"/>
              <a:ea typeface="Inter"/>
              <a:cs typeface="Inter"/>
              <a:sym typeface="Inter"/>
            </a:endParaRPr>
          </a:p>
        </p:txBody>
      </p:sp>
      <p:sp>
        <p:nvSpPr>
          <p:cNvPr id="200" name="Google Shape;200;p18"/>
          <p:cNvSpPr/>
          <p:nvPr/>
        </p:nvSpPr>
        <p:spPr>
          <a:xfrm>
            <a:off x="3669275" y="3672125"/>
            <a:ext cx="415500" cy="4155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1" name="Google Shape;201;p18"/>
          <p:cNvSpPr/>
          <p:nvPr/>
        </p:nvSpPr>
        <p:spPr>
          <a:xfrm>
            <a:off x="5657975" y="1420200"/>
            <a:ext cx="415500" cy="415500"/>
          </a:xfrm>
          <a:prstGeom prst="ellipse">
            <a:avLst/>
          </a:prstGeom>
          <a:solidFill>
            <a:srgbClr val="4FA364"/>
          </a:solidFill>
          <a:ln w="9525" cap="flat" cmpd="sng">
            <a:solidFill>
              <a:srgbClr val="4FA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2" name="Google Shape;202;p18"/>
          <p:cNvSpPr txBox="1"/>
          <p:nvPr/>
        </p:nvSpPr>
        <p:spPr>
          <a:xfrm>
            <a:off x="5395425" y="2299150"/>
            <a:ext cx="2794500" cy="1108200"/>
          </a:xfrm>
          <a:prstGeom prst="rect">
            <a:avLst/>
          </a:prstGeom>
          <a:noFill/>
          <a:ln>
            <a:noFill/>
          </a:ln>
        </p:spPr>
        <p:txBody>
          <a:bodyPr spcFirstLastPara="1" wrap="square" lIns="342900" tIns="91425" rIns="413800" bIns="91425" anchor="t" anchorCtr="0">
            <a:spAutoFit/>
          </a:bodyPr>
          <a:lstStyle/>
          <a:p>
            <a:pPr marL="0" marR="0" lvl="0" indent="-133350" algn="l" rtl="0">
              <a:lnSpc>
                <a:spcPct val="100000"/>
              </a:lnSpc>
              <a:spcBef>
                <a:spcPts val="0"/>
              </a:spcBef>
              <a:spcAft>
                <a:spcPts val="0"/>
              </a:spcAft>
              <a:buClr>
                <a:srgbClr val="000000"/>
              </a:buClr>
              <a:buSzPts val="1200"/>
              <a:buFont typeface="Inter"/>
              <a:buChar char="●"/>
            </a:pPr>
            <a:r>
              <a:rPr lang="en" sz="1200" b="1" i="0" u="none" strike="noStrike" cap="none">
                <a:solidFill>
                  <a:srgbClr val="000000"/>
                </a:solidFill>
                <a:latin typeface="Inter"/>
                <a:ea typeface="Inter"/>
                <a:cs typeface="Inter"/>
                <a:sym typeface="Inter"/>
              </a:rPr>
              <a:t>OpenCUP</a:t>
            </a:r>
            <a:r>
              <a:rPr lang="en" sz="1200" b="0" i="0" u="none" strike="noStrike" cap="none">
                <a:solidFill>
                  <a:srgbClr val="000000"/>
                </a:solidFill>
                <a:latin typeface="Inter"/>
                <a:ea typeface="Inter"/>
                <a:cs typeface="Inter"/>
                <a:sym typeface="Inter"/>
              </a:rPr>
              <a:t> del DIPE</a:t>
            </a:r>
            <a:endParaRPr sz="1200" b="0" i="0" u="none" strike="noStrike" cap="none">
              <a:solidFill>
                <a:srgbClr val="000000"/>
              </a:solidFill>
              <a:latin typeface="Inter"/>
              <a:ea typeface="Inter"/>
              <a:cs typeface="Inter"/>
              <a:sym typeface="Inter"/>
            </a:endParaRPr>
          </a:p>
          <a:p>
            <a:pPr marL="0" marR="0" lvl="0" indent="-133350" algn="l" rtl="0">
              <a:lnSpc>
                <a:spcPct val="100000"/>
              </a:lnSpc>
              <a:spcBef>
                <a:spcPts val="0"/>
              </a:spcBef>
              <a:spcAft>
                <a:spcPts val="0"/>
              </a:spcAft>
              <a:buClr>
                <a:srgbClr val="000000"/>
              </a:buClr>
              <a:buSzPts val="1200"/>
              <a:buFont typeface="Inter"/>
              <a:buChar char="●"/>
            </a:pPr>
            <a:r>
              <a:rPr lang="en" sz="1200" b="1" i="0" u="none" strike="noStrike" cap="none">
                <a:solidFill>
                  <a:srgbClr val="000000"/>
                </a:solidFill>
                <a:latin typeface="Inter"/>
                <a:ea typeface="Inter"/>
                <a:cs typeface="Inter"/>
                <a:sym typeface="Inter"/>
              </a:rPr>
              <a:t>OpenBDAP</a:t>
            </a:r>
            <a:r>
              <a:rPr lang="en" sz="1200" b="0" i="0" u="none" strike="noStrike" cap="none">
                <a:solidFill>
                  <a:srgbClr val="000000"/>
                </a:solidFill>
                <a:latin typeface="Inter"/>
                <a:ea typeface="Inter"/>
                <a:cs typeface="Inter"/>
                <a:sym typeface="Inter"/>
              </a:rPr>
              <a:t> monitoraggio del MEF</a:t>
            </a:r>
            <a:endParaRPr sz="1200" b="1" i="0" u="none" strike="noStrike" cap="none">
              <a:solidFill>
                <a:srgbClr val="000000"/>
              </a:solidFill>
              <a:latin typeface="Inter"/>
              <a:ea typeface="Inter"/>
              <a:cs typeface="Inter"/>
              <a:sym typeface="Inter"/>
            </a:endParaRPr>
          </a:p>
          <a:p>
            <a:pPr marL="0" marR="0" lvl="0" indent="-133350" algn="l" rtl="0">
              <a:lnSpc>
                <a:spcPct val="100000"/>
              </a:lnSpc>
              <a:spcBef>
                <a:spcPts val="0"/>
              </a:spcBef>
              <a:spcAft>
                <a:spcPts val="0"/>
              </a:spcAft>
              <a:buClr>
                <a:srgbClr val="000000"/>
              </a:buClr>
              <a:buSzPts val="1200"/>
              <a:buFont typeface="Inter"/>
              <a:buChar char="●"/>
            </a:pPr>
            <a:r>
              <a:rPr lang="en" sz="1200">
                <a:latin typeface="Inter"/>
                <a:ea typeface="Inter"/>
                <a:cs typeface="Inter"/>
                <a:sym typeface="Inter"/>
              </a:rPr>
              <a:t>Dati </a:t>
            </a:r>
            <a:r>
              <a:rPr lang="en" sz="1200" b="1" i="0" u="none" strike="noStrike" cap="none">
                <a:solidFill>
                  <a:srgbClr val="000000"/>
                </a:solidFill>
                <a:latin typeface="Inter"/>
                <a:ea typeface="Inter"/>
                <a:cs typeface="Inter"/>
                <a:sym typeface="Inter"/>
              </a:rPr>
              <a:t>Servizio contratti</a:t>
            </a:r>
            <a:r>
              <a:rPr lang="en" sz="1200" b="1">
                <a:latin typeface="Inter"/>
                <a:ea typeface="Inter"/>
                <a:cs typeface="Inter"/>
                <a:sym typeface="Inter"/>
              </a:rPr>
              <a:t> P</a:t>
            </a:r>
            <a:r>
              <a:rPr lang="en" sz="1200" b="1" i="0" u="none" strike="noStrike" cap="none">
                <a:solidFill>
                  <a:srgbClr val="000000"/>
                </a:solidFill>
                <a:latin typeface="Inter"/>
                <a:ea typeface="Inter"/>
                <a:cs typeface="Inter"/>
                <a:sym typeface="Inter"/>
              </a:rPr>
              <a:t>ubblici</a:t>
            </a:r>
            <a:r>
              <a:rPr lang="en" sz="1200" b="0" i="0" u="none" strike="noStrike" cap="none">
                <a:solidFill>
                  <a:srgbClr val="000000"/>
                </a:solidFill>
                <a:latin typeface="Inter"/>
                <a:ea typeface="Inter"/>
                <a:cs typeface="Inter"/>
                <a:sym typeface="Inter"/>
              </a:rPr>
              <a:t> del MIT</a:t>
            </a:r>
            <a:endParaRPr sz="1200" b="0" i="0" u="none" strike="noStrike" cap="none">
              <a:solidFill>
                <a:srgbClr val="000000"/>
              </a:solidFill>
              <a:latin typeface="Inter"/>
              <a:ea typeface="Inter"/>
              <a:cs typeface="Inter"/>
              <a:sym typeface="Inter"/>
            </a:endParaRPr>
          </a:p>
          <a:p>
            <a:pPr marL="0" marR="0" lvl="0" indent="-133350" algn="l" rtl="0">
              <a:lnSpc>
                <a:spcPct val="100000"/>
              </a:lnSpc>
              <a:spcBef>
                <a:spcPts val="0"/>
              </a:spcBef>
              <a:spcAft>
                <a:spcPts val="0"/>
              </a:spcAft>
              <a:buClr>
                <a:srgbClr val="000000"/>
              </a:buClr>
              <a:buSzPts val="1200"/>
              <a:buFont typeface="Inter"/>
              <a:buChar char="●"/>
            </a:pPr>
            <a:r>
              <a:rPr lang="en" sz="1200" b="1" i="0" u="none" strike="noStrike" cap="none">
                <a:solidFill>
                  <a:srgbClr val="000000"/>
                </a:solidFill>
                <a:latin typeface="Inter"/>
                <a:ea typeface="Inter"/>
                <a:cs typeface="Inter"/>
                <a:sym typeface="Inter"/>
              </a:rPr>
              <a:t>RNA</a:t>
            </a:r>
            <a:r>
              <a:rPr lang="en" sz="1200" b="0" i="0" u="none" strike="noStrike" cap="none">
                <a:solidFill>
                  <a:srgbClr val="000000"/>
                </a:solidFill>
                <a:latin typeface="Inter"/>
                <a:ea typeface="Inter"/>
                <a:cs typeface="Inter"/>
                <a:sym typeface="Inter"/>
              </a:rPr>
              <a:t> dati aiuti di stato del </a:t>
            </a:r>
            <a:r>
              <a:rPr lang="en" sz="1200">
                <a:latin typeface="Inter"/>
                <a:ea typeface="Inter"/>
                <a:cs typeface="Inter"/>
                <a:sym typeface="Inter"/>
              </a:rPr>
              <a:t>MIMIT</a:t>
            </a:r>
            <a:endParaRPr sz="1200" b="0" i="0" u="none" strike="noStrike" cap="none">
              <a:solidFill>
                <a:srgbClr val="000000"/>
              </a:solidFill>
              <a:latin typeface="Inter"/>
              <a:ea typeface="Inter"/>
              <a:cs typeface="Inter"/>
              <a:sym typeface="Inter"/>
            </a:endParaRPr>
          </a:p>
          <a:p>
            <a:pPr marL="57150" marR="0" lvl="0" indent="-171450" algn="l" rtl="0">
              <a:lnSpc>
                <a:spcPct val="100000"/>
              </a:lnSpc>
              <a:spcBef>
                <a:spcPts val="0"/>
              </a:spcBef>
              <a:spcAft>
                <a:spcPts val="0"/>
              </a:spcAft>
              <a:buClr>
                <a:srgbClr val="000000"/>
              </a:buClr>
              <a:buSzPts val="1300"/>
              <a:buFont typeface="Arial"/>
              <a:buNone/>
            </a:pPr>
            <a:endParaRPr sz="1200" b="0" i="0" u="none" strike="noStrike" cap="none">
              <a:solidFill>
                <a:srgbClr val="000000"/>
              </a:solidFill>
              <a:latin typeface="Inter"/>
              <a:ea typeface="Inter"/>
              <a:cs typeface="Inter"/>
              <a:sym typeface="Inter"/>
            </a:endParaRPr>
          </a:p>
        </p:txBody>
      </p:sp>
      <p:pic>
        <p:nvPicPr>
          <p:cNvPr id="203" name="Google Shape;203;p18"/>
          <p:cNvPicPr preferRelativeResize="0"/>
          <p:nvPr/>
        </p:nvPicPr>
        <p:blipFill rotWithShape="1">
          <a:blip r:embed="rId9">
            <a:alphaModFix/>
          </a:blip>
          <a:srcRect/>
          <a:stretch/>
        </p:blipFill>
        <p:spPr>
          <a:xfrm>
            <a:off x="3369773" y="2073150"/>
            <a:ext cx="1480102" cy="1117801"/>
          </a:xfrm>
          <a:prstGeom prst="rect">
            <a:avLst/>
          </a:prstGeom>
          <a:noFill/>
          <a:ln w="19050" cap="flat" cmpd="sng">
            <a:solidFill>
              <a:srgbClr val="FFAB40"/>
            </a:solidFill>
            <a:prstDash val="solid"/>
            <a:round/>
            <a:headEnd type="none" w="sm" len="sm"/>
            <a:tailEnd type="none" w="sm" len="sm"/>
          </a:ln>
        </p:spPr>
      </p:pic>
      <p:sp>
        <p:nvSpPr>
          <p:cNvPr id="204" name="Google Shape;204;p18"/>
          <p:cNvSpPr txBox="1"/>
          <p:nvPr/>
        </p:nvSpPr>
        <p:spPr>
          <a:xfrm>
            <a:off x="4024200" y="827925"/>
            <a:ext cx="6063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Inter Black"/>
                <a:ea typeface="Inter Black"/>
                <a:cs typeface="Inter Black"/>
                <a:sym typeface="Inter Black"/>
              </a:rPr>
              <a:t>Estrazioni</a:t>
            </a:r>
            <a:endParaRPr sz="600" b="0" i="0" u="none" strike="noStrike" cap="none">
              <a:solidFill>
                <a:srgbClr val="000000"/>
              </a:solidFill>
              <a:latin typeface="Inter Black"/>
              <a:ea typeface="Inter Black"/>
              <a:cs typeface="Inter Black"/>
              <a:sym typeface="Inter Black"/>
            </a:endParaRPr>
          </a:p>
        </p:txBody>
      </p:sp>
      <p:pic>
        <p:nvPicPr>
          <p:cNvPr id="205" name="Google Shape;205;p18"/>
          <p:cNvPicPr preferRelativeResize="0"/>
          <p:nvPr/>
        </p:nvPicPr>
        <p:blipFill rotWithShape="1">
          <a:blip r:embed="rId10">
            <a:alphaModFix/>
          </a:blip>
          <a:srcRect/>
          <a:stretch/>
        </p:blipFill>
        <p:spPr>
          <a:xfrm>
            <a:off x="3221200" y="1200652"/>
            <a:ext cx="1762204" cy="585000"/>
          </a:xfrm>
          <a:prstGeom prst="rect">
            <a:avLst/>
          </a:prstGeom>
          <a:noFill/>
          <a:ln>
            <a:noFill/>
          </a:ln>
        </p:spPr>
      </p:pic>
      <p:sp>
        <p:nvSpPr>
          <p:cNvPr id="206" name="Google Shape;206;p18"/>
          <p:cNvSpPr txBox="1"/>
          <p:nvPr/>
        </p:nvSpPr>
        <p:spPr>
          <a:xfrm>
            <a:off x="4024207" y="1804988"/>
            <a:ext cx="7722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Inter Black"/>
                <a:ea typeface="Inter Black"/>
                <a:cs typeface="Inter Black"/>
                <a:sym typeface="Inter Black"/>
              </a:rPr>
              <a:t>Cruscotti</a:t>
            </a:r>
            <a:endParaRPr sz="600" b="0" i="0" u="none" strike="noStrike" cap="none">
              <a:solidFill>
                <a:srgbClr val="000000"/>
              </a:solidFill>
              <a:latin typeface="Inter Black"/>
              <a:ea typeface="Inter Black"/>
              <a:cs typeface="Inter Black"/>
              <a:sym typeface="Inter Black"/>
            </a:endParaRPr>
          </a:p>
        </p:txBody>
      </p:sp>
      <p:sp>
        <p:nvSpPr>
          <p:cNvPr id="207" name="Google Shape;207;p18"/>
          <p:cNvSpPr/>
          <p:nvPr/>
        </p:nvSpPr>
        <p:spPr>
          <a:xfrm>
            <a:off x="3653400" y="700875"/>
            <a:ext cx="265800" cy="265800"/>
          </a:xfrm>
          <a:prstGeom prst="ellipse">
            <a:avLst/>
          </a:prstGeom>
          <a:solidFill>
            <a:srgbClr val="CE0037"/>
          </a:solidFill>
          <a:ln w="9525" cap="flat" cmpd="sng">
            <a:solidFill>
              <a:srgbClr val="CE00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8"/>
          <p:cNvSpPr/>
          <p:nvPr/>
        </p:nvSpPr>
        <p:spPr>
          <a:xfrm>
            <a:off x="3883350" y="274450"/>
            <a:ext cx="415500" cy="415500"/>
          </a:xfrm>
          <a:prstGeom prst="ellipse">
            <a:avLst/>
          </a:prstGeom>
          <a:solidFill>
            <a:srgbClr val="CE0037"/>
          </a:solidFill>
          <a:ln w="9525" cap="flat" cmpd="sng">
            <a:solidFill>
              <a:srgbClr val="CE00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 name="Google Shape;209;p18"/>
          <p:cNvSpPr txBox="1"/>
          <p:nvPr/>
        </p:nvSpPr>
        <p:spPr>
          <a:xfrm>
            <a:off x="4339200" y="188900"/>
            <a:ext cx="2302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a:latin typeface="Inter Black"/>
                <a:ea typeface="Inter Black"/>
                <a:cs typeface="Inter Black"/>
                <a:sym typeface="Inter Black"/>
              </a:rPr>
              <a:t>ISTAT - Open Data</a:t>
            </a:r>
            <a:endParaRPr sz="1500" b="0" i="0" u="none" strike="noStrike" cap="none">
              <a:solidFill>
                <a:srgbClr val="000000"/>
              </a:solidFill>
              <a:latin typeface="Inter Black"/>
              <a:ea typeface="Inter Black"/>
              <a:cs typeface="Inter Black"/>
              <a:sym typeface="Inter Black"/>
            </a:endParaRPr>
          </a:p>
        </p:txBody>
      </p:sp>
      <p:sp>
        <p:nvSpPr>
          <p:cNvPr id="210" name="Google Shape;210;p18"/>
          <p:cNvSpPr txBox="1"/>
          <p:nvPr/>
        </p:nvSpPr>
        <p:spPr>
          <a:xfrm>
            <a:off x="4600625" y="541275"/>
            <a:ext cx="3000000" cy="585000"/>
          </a:xfrm>
          <a:prstGeom prst="rect">
            <a:avLst/>
          </a:prstGeom>
          <a:noFill/>
          <a:ln>
            <a:noFill/>
          </a:ln>
        </p:spPr>
        <p:txBody>
          <a:bodyPr spcFirstLastPara="1" wrap="square" lIns="91425" tIns="91425" rIns="91425" bIns="91425" anchor="t" anchorCtr="0">
            <a:spAutoFit/>
          </a:bodyPr>
          <a:lstStyle/>
          <a:p>
            <a:pPr marL="114300" lvl="0" indent="-114300" algn="l" rtl="0">
              <a:spcBef>
                <a:spcPts val="0"/>
              </a:spcBef>
              <a:spcAft>
                <a:spcPts val="0"/>
              </a:spcAft>
              <a:buClr>
                <a:schemeClr val="dk1"/>
              </a:buClr>
              <a:buSzPts val="1300"/>
              <a:buFont typeface="Inter"/>
              <a:buChar char="●"/>
            </a:pPr>
            <a:r>
              <a:rPr lang="en" sz="1300">
                <a:solidFill>
                  <a:schemeClr val="dk1"/>
                </a:solidFill>
                <a:latin typeface="Inter"/>
                <a:ea typeface="Inter"/>
                <a:cs typeface="Inter"/>
                <a:sym typeface="Inter"/>
              </a:rPr>
              <a:t>Basi Territoriali</a:t>
            </a:r>
            <a:endParaRPr sz="1300">
              <a:solidFill>
                <a:schemeClr val="dk1"/>
              </a:solidFill>
              <a:latin typeface="Inter"/>
              <a:ea typeface="Inter"/>
              <a:cs typeface="Inter"/>
              <a:sym typeface="Inter"/>
            </a:endParaRPr>
          </a:p>
          <a:p>
            <a:pPr marL="400050" lvl="1" indent="-139700" algn="l" rtl="0">
              <a:spcBef>
                <a:spcPts val="0"/>
              </a:spcBef>
              <a:spcAft>
                <a:spcPts val="0"/>
              </a:spcAft>
              <a:buClr>
                <a:schemeClr val="dk1"/>
              </a:buClr>
              <a:buSzPts val="1300"/>
              <a:buFont typeface="Inter"/>
              <a:buChar char="●"/>
            </a:pPr>
            <a:r>
              <a:rPr lang="en" sz="1300">
                <a:solidFill>
                  <a:schemeClr val="dk1"/>
                </a:solidFill>
                <a:latin typeface="Inter"/>
                <a:ea typeface="Inter"/>
                <a:cs typeface="Inter"/>
                <a:sym typeface="Inter"/>
              </a:rPr>
              <a:t>Demografia</a:t>
            </a:r>
            <a:endParaRPr/>
          </a:p>
        </p:txBody>
      </p:sp>
      <p:pic>
        <p:nvPicPr>
          <p:cNvPr id="211" name="Google Shape;211;p18"/>
          <p:cNvPicPr preferRelativeResize="0"/>
          <p:nvPr/>
        </p:nvPicPr>
        <p:blipFill>
          <a:blip r:embed="rId11">
            <a:alphaModFix/>
          </a:blip>
          <a:stretch>
            <a:fillRect/>
          </a:stretch>
        </p:blipFill>
        <p:spPr>
          <a:xfrm>
            <a:off x="660575" y="4497322"/>
            <a:ext cx="1689250" cy="319375"/>
          </a:xfrm>
          <a:prstGeom prst="rect">
            <a:avLst/>
          </a:prstGeom>
          <a:noFill/>
          <a:ln>
            <a:noFill/>
          </a:ln>
        </p:spPr>
      </p:pic>
      <p:sp>
        <p:nvSpPr>
          <p:cNvPr id="212" name="Google Shape;212;p18"/>
          <p:cNvSpPr/>
          <p:nvPr/>
        </p:nvSpPr>
        <p:spPr>
          <a:xfrm>
            <a:off x="2969625" y="2925150"/>
            <a:ext cx="265800" cy="265800"/>
          </a:xfrm>
          <a:prstGeom prst="ellipse">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8"/>
          <p:cNvSpPr/>
          <p:nvPr/>
        </p:nvSpPr>
        <p:spPr>
          <a:xfrm>
            <a:off x="2703825" y="3251500"/>
            <a:ext cx="415500" cy="415500"/>
          </a:xfrm>
          <a:prstGeom prst="ellipse">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4" name="Google Shape;214;p18"/>
          <p:cNvSpPr txBox="1"/>
          <p:nvPr/>
        </p:nvSpPr>
        <p:spPr>
          <a:xfrm>
            <a:off x="1532550" y="3672125"/>
            <a:ext cx="2169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a:latin typeface="Inter Black"/>
                <a:ea typeface="Inter Black"/>
                <a:cs typeface="Inter Black"/>
                <a:sym typeface="Inter Black"/>
              </a:rPr>
              <a:t>Banche dati MEF </a:t>
            </a:r>
            <a:endParaRPr sz="1500" b="0" i="0" u="none" strike="noStrike" cap="none">
              <a:solidFill>
                <a:srgbClr val="000000"/>
              </a:solidFill>
              <a:latin typeface="Inter Black"/>
              <a:ea typeface="Inter Black"/>
              <a:cs typeface="Inter Black"/>
              <a:sym typeface="Inter Black"/>
            </a:endParaRPr>
          </a:p>
        </p:txBody>
      </p:sp>
      <p:sp>
        <p:nvSpPr>
          <p:cNvPr id="215" name="Google Shape;215;p18"/>
          <p:cNvSpPr txBox="1"/>
          <p:nvPr/>
        </p:nvSpPr>
        <p:spPr>
          <a:xfrm>
            <a:off x="1351350" y="3948100"/>
            <a:ext cx="2532000" cy="585000"/>
          </a:xfrm>
          <a:prstGeom prst="rect">
            <a:avLst/>
          </a:prstGeom>
          <a:noFill/>
          <a:ln>
            <a:noFill/>
          </a:ln>
        </p:spPr>
        <p:txBody>
          <a:bodyPr spcFirstLastPara="1" wrap="square" lIns="91425" tIns="91425" rIns="91425" bIns="91425" anchor="t" anchorCtr="0">
            <a:spAutoFit/>
          </a:bodyPr>
          <a:lstStyle/>
          <a:p>
            <a:pPr marL="114300" lvl="0" indent="-114300" algn="l" rtl="0">
              <a:spcBef>
                <a:spcPts val="0"/>
              </a:spcBef>
              <a:spcAft>
                <a:spcPts val="0"/>
              </a:spcAft>
              <a:buClr>
                <a:schemeClr val="dk1"/>
              </a:buClr>
              <a:buSzPts val="1300"/>
              <a:buFont typeface="Inter"/>
              <a:buChar char="●"/>
            </a:pPr>
            <a:r>
              <a:rPr lang="en" sz="1300">
                <a:solidFill>
                  <a:schemeClr val="dk1"/>
                </a:solidFill>
                <a:latin typeface="Inter"/>
                <a:ea typeface="Inter"/>
                <a:cs typeface="Inter"/>
                <a:sym typeface="Inter"/>
              </a:rPr>
              <a:t>Conto Annuale Personale PA</a:t>
            </a:r>
            <a:endParaRPr sz="1300">
              <a:solidFill>
                <a:schemeClr val="dk1"/>
              </a:solidFill>
              <a:latin typeface="Inter"/>
              <a:ea typeface="Inter"/>
              <a:cs typeface="Inter"/>
              <a:sym typeface="Inter"/>
            </a:endParaRPr>
          </a:p>
          <a:p>
            <a:pPr marL="114300" lvl="0" indent="-114300" algn="l" rtl="0">
              <a:spcBef>
                <a:spcPts val="0"/>
              </a:spcBef>
              <a:spcAft>
                <a:spcPts val="0"/>
              </a:spcAft>
              <a:buClr>
                <a:schemeClr val="dk1"/>
              </a:buClr>
              <a:buSzPts val="1300"/>
              <a:buFont typeface="Inter"/>
              <a:buChar char="●"/>
            </a:pPr>
            <a:r>
              <a:rPr lang="en" sz="1300">
                <a:solidFill>
                  <a:schemeClr val="dk1"/>
                </a:solidFill>
                <a:latin typeface="Inter"/>
                <a:ea typeface="Inter"/>
                <a:cs typeface="Inter"/>
                <a:sym typeface="Inter"/>
              </a:rPr>
              <a:t>Bilancio </a:t>
            </a:r>
            <a:endParaRPr sz="1300">
              <a:solidFill>
                <a:schemeClr val="dk1"/>
              </a:solidFill>
              <a:latin typeface="Inter"/>
              <a:ea typeface="Inter"/>
              <a:cs typeface="Inter"/>
              <a:sym typeface="Inter"/>
            </a:endParaRPr>
          </a:p>
        </p:txBody>
      </p:sp>
      <p:pic>
        <p:nvPicPr>
          <p:cNvPr id="216" name="Google Shape;216;p18"/>
          <p:cNvPicPr preferRelativeResize="0"/>
          <p:nvPr/>
        </p:nvPicPr>
        <p:blipFill>
          <a:blip r:embed="rId3">
            <a:alphaModFix/>
          </a:blip>
          <a:stretch>
            <a:fillRect/>
          </a:stretch>
        </p:blipFill>
        <p:spPr>
          <a:xfrm>
            <a:off x="8051724" y="4786412"/>
            <a:ext cx="792489" cy="362400"/>
          </a:xfrm>
          <a:prstGeom prst="rect">
            <a:avLst/>
          </a:prstGeom>
          <a:noFill/>
          <a:ln>
            <a:noFill/>
          </a:ln>
        </p:spPr>
      </p:pic>
      <p:sp>
        <p:nvSpPr>
          <p:cNvPr id="217" name="Google Shape;217;p18"/>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4</a:t>
            </a:fld>
            <a:endParaRPr sz="600">
              <a:solidFill>
                <a:schemeClr val="dk1"/>
              </a:solidFill>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9"/>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5</a:t>
            </a:fld>
            <a:endParaRPr sz="600">
              <a:solidFill>
                <a:schemeClr val="dk1"/>
              </a:solidFill>
              <a:latin typeface="Roboto Mono"/>
              <a:ea typeface="Roboto Mono"/>
              <a:cs typeface="Roboto Mono"/>
              <a:sym typeface="Roboto Mono"/>
            </a:endParaRPr>
          </a:p>
        </p:txBody>
      </p:sp>
      <p:pic>
        <p:nvPicPr>
          <p:cNvPr id="223" name="Google Shape;223;p19"/>
          <p:cNvPicPr preferRelativeResize="0"/>
          <p:nvPr/>
        </p:nvPicPr>
        <p:blipFill rotWithShape="1">
          <a:blip r:embed="rId3">
            <a:alphaModFix/>
          </a:blip>
          <a:srcRect l="54906" t="19275" r="11361" b="19708"/>
          <a:stretch/>
        </p:blipFill>
        <p:spPr>
          <a:xfrm>
            <a:off x="-9400" y="308000"/>
            <a:ext cx="1890024" cy="4835502"/>
          </a:xfrm>
          <a:prstGeom prst="rect">
            <a:avLst/>
          </a:prstGeom>
          <a:noFill/>
          <a:ln>
            <a:noFill/>
          </a:ln>
        </p:spPr>
      </p:pic>
      <p:sp>
        <p:nvSpPr>
          <p:cNvPr id="224" name="Google Shape;224;p19"/>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225" name="Google Shape;225;p19"/>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pic>
        <p:nvPicPr>
          <p:cNvPr id="226" name="Google Shape;226;p19"/>
          <p:cNvPicPr preferRelativeResize="0"/>
          <p:nvPr/>
        </p:nvPicPr>
        <p:blipFill>
          <a:blip r:embed="rId4">
            <a:alphaModFix/>
          </a:blip>
          <a:stretch>
            <a:fillRect/>
          </a:stretch>
        </p:blipFill>
        <p:spPr>
          <a:xfrm>
            <a:off x="8051724" y="4786412"/>
            <a:ext cx="792489" cy="362400"/>
          </a:xfrm>
          <a:prstGeom prst="rect">
            <a:avLst/>
          </a:prstGeom>
          <a:noFill/>
          <a:ln>
            <a:noFill/>
          </a:ln>
        </p:spPr>
      </p:pic>
      <p:sp>
        <p:nvSpPr>
          <p:cNvPr id="227" name="Google Shape;227;p19"/>
          <p:cNvSpPr txBox="1"/>
          <p:nvPr/>
        </p:nvSpPr>
        <p:spPr>
          <a:xfrm>
            <a:off x="42325" y="119525"/>
            <a:ext cx="2874300" cy="42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Inter"/>
                <a:ea typeface="Inter"/>
                <a:cs typeface="Inter"/>
                <a:sym typeface="Inter"/>
              </a:rPr>
              <a:t>Osservatorio Dati</a:t>
            </a:r>
            <a:br>
              <a:rPr lang="en" sz="2400" b="1">
                <a:solidFill>
                  <a:schemeClr val="dk1"/>
                </a:solidFill>
                <a:latin typeface="Inter"/>
                <a:ea typeface="Inter"/>
                <a:cs typeface="Inter"/>
                <a:sym typeface="Inter"/>
              </a:rPr>
            </a:br>
            <a:endParaRPr sz="2400" b="1">
              <a:solidFill>
                <a:schemeClr val="dk1"/>
              </a:solidFill>
              <a:latin typeface="Inter"/>
              <a:ea typeface="Inter"/>
              <a:cs typeface="Inter"/>
              <a:sym typeface="Inter"/>
            </a:endParaRPr>
          </a:p>
          <a:p>
            <a:pPr marL="0" lvl="0" indent="0" algn="l" rtl="0">
              <a:spcBef>
                <a:spcPts val="0"/>
              </a:spcBef>
              <a:spcAft>
                <a:spcPts val="0"/>
              </a:spcAft>
              <a:buNone/>
            </a:pPr>
            <a:r>
              <a:rPr lang="en" sz="2400" b="1">
                <a:solidFill>
                  <a:schemeClr val="dk1"/>
                </a:solidFill>
                <a:latin typeface="Inter"/>
                <a:ea typeface="Inter"/>
                <a:cs typeface="Inter"/>
                <a:sym typeface="Inter"/>
              </a:rPr>
              <a:t>- Mappa delle  </a:t>
            </a:r>
            <a:endParaRPr sz="2400" b="1">
              <a:solidFill>
                <a:schemeClr val="dk1"/>
              </a:solidFill>
              <a:latin typeface="Inter"/>
              <a:ea typeface="Inter"/>
              <a:cs typeface="Inter"/>
              <a:sym typeface="Inter"/>
            </a:endParaRPr>
          </a:p>
          <a:p>
            <a:pPr marL="0" lvl="0" indent="0" algn="l" rtl="0">
              <a:spcBef>
                <a:spcPts val="0"/>
              </a:spcBef>
              <a:spcAft>
                <a:spcPts val="0"/>
              </a:spcAft>
              <a:buNone/>
            </a:pPr>
            <a:r>
              <a:rPr lang="en" sz="2400" b="1">
                <a:solidFill>
                  <a:schemeClr val="dk1"/>
                </a:solidFill>
                <a:latin typeface="Inter"/>
                <a:ea typeface="Inter"/>
                <a:cs typeface="Inter"/>
                <a:sym typeface="Inter"/>
              </a:rPr>
              <a:t>   Province</a:t>
            </a:r>
            <a:br>
              <a:rPr lang="en" sz="2400">
                <a:solidFill>
                  <a:schemeClr val="dk1"/>
                </a:solidFill>
                <a:latin typeface="Inter SemiBold"/>
                <a:ea typeface="Inter SemiBold"/>
                <a:cs typeface="Inter SemiBold"/>
                <a:sym typeface="Inter SemiBold"/>
              </a:rPr>
            </a:br>
            <a:r>
              <a:rPr lang="en" sz="2400">
                <a:solidFill>
                  <a:schemeClr val="dk1"/>
                </a:solidFill>
                <a:latin typeface="Inter SemiBold"/>
                <a:ea typeface="Inter SemiBold"/>
                <a:cs typeface="Inter SemiBold"/>
                <a:sym typeface="Inter SemiBold"/>
              </a:rPr>
              <a:t>   </a:t>
            </a:r>
            <a:r>
              <a:rPr lang="en" sz="1700">
                <a:solidFill>
                  <a:schemeClr val="dk1"/>
                </a:solidFill>
                <a:latin typeface="Inter SemiBold"/>
                <a:ea typeface="Inter SemiBold"/>
                <a:cs typeface="Inter SemiBold"/>
                <a:sym typeface="Inter SemiBold"/>
              </a:rPr>
              <a:t>Dati anagrafici e </a:t>
            </a:r>
            <a:endParaRPr sz="1700">
              <a:solidFill>
                <a:schemeClr val="dk1"/>
              </a:solidFill>
              <a:latin typeface="Inter SemiBold"/>
              <a:ea typeface="Inter SemiBold"/>
              <a:cs typeface="Inter SemiBold"/>
              <a:sym typeface="Inter SemiBold"/>
            </a:endParaRPr>
          </a:p>
          <a:p>
            <a:pPr marL="0" lvl="0" indent="0" algn="l" rtl="0">
              <a:spcBef>
                <a:spcPts val="0"/>
              </a:spcBef>
              <a:spcAft>
                <a:spcPts val="0"/>
              </a:spcAft>
              <a:buNone/>
            </a:pPr>
            <a:r>
              <a:rPr lang="en" sz="1700">
                <a:solidFill>
                  <a:schemeClr val="dk1"/>
                </a:solidFill>
                <a:latin typeface="Inter SemiBold"/>
                <a:ea typeface="Inter SemiBold"/>
                <a:cs typeface="Inter SemiBold"/>
                <a:sym typeface="Inter SemiBold"/>
              </a:rPr>
              <a:t>    elementi identificativi</a:t>
            </a:r>
            <a:br>
              <a:rPr lang="en" sz="2400">
                <a:solidFill>
                  <a:schemeClr val="dk1"/>
                </a:solidFill>
                <a:latin typeface="Inter SemiBold"/>
                <a:ea typeface="Inter SemiBold"/>
                <a:cs typeface="Inter SemiBold"/>
                <a:sym typeface="Inter SemiBold"/>
              </a:rPr>
            </a:br>
            <a:endParaRPr sz="2400">
              <a:solidFill>
                <a:schemeClr val="dk1"/>
              </a:solidFill>
              <a:latin typeface="Inter SemiBold"/>
              <a:ea typeface="Inter SemiBold"/>
              <a:cs typeface="Inter SemiBold"/>
              <a:sym typeface="Inter SemiBold"/>
            </a:endParaRPr>
          </a:p>
        </p:txBody>
      </p:sp>
      <p:sp>
        <p:nvSpPr>
          <p:cNvPr id="228" name="Google Shape;228;p19"/>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5</a:t>
            </a:fld>
            <a:endParaRPr sz="600">
              <a:solidFill>
                <a:schemeClr val="dk1"/>
              </a:solidFill>
              <a:latin typeface="Roboto Mono"/>
              <a:ea typeface="Roboto Mono"/>
              <a:cs typeface="Roboto Mono"/>
              <a:sym typeface="Roboto Mono"/>
            </a:endParaRPr>
          </a:p>
        </p:txBody>
      </p:sp>
      <p:pic>
        <p:nvPicPr>
          <p:cNvPr id="229" name="Google Shape;229;p19"/>
          <p:cNvPicPr preferRelativeResize="0"/>
          <p:nvPr/>
        </p:nvPicPr>
        <p:blipFill>
          <a:blip r:embed="rId5">
            <a:alphaModFix/>
          </a:blip>
          <a:stretch>
            <a:fillRect/>
          </a:stretch>
        </p:blipFill>
        <p:spPr>
          <a:xfrm>
            <a:off x="2642308" y="617575"/>
            <a:ext cx="6343849" cy="4150774"/>
          </a:xfrm>
          <a:prstGeom prst="rect">
            <a:avLst/>
          </a:prstGeom>
          <a:noFill/>
          <a:ln>
            <a:noFill/>
          </a:ln>
        </p:spPr>
      </p:pic>
      <p:pic>
        <p:nvPicPr>
          <p:cNvPr id="230" name="Google Shape;230;p19"/>
          <p:cNvPicPr preferRelativeResize="0"/>
          <p:nvPr/>
        </p:nvPicPr>
        <p:blipFill>
          <a:blip r:embed="rId6">
            <a:alphaModFix/>
          </a:blip>
          <a:stretch>
            <a:fillRect/>
          </a:stretch>
        </p:blipFill>
        <p:spPr>
          <a:xfrm>
            <a:off x="638119" y="3403419"/>
            <a:ext cx="1323675" cy="1367300"/>
          </a:xfrm>
          <a:prstGeom prst="rect">
            <a:avLst/>
          </a:prstGeom>
          <a:noFill/>
          <a:ln>
            <a:noFill/>
          </a:ln>
        </p:spPr>
      </p:pic>
      <p:sp>
        <p:nvSpPr>
          <p:cNvPr id="231" name="Google Shape;231;p19"/>
          <p:cNvSpPr txBox="1"/>
          <p:nvPr/>
        </p:nvSpPr>
        <p:spPr>
          <a:xfrm>
            <a:off x="3371500" y="4767350"/>
            <a:ext cx="468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u="sng">
                <a:solidFill>
                  <a:schemeClr val="accent1"/>
                </a:solidFill>
                <a:latin typeface="Inconsolata"/>
                <a:ea typeface="Inconsolata"/>
                <a:cs typeface="Inconsolata"/>
                <a:sym typeface="Inconsolata"/>
                <a:hlinkClick r:id="rId7">
                  <a:extLst>
                    <a:ext uri="{A12FA001-AC4F-418D-AE19-62706E023703}">
                      <ahyp:hlinkClr xmlns:ahyp="http://schemas.microsoft.com/office/drawing/2018/hyperlinkcolor" val="tx"/>
                    </a:ext>
                  </a:extLst>
                </a:hlinkClick>
              </a:rPr>
              <a:t>https://www.pi-co.eu/area-informativa/osservatorio-province</a:t>
            </a:r>
            <a:r>
              <a:rPr lang="en" sz="1200">
                <a:solidFill>
                  <a:schemeClr val="accent1"/>
                </a:solidFill>
                <a:latin typeface="Inconsolata"/>
                <a:ea typeface="Inconsolata"/>
                <a:cs typeface="Inconsolata"/>
                <a:sym typeface="Inconsolata"/>
              </a:rPr>
              <a:t> </a:t>
            </a:r>
            <a:endParaRPr>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0"/>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6</a:t>
            </a:fld>
            <a:endParaRPr sz="600">
              <a:solidFill>
                <a:schemeClr val="dk1"/>
              </a:solidFill>
              <a:latin typeface="Roboto Mono"/>
              <a:ea typeface="Roboto Mono"/>
              <a:cs typeface="Roboto Mono"/>
              <a:sym typeface="Roboto Mono"/>
            </a:endParaRPr>
          </a:p>
        </p:txBody>
      </p:sp>
      <p:pic>
        <p:nvPicPr>
          <p:cNvPr id="237" name="Google Shape;237;p20"/>
          <p:cNvPicPr preferRelativeResize="0"/>
          <p:nvPr/>
        </p:nvPicPr>
        <p:blipFill rotWithShape="1">
          <a:blip r:embed="rId3">
            <a:alphaModFix/>
          </a:blip>
          <a:srcRect l="54906" t="19275" r="11361" b="19708"/>
          <a:stretch/>
        </p:blipFill>
        <p:spPr>
          <a:xfrm>
            <a:off x="-9400" y="308000"/>
            <a:ext cx="1890024" cy="4835502"/>
          </a:xfrm>
          <a:prstGeom prst="rect">
            <a:avLst/>
          </a:prstGeom>
          <a:noFill/>
          <a:ln>
            <a:noFill/>
          </a:ln>
        </p:spPr>
      </p:pic>
      <p:sp>
        <p:nvSpPr>
          <p:cNvPr id="238" name="Google Shape;238;p20"/>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239" name="Google Shape;239;p20"/>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pic>
        <p:nvPicPr>
          <p:cNvPr id="240" name="Google Shape;240;p20"/>
          <p:cNvPicPr preferRelativeResize="0"/>
          <p:nvPr/>
        </p:nvPicPr>
        <p:blipFill>
          <a:blip r:embed="rId4">
            <a:alphaModFix/>
          </a:blip>
          <a:stretch>
            <a:fillRect/>
          </a:stretch>
        </p:blipFill>
        <p:spPr>
          <a:xfrm>
            <a:off x="8051724" y="4786412"/>
            <a:ext cx="792489" cy="362400"/>
          </a:xfrm>
          <a:prstGeom prst="rect">
            <a:avLst/>
          </a:prstGeom>
          <a:noFill/>
          <a:ln>
            <a:noFill/>
          </a:ln>
        </p:spPr>
      </p:pic>
      <p:sp>
        <p:nvSpPr>
          <p:cNvPr id="241" name="Google Shape;241;p20"/>
          <p:cNvSpPr txBox="1"/>
          <p:nvPr/>
        </p:nvSpPr>
        <p:spPr>
          <a:xfrm>
            <a:off x="42325" y="119525"/>
            <a:ext cx="2874300" cy="42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Inter"/>
                <a:ea typeface="Inter"/>
                <a:cs typeface="Inter"/>
                <a:sym typeface="Inter"/>
              </a:rPr>
              <a:t>Osservatorio Dati</a:t>
            </a:r>
            <a:br>
              <a:rPr lang="en" sz="2400" b="1">
                <a:solidFill>
                  <a:schemeClr val="dk1"/>
                </a:solidFill>
                <a:latin typeface="Inter"/>
                <a:ea typeface="Inter"/>
                <a:cs typeface="Inter"/>
                <a:sym typeface="Inter"/>
              </a:rPr>
            </a:br>
            <a:endParaRPr sz="2400" b="1">
              <a:solidFill>
                <a:schemeClr val="dk1"/>
              </a:solidFill>
              <a:latin typeface="Inter"/>
              <a:ea typeface="Inter"/>
              <a:cs typeface="Inter"/>
              <a:sym typeface="Inter"/>
            </a:endParaRPr>
          </a:p>
          <a:p>
            <a:pPr marL="0" lvl="0" indent="0" algn="l" rtl="0">
              <a:spcBef>
                <a:spcPts val="0"/>
              </a:spcBef>
              <a:spcAft>
                <a:spcPts val="0"/>
              </a:spcAft>
              <a:buNone/>
            </a:pPr>
            <a:r>
              <a:rPr lang="en" sz="2400" b="1">
                <a:solidFill>
                  <a:schemeClr val="dk1"/>
                </a:solidFill>
                <a:latin typeface="Inter"/>
                <a:ea typeface="Inter"/>
                <a:cs typeface="Inter"/>
                <a:sym typeface="Inter"/>
              </a:rPr>
              <a:t>- Mappa delle  </a:t>
            </a:r>
            <a:endParaRPr sz="2400" b="1">
              <a:solidFill>
                <a:schemeClr val="dk1"/>
              </a:solidFill>
              <a:latin typeface="Inter"/>
              <a:ea typeface="Inter"/>
              <a:cs typeface="Inter"/>
              <a:sym typeface="Inter"/>
            </a:endParaRPr>
          </a:p>
          <a:p>
            <a:pPr marL="0" lvl="0" indent="0" algn="l" rtl="0">
              <a:spcBef>
                <a:spcPts val="0"/>
              </a:spcBef>
              <a:spcAft>
                <a:spcPts val="0"/>
              </a:spcAft>
              <a:buNone/>
            </a:pPr>
            <a:r>
              <a:rPr lang="en" sz="2400" b="1">
                <a:solidFill>
                  <a:schemeClr val="dk1"/>
                </a:solidFill>
                <a:latin typeface="Inter"/>
                <a:ea typeface="Inter"/>
                <a:cs typeface="Inter"/>
                <a:sym typeface="Inter"/>
              </a:rPr>
              <a:t>   Province</a:t>
            </a:r>
            <a:br>
              <a:rPr lang="en" sz="2400">
                <a:solidFill>
                  <a:schemeClr val="dk1"/>
                </a:solidFill>
                <a:latin typeface="Inter SemiBold"/>
                <a:ea typeface="Inter SemiBold"/>
                <a:cs typeface="Inter SemiBold"/>
                <a:sym typeface="Inter SemiBold"/>
              </a:rPr>
            </a:br>
            <a:r>
              <a:rPr lang="en" sz="2400">
                <a:solidFill>
                  <a:schemeClr val="dk1"/>
                </a:solidFill>
                <a:latin typeface="Inter SemiBold"/>
                <a:ea typeface="Inter SemiBold"/>
                <a:cs typeface="Inter SemiBold"/>
                <a:sym typeface="Inter SemiBold"/>
              </a:rPr>
              <a:t>   </a:t>
            </a:r>
            <a:r>
              <a:rPr lang="en" sz="1700">
                <a:solidFill>
                  <a:schemeClr val="dk1"/>
                </a:solidFill>
                <a:latin typeface="Inter SemiBold"/>
                <a:ea typeface="Inter SemiBold"/>
                <a:cs typeface="Inter SemiBold"/>
                <a:sym typeface="Inter SemiBold"/>
              </a:rPr>
              <a:t>Dati anagrafici e </a:t>
            </a:r>
            <a:endParaRPr sz="1700">
              <a:solidFill>
                <a:schemeClr val="dk1"/>
              </a:solidFill>
              <a:latin typeface="Inter SemiBold"/>
              <a:ea typeface="Inter SemiBold"/>
              <a:cs typeface="Inter SemiBold"/>
              <a:sym typeface="Inter SemiBold"/>
            </a:endParaRPr>
          </a:p>
          <a:p>
            <a:pPr marL="0" lvl="0" indent="0" algn="l" rtl="0">
              <a:spcBef>
                <a:spcPts val="0"/>
              </a:spcBef>
              <a:spcAft>
                <a:spcPts val="0"/>
              </a:spcAft>
              <a:buNone/>
            </a:pPr>
            <a:r>
              <a:rPr lang="en" sz="1700">
                <a:solidFill>
                  <a:schemeClr val="dk1"/>
                </a:solidFill>
                <a:latin typeface="Inter SemiBold"/>
                <a:ea typeface="Inter SemiBold"/>
                <a:cs typeface="Inter SemiBold"/>
                <a:sym typeface="Inter SemiBold"/>
              </a:rPr>
              <a:t>    elementi identificativi</a:t>
            </a:r>
            <a:br>
              <a:rPr lang="en" sz="2400">
                <a:solidFill>
                  <a:schemeClr val="dk1"/>
                </a:solidFill>
                <a:latin typeface="Inter SemiBold"/>
                <a:ea typeface="Inter SemiBold"/>
                <a:cs typeface="Inter SemiBold"/>
                <a:sym typeface="Inter SemiBold"/>
              </a:rPr>
            </a:br>
            <a:endParaRPr sz="2400">
              <a:solidFill>
                <a:schemeClr val="dk1"/>
              </a:solidFill>
              <a:latin typeface="Inter SemiBold"/>
              <a:ea typeface="Inter SemiBold"/>
              <a:cs typeface="Inter SemiBold"/>
              <a:sym typeface="Inter SemiBold"/>
            </a:endParaRPr>
          </a:p>
        </p:txBody>
      </p:sp>
      <p:sp>
        <p:nvSpPr>
          <p:cNvPr id="242" name="Google Shape;242;p20"/>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6</a:t>
            </a:fld>
            <a:endParaRPr sz="600">
              <a:solidFill>
                <a:schemeClr val="dk1"/>
              </a:solidFill>
              <a:latin typeface="Roboto Mono"/>
              <a:ea typeface="Roboto Mono"/>
              <a:cs typeface="Roboto Mono"/>
              <a:sym typeface="Roboto Mono"/>
            </a:endParaRPr>
          </a:p>
        </p:txBody>
      </p:sp>
      <p:pic>
        <p:nvPicPr>
          <p:cNvPr id="243" name="Google Shape;243;p20"/>
          <p:cNvPicPr preferRelativeResize="0"/>
          <p:nvPr/>
        </p:nvPicPr>
        <p:blipFill>
          <a:blip r:embed="rId5">
            <a:alphaModFix/>
          </a:blip>
          <a:stretch>
            <a:fillRect/>
          </a:stretch>
        </p:blipFill>
        <p:spPr>
          <a:xfrm>
            <a:off x="2642308" y="617575"/>
            <a:ext cx="6343849" cy="4150774"/>
          </a:xfrm>
          <a:prstGeom prst="rect">
            <a:avLst/>
          </a:prstGeom>
          <a:noFill/>
          <a:ln>
            <a:noFill/>
          </a:ln>
        </p:spPr>
      </p:pic>
      <p:pic>
        <p:nvPicPr>
          <p:cNvPr id="244" name="Google Shape;244;p20"/>
          <p:cNvPicPr preferRelativeResize="0"/>
          <p:nvPr/>
        </p:nvPicPr>
        <p:blipFill>
          <a:blip r:embed="rId6">
            <a:alphaModFix/>
          </a:blip>
          <a:stretch>
            <a:fillRect/>
          </a:stretch>
        </p:blipFill>
        <p:spPr>
          <a:xfrm>
            <a:off x="638119" y="3403419"/>
            <a:ext cx="1323675" cy="1367300"/>
          </a:xfrm>
          <a:prstGeom prst="rect">
            <a:avLst/>
          </a:prstGeom>
          <a:noFill/>
          <a:ln>
            <a:noFill/>
          </a:ln>
        </p:spPr>
      </p:pic>
      <p:sp>
        <p:nvSpPr>
          <p:cNvPr id="245" name="Google Shape;245;p20"/>
          <p:cNvSpPr txBox="1"/>
          <p:nvPr/>
        </p:nvSpPr>
        <p:spPr>
          <a:xfrm>
            <a:off x="3371500" y="4767350"/>
            <a:ext cx="468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u="sng">
                <a:solidFill>
                  <a:schemeClr val="accent1"/>
                </a:solidFill>
                <a:latin typeface="Inconsolata"/>
                <a:ea typeface="Inconsolata"/>
                <a:cs typeface="Inconsolata"/>
                <a:sym typeface="Inconsolata"/>
                <a:hlinkClick r:id="rId7">
                  <a:extLst>
                    <a:ext uri="{A12FA001-AC4F-418D-AE19-62706E023703}">
                      <ahyp:hlinkClr xmlns:ahyp="http://schemas.microsoft.com/office/drawing/2018/hyperlinkcolor" val="tx"/>
                    </a:ext>
                  </a:extLst>
                </a:hlinkClick>
              </a:rPr>
              <a:t>https://www.pi-co.eu/area-informativa/osservatorio-province</a:t>
            </a:r>
            <a:r>
              <a:rPr lang="en" sz="1200">
                <a:solidFill>
                  <a:schemeClr val="accent1"/>
                </a:solidFill>
                <a:latin typeface="Inconsolata"/>
                <a:ea typeface="Inconsolata"/>
                <a:cs typeface="Inconsolata"/>
                <a:sym typeface="Inconsolata"/>
              </a:rPr>
              <a:t> </a:t>
            </a:r>
            <a:endParaRPr>
              <a:solidFill>
                <a:schemeClr val="accent1"/>
              </a:solidFill>
            </a:endParaRPr>
          </a:p>
        </p:txBody>
      </p:sp>
      <p:pic>
        <p:nvPicPr>
          <p:cNvPr id="246" name="Google Shape;246;p20"/>
          <p:cNvPicPr preferRelativeResize="0"/>
          <p:nvPr/>
        </p:nvPicPr>
        <p:blipFill>
          <a:blip r:embed="rId8">
            <a:alphaModFix/>
          </a:blip>
          <a:stretch>
            <a:fillRect/>
          </a:stretch>
        </p:blipFill>
        <p:spPr>
          <a:xfrm>
            <a:off x="2016671" y="1156101"/>
            <a:ext cx="3139302" cy="3139302"/>
          </a:xfrm>
          <a:prstGeom prst="rect">
            <a:avLst/>
          </a:prstGeom>
          <a:noFill/>
          <a:ln>
            <a:noFill/>
          </a:ln>
        </p:spPr>
      </p:pic>
      <p:sp>
        <p:nvSpPr>
          <p:cNvPr id="247" name="Google Shape;247;p20"/>
          <p:cNvSpPr txBox="1"/>
          <p:nvPr/>
        </p:nvSpPr>
        <p:spPr>
          <a:xfrm>
            <a:off x="5026800" y="992050"/>
            <a:ext cx="3707400" cy="29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b="1">
                <a:solidFill>
                  <a:srgbClr val="274E13"/>
                </a:solidFill>
                <a:latin typeface="Inter"/>
                <a:ea typeface="Inter"/>
                <a:cs typeface="Inter"/>
                <a:sym typeface="Inter"/>
              </a:rPr>
              <a:t>Dati</a:t>
            </a:r>
            <a:endParaRPr sz="4300" b="1">
              <a:solidFill>
                <a:srgbClr val="274E13"/>
              </a:solidFill>
              <a:latin typeface="Inter"/>
              <a:ea typeface="Inter"/>
              <a:cs typeface="Inter"/>
              <a:sym typeface="Inter"/>
            </a:endParaRPr>
          </a:p>
          <a:p>
            <a:pPr marL="457200" lvl="0" indent="-501650" algn="l" rtl="0">
              <a:spcBef>
                <a:spcPts val="0"/>
              </a:spcBef>
              <a:spcAft>
                <a:spcPts val="0"/>
              </a:spcAft>
              <a:buClr>
                <a:srgbClr val="274E13"/>
              </a:buClr>
              <a:buSzPts val="4300"/>
              <a:buFont typeface="Inter"/>
              <a:buChar char="-"/>
            </a:pPr>
            <a:r>
              <a:rPr lang="en" sz="4300" b="1">
                <a:solidFill>
                  <a:srgbClr val="274E13"/>
                </a:solidFill>
                <a:latin typeface="Inter"/>
                <a:ea typeface="Inter"/>
                <a:cs typeface="Inter"/>
                <a:sym typeface="Inter"/>
              </a:rPr>
              <a:t>integrati</a:t>
            </a:r>
            <a:endParaRPr sz="4300" b="1">
              <a:solidFill>
                <a:srgbClr val="274E13"/>
              </a:solidFill>
              <a:latin typeface="Inter"/>
              <a:ea typeface="Inter"/>
              <a:cs typeface="Inter"/>
              <a:sym typeface="Inter"/>
            </a:endParaRPr>
          </a:p>
          <a:p>
            <a:pPr marL="457200" lvl="0" indent="-501650" algn="l" rtl="0">
              <a:spcBef>
                <a:spcPts val="0"/>
              </a:spcBef>
              <a:spcAft>
                <a:spcPts val="0"/>
              </a:spcAft>
              <a:buClr>
                <a:srgbClr val="274E13"/>
              </a:buClr>
              <a:buSzPts val="4300"/>
              <a:buFont typeface="Inter"/>
              <a:buChar char="-"/>
            </a:pPr>
            <a:r>
              <a:rPr lang="en" sz="4300" b="1">
                <a:solidFill>
                  <a:srgbClr val="274E13"/>
                </a:solidFill>
                <a:latin typeface="Inter"/>
                <a:ea typeface="Inter"/>
                <a:cs typeface="Inter"/>
                <a:sym typeface="Inter"/>
              </a:rPr>
              <a:t>aggiornati</a:t>
            </a:r>
            <a:endParaRPr sz="4300" b="1">
              <a:solidFill>
                <a:srgbClr val="274E13"/>
              </a:solidFill>
              <a:latin typeface="Inter"/>
              <a:ea typeface="Inter"/>
              <a:cs typeface="Inter"/>
              <a:sym typeface="Inter"/>
            </a:endParaRPr>
          </a:p>
          <a:p>
            <a:pPr marL="457200" lvl="0" indent="-501650" algn="l" rtl="0">
              <a:spcBef>
                <a:spcPts val="0"/>
              </a:spcBef>
              <a:spcAft>
                <a:spcPts val="0"/>
              </a:spcAft>
              <a:buClr>
                <a:srgbClr val="274E13"/>
              </a:buClr>
              <a:buSzPts val="4300"/>
              <a:buFont typeface="Inter"/>
              <a:buChar char="-"/>
            </a:pPr>
            <a:r>
              <a:rPr lang="en" sz="4300" b="1">
                <a:solidFill>
                  <a:srgbClr val="274E13"/>
                </a:solidFill>
                <a:latin typeface="Inter"/>
                <a:ea typeface="Inter"/>
                <a:cs typeface="Inter"/>
                <a:sym typeface="Inter"/>
              </a:rPr>
              <a:t>controllati</a:t>
            </a:r>
            <a:endParaRPr sz="4300" b="1">
              <a:solidFill>
                <a:srgbClr val="274E13"/>
              </a:solidFill>
              <a:latin typeface="Inter"/>
              <a:ea typeface="Inter"/>
              <a:cs typeface="Inter"/>
              <a:sym typeface="Inter"/>
            </a:endParaRPr>
          </a:p>
          <a:p>
            <a:pPr marL="457200" lvl="0" indent="-501650" algn="l" rtl="0">
              <a:spcBef>
                <a:spcPts val="0"/>
              </a:spcBef>
              <a:spcAft>
                <a:spcPts val="0"/>
              </a:spcAft>
              <a:buClr>
                <a:srgbClr val="274E13"/>
              </a:buClr>
              <a:buSzPts val="4300"/>
              <a:buFont typeface="Inter"/>
              <a:buChar char="-"/>
            </a:pPr>
            <a:r>
              <a:rPr lang="en" sz="4300" b="1">
                <a:solidFill>
                  <a:srgbClr val="274E13"/>
                </a:solidFill>
                <a:latin typeface="Inter"/>
                <a:ea typeface="Inter"/>
                <a:cs typeface="Inter"/>
                <a:sym typeface="Inter"/>
              </a:rPr>
              <a:t>validati</a:t>
            </a:r>
            <a:endParaRPr sz="4300">
              <a:solidFill>
                <a:srgbClr val="274E13"/>
              </a:solidFill>
              <a:latin typeface="Inter SemiBold"/>
              <a:ea typeface="Inter SemiBold"/>
              <a:cs typeface="Inter SemiBold"/>
              <a:sym typeface="Inter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1"/>
          <p:cNvSpPr/>
          <p:nvPr/>
        </p:nvSpPr>
        <p:spPr>
          <a:xfrm>
            <a:off x="0" y="151075"/>
            <a:ext cx="9144000" cy="48846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253" name="Google Shape;253;p21"/>
          <p:cNvSpPr txBox="1"/>
          <p:nvPr/>
        </p:nvSpPr>
        <p:spPr>
          <a:xfrm>
            <a:off x="100124" y="3130563"/>
            <a:ext cx="1956000" cy="352200"/>
          </a:xfrm>
          <a:prstGeom prst="rect">
            <a:avLst/>
          </a:prstGeom>
          <a:solidFill>
            <a:srgbClr val="6AEB8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Inter"/>
                <a:ea typeface="Inter"/>
                <a:cs typeface="Inter"/>
                <a:sym typeface="Inter"/>
              </a:rPr>
              <a:t>Qualificazione SA</a:t>
            </a:r>
            <a:endParaRPr sz="1200" b="1">
              <a:solidFill>
                <a:schemeClr val="dk1"/>
              </a:solidFill>
              <a:latin typeface="Inter"/>
              <a:ea typeface="Inter"/>
              <a:cs typeface="Inter"/>
              <a:sym typeface="Inter"/>
            </a:endParaRPr>
          </a:p>
          <a:p>
            <a:pPr marL="0" lvl="0" indent="0" algn="ctr" rtl="0">
              <a:spcBef>
                <a:spcPts val="0"/>
              </a:spcBef>
              <a:spcAft>
                <a:spcPts val="0"/>
              </a:spcAft>
              <a:buNone/>
            </a:pPr>
            <a:endParaRPr sz="1200" b="1">
              <a:solidFill>
                <a:schemeClr val="dk1"/>
              </a:solidFill>
              <a:latin typeface="Inter"/>
              <a:ea typeface="Inter"/>
              <a:cs typeface="Inter"/>
              <a:sym typeface="Inter"/>
            </a:endParaRPr>
          </a:p>
        </p:txBody>
      </p:sp>
      <p:sp>
        <p:nvSpPr>
          <p:cNvPr id="254" name="Google Shape;254;p21"/>
          <p:cNvSpPr txBox="1"/>
          <p:nvPr/>
        </p:nvSpPr>
        <p:spPr>
          <a:xfrm>
            <a:off x="2220763" y="1142750"/>
            <a:ext cx="2093700" cy="352200"/>
          </a:xfrm>
          <a:prstGeom prst="rect">
            <a:avLst/>
          </a:prstGeom>
          <a:solidFill>
            <a:srgbClr val="FF4F34"/>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Inter"/>
                <a:ea typeface="Inter"/>
                <a:cs typeface="Inter"/>
                <a:sym typeface="Inter"/>
              </a:rPr>
              <a:t>Servizi appalti conto terzi</a:t>
            </a:r>
            <a:endParaRPr sz="1200" b="1">
              <a:solidFill>
                <a:schemeClr val="dk1"/>
              </a:solidFill>
              <a:latin typeface="Inter"/>
              <a:ea typeface="Inter"/>
              <a:cs typeface="Inter"/>
              <a:sym typeface="Inter"/>
            </a:endParaRPr>
          </a:p>
          <a:p>
            <a:pPr marL="0" lvl="0" indent="0" algn="ctr" rtl="0">
              <a:spcBef>
                <a:spcPts val="0"/>
              </a:spcBef>
              <a:spcAft>
                <a:spcPts val="0"/>
              </a:spcAft>
              <a:buNone/>
            </a:pPr>
            <a:endParaRPr sz="1200" b="1">
              <a:solidFill>
                <a:schemeClr val="dk1"/>
              </a:solidFill>
              <a:latin typeface="Inter"/>
              <a:ea typeface="Inter"/>
              <a:cs typeface="Inter"/>
              <a:sym typeface="Inter"/>
            </a:endParaRPr>
          </a:p>
        </p:txBody>
      </p:sp>
      <p:sp>
        <p:nvSpPr>
          <p:cNvPr id="255" name="Google Shape;255;p21"/>
          <p:cNvSpPr txBox="1"/>
          <p:nvPr/>
        </p:nvSpPr>
        <p:spPr>
          <a:xfrm>
            <a:off x="142888" y="1142750"/>
            <a:ext cx="2001900" cy="352200"/>
          </a:xfrm>
          <a:prstGeom prst="rect">
            <a:avLst/>
          </a:prstGeom>
          <a:solidFill>
            <a:srgbClr val="6AEB8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Inter"/>
                <a:ea typeface="Inter"/>
                <a:cs typeface="Inter"/>
                <a:sym typeface="Inter"/>
              </a:rPr>
              <a:t>Sintesi Appalti</a:t>
            </a:r>
            <a:endParaRPr sz="1200" b="1">
              <a:solidFill>
                <a:schemeClr val="dk1"/>
              </a:solidFill>
              <a:latin typeface="Inter"/>
              <a:ea typeface="Inter"/>
              <a:cs typeface="Inter"/>
              <a:sym typeface="Inter"/>
            </a:endParaRPr>
          </a:p>
        </p:txBody>
      </p:sp>
      <p:sp>
        <p:nvSpPr>
          <p:cNvPr id="256" name="Google Shape;256;p21"/>
          <p:cNvSpPr txBox="1"/>
          <p:nvPr/>
        </p:nvSpPr>
        <p:spPr>
          <a:xfrm>
            <a:off x="4465388" y="1146925"/>
            <a:ext cx="2001900" cy="352200"/>
          </a:xfrm>
          <a:prstGeom prst="rect">
            <a:avLst/>
          </a:prstGeom>
          <a:solidFill>
            <a:srgbClr val="FFD23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Inter"/>
                <a:ea typeface="Inter"/>
                <a:cs typeface="Inter"/>
                <a:sym typeface="Inter"/>
              </a:rPr>
              <a:t>Monitoraggio Appalti</a:t>
            </a:r>
            <a:endParaRPr sz="1200" b="1">
              <a:solidFill>
                <a:schemeClr val="dk1"/>
              </a:solidFill>
              <a:latin typeface="Inter"/>
              <a:ea typeface="Inter"/>
              <a:cs typeface="Inter"/>
              <a:sym typeface="Inter"/>
            </a:endParaRPr>
          </a:p>
        </p:txBody>
      </p:sp>
      <p:sp>
        <p:nvSpPr>
          <p:cNvPr id="257" name="Google Shape;257;p21"/>
          <p:cNvSpPr txBox="1"/>
          <p:nvPr/>
        </p:nvSpPr>
        <p:spPr>
          <a:xfrm>
            <a:off x="2450315" y="3130575"/>
            <a:ext cx="2044800" cy="352200"/>
          </a:xfrm>
          <a:prstGeom prst="rect">
            <a:avLst/>
          </a:prstGeom>
          <a:solidFill>
            <a:srgbClr val="FF4F3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Inter"/>
                <a:ea typeface="Inter"/>
                <a:cs typeface="Inter"/>
                <a:sym typeface="Inter"/>
              </a:rPr>
              <a:t>Sintesi PNRR</a:t>
            </a:r>
            <a:endParaRPr sz="1200" b="1">
              <a:solidFill>
                <a:schemeClr val="dk1"/>
              </a:solidFill>
              <a:latin typeface="Inter"/>
              <a:ea typeface="Inter"/>
              <a:cs typeface="Inter"/>
              <a:sym typeface="Inter"/>
            </a:endParaRPr>
          </a:p>
        </p:txBody>
      </p:sp>
      <p:sp>
        <p:nvSpPr>
          <p:cNvPr id="258" name="Google Shape;258;p21"/>
          <p:cNvSpPr txBox="1"/>
          <p:nvPr/>
        </p:nvSpPr>
        <p:spPr>
          <a:xfrm>
            <a:off x="4671787" y="3130575"/>
            <a:ext cx="2001900" cy="352200"/>
          </a:xfrm>
          <a:prstGeom prst="rect">
            <a:avLst/>
          </a:prstGeom>
          <a:solidFill>
            <a:srgbClr val="6AEB8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Inter"/>
                <a:ea typeface="Inter"/>
                <a:cs typeface="Inter"/>
                <a:sym typeface="Inter"/>
              </a:rPr>
              <a:t>Sintesi PNC</a:t>
            </a:r>
            <a:endParaRPr sz="1200" b="1">
              <a:solidFill>
                <a:schemeClr val="dk1"/>
              </a:solidFill>
              <a:latin typeface="Inter"/>
              <a:ea typeface="Inter"/>
              <a:cs typeface="Inter"/>
              <a:sym typeface="Inter"/>
            </a:endParaRPr>
          </a:p>
        </p:txBody>
      </p:sp>
      <p:sp>
        <p:nvSpPr>
          <p:cNvPr id="259" name="Google Shape;259;p21"/>
          <p:cNvSpPr txBox="1"/>
          <p:nvPr/>
        </p:nvSpPr>
        <p:spPr>
          <a:xfrm>
            <a:off x="6680138" y="1146925"/>
            <a:ext cx="2184000" cy="352200"/>
          </a:xfrm>
          <a:prstGeom prst="rect">
            <a:avLst/>
          </a:prstGeom>
          <a:solidFill>
            <a:srgbClr val="FFD23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Inter"/>
                <a:ea typeface="Inter"/>
                <a:cs typeface="Inter"/>
                <a:sym typeface="Inter"/>
              </a:rPr>
              <a:t>Monitoraggio Regionale</a:t>
            </a:r>
            <a:endParaRPr sz="1200" b="1">
              <a:solidFill>
                <a:schemeClr val="dk1"/>
              </a:solidFill>
              <a:latin typeface="Inter"/>
              <a:ea typeface="Inter"/>
              <a:cs typeface="Inter"/>
              <a:sym typeface="Inter"/>
            </a:endParaRPr>
          </a:p>
        </p:txBody>
      </p:sp>
      <p:sp>
        <p:nvSpPr>
          <p:cNvPr id="260" name="Google Shape;260;p21"/>
          <p:cNvSpPr txBox="1"/>
          <p:nvPr/>
        </p:nvSpPr>
        <p:spPr>
          <a:xfrm>
            <a:off x="0" y="257825"/>
            <a:ext cx="9144000" cy="67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Inter SemiBold"/>
                <a:ea typeface="Inter SemiBold"/>
                <a:cs typeface="Inter SemiBold"/>
                <a:sym typeface="Inter SemiBold"/>
              </a:rPr>
              <a:t> Cruscotti Appalti e Qualificazioni SA</a:t>
            </a:r>
            <a:br>
              <a:rPr lang="en" sz="2400">
                <a:solidFill>
                  <a:schemeClr val="dk1"/>
                </a:solidFill>
                <a:latin typeface="Inter SemiBold"/>
                <a:ea typeface="Inter SemiBold"/>
                <a:cs typeface="Inter SemiBold"/>
                <a:sym typeface="Inter SemiBold"/>
              </a:rPr>
            </a:br>
            <a:r>
              <a:rPr lang="en" sz="2400">
                <a:solidFill>
                  <a:schemeClr val="dk1"/>
                </a:solidFill>
                <a:latin typeface="Inter SemiBold"/>
                <a:ea typeface="Inter SemiBold"/>
                <a:cs typeface="Inter SemiBold"/>
                <a:sym typeface="Inter SemiBold"/>
              </a:rPr>
              <a:t>attivi dal 2023</a:t>
            </a:r>
            <a:endParaRPr sz="2400">
              <a:solidFill>
                <a:schemeClr val="dk1"/>
              </a:solidFill>
              <a:latin typeface="Inter SemiBold"/>
              <a:ea typeface="Inter SemiBold"/>
              <a:cs typeface="Inter SemiBold"/>
              <a:sym typeface="Inter SemiBold"/>
            </a:endParaRPr>
          </a:p>
        </p:txBody>
      </p:sp>
      <p:pic>
        <p:nvPicPr>
          <p:cNvPr id="261" name="Google Shape;261;p21"/>
          <p:cNvPicPr preferRelativeResize="0"/>
          <p:nvPr/>
        </p:nvPicPr>
        <p:blipFill>
          <a:blip r:embed="rId3">
            <a:alphaModFix/>
          </a:blip>
          <a:stretch>
            <a:fillRect/>
          </a:stretch>
        </p:blipFill>
        <p:spPr>
          <a:xfrm>
            <a:off x="142900" y="1466350"/>
            <a:ext cx="1955876" cy="1468598"/>
          </a:xfrm>
          <a:prstGeom prst="rect">
            <a:avLst/>
          </a:prstGeom>
          <a:noFill/>
          <a:ln>
            <a:noFill/>
          </a:ln>
        </p:spPr>
      </p:pic>
      <p:pic>
        <p:nvPicPr>
          <p:cNvPr id="262" name="Google Shape;262;p21"/>
          <p:cNvPicPr preferRelativeResize="0"/>
          <p:nvPr/>
        </p:nvPicPr>
        <p:blipFill>
          <a:blip r:embed="rId4">
            <a:alphaModFix/>
          </a:blip>
          <a:stretch>
            <a:fillRect/>
          </a:stretch>
        </p:blipFill>
        <p:spPr>
          <a:xfrm>
            <a:off x="2296675" y="1454350"/>
            <a:ext cx="1955876" cy="1484109"/>
          </a:xfrm>
          <a:prstGeom prst="rect">
            <a:avLst/>
          </a:prstGeom>
          <a:noFill/>
          <a:ln>
            <a:noFill/>
          </a:ln>
        </p:spPr>
      </p:pic>
      <p:pic>
        <p:nvPicPr>
          <p:cNvPr id="263" name="Google Shape;263;p21"/>
          <p:cNvPicPr preferRelativeResize="0"/>
          <p:nvPr/>
        </p:nvPicPr>
        <p:blipFill>
          <a:blip r:embed="rId5">
            <a:alphaModFix/>
          </a:blip>
          <a:stretch>
            <a:fillRect/>
          </a:stretch>
        </p:blipFill>
        <p:spPr>
          <a:xfrm>
            <a:off x="4553799" y="1462325"/>
            <a:ext cx="1855401" cy="1407862"/>
          </a:xfrm>
          <a:prstGeom prst="rect">
            <a:avLst/>
          </a:prstGeom>
          <a:solidFill>
            <a:srgbClr val="CFE2F3"/>
          </a:solidFill>
          <a:ln>
            <a:noFill/>
          </a:ln>
        </p:spPr>
      </p:pic>
      <p:pic>
        <p:nvPicPr>
          <p:cNvPr id="264" name="Google Shape;264;p21"/>
          <p:cNvPicPr preferRelativeResize="0"/>
          <p:nvPr/>
        </p:nvPicPr>
        <p:blipFill>
          <a:blip r:embed="rId6">
            <a:alphaModFix/>
          </a:blip>
          <a:stretch>
            <a:fillRect/>
          </a:stretch>
        </p:blipFill>
        <p:spPr>
          <a:xfrm>
            <a:off x="6813501" y="1441062"/>
            <a:ext cx="2001900" cy="1519031"/>
          </a:xfrm>
          <a:prstGeom prst="rect">
            <a:avLst/>
          </a:prstGeom>
          <a:noFill/>
          <a:ln>
            <a:noFill/>
          </a:ln>
        </p:spPr>
      </p:pic>
      <p:pic>
        <p:nvPicPr>
          <p:cNvPr id="265" name="Google Shape;265;p21"/>
          <p:cNvPicPr preferRelativeResize="0"/>
          <p:nvPr/>
        </p:nvPicPr>
        <p:blipFill>
          <a:blip r:embed="rId7">
            <a:alphaModFix/>
          </a:blip>
          <a:stretch>
            <a:fillRect/>
          </a:stretch>
        </p:blipFill>
        <p:spPr>
          <a:xfrm>
            <a:off x="2473400" y="3468150"/>
            <a:ext cx="1955876" cy="1412875"/>
          </a:xfrm>
          <a:prstGeom prst="rect">
            <a:avLst/>
          </a:prstGeom>
          <a:noFill/>
          <a:ln>
            <a:noFill/>
          </a:ln>
        </p:spPr>
      </p:pic>
      <p:pic>
        <p:nvPicPr>
          <p:cNvPr id="266" name="Google Shape;266;p21"/>
          <p:cNvPicPr preferRelativeResize="0"/>
          <p:nvPr/>
        </p:nvPicPr>
        <p:blipFill>
          <a:blip r:embed="rId8">
            <a:alphaModFix/>
          </a:blip>
          <a:stretch>
            <a:fillRect/>
          </a:stretch>
        </p:blipFill>
        <p:spPr>
          <a:xfrm>
            <a:off x="4646550" y="3459650"/>
            <a:ext cx="1955876" cy="1412875"/>
          </a:xfrm>
          <a:prstGeom prst="rect">
            <a:avLst/>
          </a:prstGeom>
          <a:noFill/>
          <a:ln>
            <a:noFill/>
          </a:ln>
        </p:spPr>
      </p:pic>
      <p:sp>
        <p:nvSpPr>
          <p:cNvPr id="267" name="Google Shape;267;p21"/>
          <p:cNvSpPr txBox="1"/>
          <p:nvPr/>
        </p:nvSpPr>
        <p:spPr>
          <a:xfrm>
            <a:off x="6850353" y="3130575"/>
            <a:ext cx="2001900" cy="352200"/>
          </a:xfrm>
          <a:prstGeom prst="rect">
            <a:avLst/>
          </a:prstGeom>
          <a:solidFill>
            <a:srgbClr val="FFD23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Inter"/>
                <a:ea typeface="Inter"/>
                <a:cs typeface="Inter"/>
                <a:sym typeface="Inter"/>
              </a:rPr>
              <a:t>Monitoraggio PNRR</a:t>
            </a:r>
            <a:endParaRPr sz="1200" b="1">
              <a:solidFill>
                <a:schemeClr val="dk1"/>
              </a:solidFill>
              <a:latin typeface="Inter"/>
              <a:ea typeface="Inter"/>
              <a:cs typeface="Inter"/>
              <a:sym typeface="Inter"/>
            </a:endParaRPr>
          </a:p>
        </p:txBody>
      </p:sp>
      <p:pic>
        <p:nvPicPr>
          <p:cNvPr id="268" name="Google Shape;268;p21"/>
          <p:cNvPicPr preferRelativeResize="0"/>
          <p:nvPr/>
        </p:nvPicPr>
        <p:blipFill>
          <a:blip r:embed="rId9">
            <a:alphaModFix/>
          </a:blip>
          <a:stretch>
            <a:fillRect/>
          </a:stretch>
        </p:blipFill>
        <p:spPr>
          <a:xfrm>
            <a:off x="6916226" y="3468000"/>
            <a:ext cx="1955999" cy="1412898"/>
          </a:xfrm>
          <a:prstGeom prst="rect">
            <a:avLst/>
          </a:prstGeom>
          <a:solidFill>
            <a:srgbClr val="CFE2F3"/>
          </a:solidFill>
          <a:ln>
            <a:noFill/>
          </a:ln>
        </p:spPr>
      </p:pic>
      <p:pic>
        <p:nvPicPr>
          <p:cNvPr id="269" name="Google Shape;269;p21"/>
          <p:cNvPicPr preferRelativeResize="0"/>
          <p:nvPr/>
        </p:nvPicPr>
        <p:blipFill>
          <a:blip r:embed="rId10">
            <a:alphaModFix/>
          </a:blip>
          <a:stretch>
            <a:fillRect/>
          </a:stretch>
        </p:blipFill>
        <p:spPr>
          <a:xfrm>
            <a:off x="185675" y="3467988"/>
            <a:ext cx="1870449" cy="1412887"/>
          </a:xfrm>
          <a:prstGeom prst="rect">
            <a:avLst/>
          </a:prstGeom>
          <a:noFill/>
          <a:ln>
            <a:noFill/>
          </a:ln>
        </p:spPr>
      </p:pic>
      <p:pic>
        <p:nvPicPr>
          <p:cNvPr id="270" name="Google Shape;270;p21"/>
          <p:cNvPicPr preferRelativeResize="0"/>
          <p:nvPr/>
        </p:nvPicPr>
        <p:blipFill>
          <a:blip r:embed="rId11">
            <a:alphaModFix/>
          </a:blip>
          <a:stretch>
            <a:fillRect/>
          </a:stretch>
        </p:blipFill>
        <p:spPr>
          <a:xfrm>
            <a:off x="8051724" y="4786412"/>
            <a:ext cx="792489" cy="362400"/>
          </a:xfrm>
          <a:prstGeom prst="rect">
            <a:avLst/>
          </a:prstGeom>
          <a:noFill/>
          <a:ln>
            <a:noFill/>
          </a:ln>
        </p:spPr>
      </p:pic>
      <p:sp>
        <p:nvSpPr>
          <p:cNvPr id="271" name="Google Shape;271;p21"/>
          <p:cNvSpPr txBox="1">
            <a:spLocks noGrp="1"/>
          </p:cNvSpPr>
          <p:nvPr>
            <p:ph type="sldNum" idx="4294967295"/>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7</a:t>
            </a:fld>
            <a:endParaRPr sz="600">
              <a:solidFill>
                <a:schemeClr val="dk1"/>
              </a:solidFill>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2"/>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8</a:t>
            </a:fld>
            <a:endParaRPr sz="600">
              <a:solidFill>
                <a:schemeClr val="dk1"/>
              </a:solidFill>
              <a:latin typeface="Roboto Mono"/>
              <a:ea typeface="Roboto Mono"/>
              <a:cs typeface="Roboto Mono"/>
              <a:sym typeface="Roboto Mono"/>
            </a:endParaRPr>
          </a:p>
        </p:txBody>
      </p:sp>
      <p:sp>
        <p:nvSpPr>
          <p:cNvPr id="277" name="Google Shape;277;p22"/>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278" name="Google Shape;278;p22"/>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pic>
        <p:nvPicPr>
          <p:cNvPr id="279" name="Google Shape;279;p22"/>
          <p:cNvPicPr preferRelativeResize="0"/>
          <p:nvPr/>
        </p:nvPicPr>
        <p:blipFill>
          <a:blip r:embed="rId3">
            <a:alphaModFix/>
          </a:blip>
          <a:stretch>
            <a:fillRect/>
          </a:stretch>
        </p:blipFill>
        <p:spPr>
          <a:xfrm>
            <a:off x="8051724" y="4786412"/>
            <a:ext cx="792489" cy="362400"/>
          </a:xfrm>
          <a:prstGeom prst="rect">
            <a:avLst/>
          </a:prstGeom>
          <a:noFill/>
          <a:ln>
            <a:noFill/>
          </a:ln>
        </p:spPr>
      </p:pic>
      <p:sp>
        <p:nvSpPr>
          <p:cNvPr id="280" name="Google Shape;280;p22"/>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8</a:t>
            </a:fld>
            <a:endParaRPr sz="600">
              <a:solidFill>
                <a:schemeClr val="dk1"/>
              </a:solidFill>
              <a:latin typeface="Roboto Mono"/>
              <a:ea typeface="Roboto Mono"/>
              <a:cs typeface="Roboto Mono"/>
              <a:sym typeface="Roboto Mono"/>
            </a:endParaRPr>
          </a:p>
        </p:txBody>
      </p:sp>
      <p:sp>
        <p:nvSpPr>
          <p:cNvPr id="281" name="Google Shape;281;p22"/>
          <p:cNvSpPr txBox="1"/>
          <p:nvPr/>
        </p:nvSpPr>
        <p:spPr>
          <a:xfrm>
            <a:off x="0" y="138725"/>
            <a:ext cx="2921700" cy="46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Inter"/>
                <a:ea typeface="Inter"/>
                <a:cs typeface="Inter"/>
                <a:sym typeface="Inter"/>
              </a:rPr>
              <a:t>Qualificazione SA</a:t>
            </a:r>
            <a:endParaRPr sz="2400">
              <a:solidFill>
                <a:schemeClr val="dk1"/>
              </a:solidFill>
              <a:latin typeface="Inter SemiBold"/>
              <a:ea typeface="Inter SemiBold"/>
              <a:cs typeface="Inter SemiBold"/>
              <a:sym typeface="Inter SemiBold"/>
            </a:endParaRPr>
          </a:p>
        </p:txBody>
      </p:sp>
      <p:pic>
        <p:nvPicPr>
          <p:cNvPr id="282" name="Google Shape;282;p22"/>
          <p:cNvPicPr preferRelativeResize="0"/>
          <p:nvPr/>
        </p:nvPicPr>
        <p:blipFill>
          <a:blip r:embed="rId4">
            <a:alphaModFix/>
          </a:blip>
          <a:stretch>
            <a:fillRect/>
          </a:stretch>
        </p:blipFill>
        <p:spPr>
          <a:xfrm>
            <a:off x="3074100" y="307699"/>
            <a:ext cx="5891543" cy="4450301"/>
          </a:xfrm>
          <a:prstGeom prst="rect">
            <a:avLst/>
          </a:prstGeom>
          <a:noFill/>
          <a:ln>
            <a:noFill/>
          </a:ln>
        </p:spPr>
      </p:pic>
      <p:sp>
        <p:nvSpPr>
          <p:cNvPr id="283" name="Google Shape;283;p22"/>
          <p:cNvSpPr txBox="1"/>
          <p:nvPr/>
        </p:nvSpPr>
        <p:spPr>
          <a:xfrm>
            <a:off x="4280250" y="47829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rgbClr val="1155CC"/>
                </a:solidFill>
                <a:latin typeface="Inconsolata"/>
                <a:ea typeface="Inconsolata"/>
                <a:cs typeface="Inconsolata"/>
                <a:sym typeface="Inconsolata"/>
                <a:hlinkClick r:id="rId5">
                  <a:extLst>
                    <a:ext uri="{A12FA001-AC4F-418D-AE19-62706E023703}">
                      <ahyp:hlinkClr xmlns:ahyp="http://schemas.microsoft.com/office/drawing/2018/hyperlinkcolor" val="tx"/>
                    </a:ext>
                  </a:extLst>
                </a:hlinkClick>
              </a:rPr>
              <a:t>https://sciamlab.com/g/RXJVD7</a:t>
            </a:r>
            <a:endParaRPr/>
          </a:p>
        </p:txBody>
      </p:sp>
      <p:sp>
        <p:nvSpPr>
          <p:cNvPr id="284" name="Google Shape;284;p22"/>
          <p:cNvSpPr txBox="1"/>
          <p:nvPr/>
        </p:nvSpPr>
        <p:spPr>
          <a:xfrm>
            <a:off x="56900" y="701117"/>
            <a:ext cx="3415800" cy="278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300" b="1">
                <a:solidFill>
                  <a:srgbClr val="000000"/>
                </a:solidFill>
                <a:latin typeface="Inter"/>
                <a:ea typeface="Inter"/>
                <a:cs typeface="Inter"/>
                <a:sym typeface="Inter"/>
              </a:rPr>
              <a:t>Filtri</a:t>
            </a:r>
            <a:r>
              <a:rPr lang="en" sz="1300">
                <a:solidFill>
                  <a:srgbClr val="000000"/>
                </a:solidFill>
                <a:latin typeface="Inter"/>
                <a:ea typeface="Inter"/>
                <a:cs typeface="Inter"/>
                <a:sym typeface="Inter"/>
              </a:rPr>
              <a:t>:</a:t>
            </a:r>
            <a:endParaRPr>
              <a:latin typeface="Inter"/>
              <a:ea typeface="Inter"/>
              <a:cs typeface="Inter"/>
              <a:sym typeface="Inter"/>
            </a:endParaRPr>
          </a:p>
          <a:p>
            <a:pPr marL="0" marR="0" lvl="0" indent="0" algn="l" rtl="0">
              <a:lnSpc>
                <a:spcPct val="100000"/>
              </a:lnSpc>
              <a:spcBef>
                <a:spcPts val="0"/>
              </a:spcBef>
              <a:spcAft>
                <a:spcPts val="0"/>
              </a:spcAft>
              <a:buNone/>
            </a:pPr>
            <a:r>
              <a:rPr lang="en" sz="1300">
                <a:solidFill>
                  <a:schemeClr val="dk1"/>
                </a:solidFill>
                <a:latin typeface="Inter"/>
                <a:ea typeface="Inter"/>
                <a:cs typeface="Inter"/>
                <a:sym typeface="Inter"/>
              </a:rPr>
              <a:t>Provincia</a:t>
            </a:r>
            <a:br>
              <a:rPr lang="en" sz="1300">
                <a:solidFill>
                  <a:schemeClr val="dk1"/>
                </a:solidFill>
                <a:latin typeface="Inter"/>
                <a:ea typeface="Inter"/>
                <a:cs typeface="Inter"/>
                <a:sym typeface="Inter"/>
              </a:rPr>
            </a:br>
            <a:r>
              <a:rPr lang="en" sz="1300">
                <a:solidFill>
                  <a:schemeClr val="dk1"/>
                </a:solidFill>
                <a:latin typeface="Inter"/>
                <a:ea typeface="Inter"/>
                <a:cs typeface="Inter"/>
                <a:sym typeface="Inter"/>
              </a:rPr>
              <a:t>Tipologia Amministrazione</a:t>
            </a:r>
            <a:br>
              <a:rPr lang="en" sz="1300">
                <a:solidFill>
                  <a:schemeClr val="dk1"/>
                </a:solidFill>
                <a:latin typeface="Inter"/>
                <a:ea typeface="Inter"/>
                <a:cs typeface="Inter"/>
                <a:sym typeface="Inter"/>
              </a:rPr>
            </a:br>
            <a:r>
              <a:rPr lang="en" sz="1300">
                <a:solidFill>
                  <a:schemeClr val="dk1"/>
                </a:solidFill>
                <a:latin typeface="Inter"/>
                <a:ea typeface="Inter"/>
                <a:cs typeface="Inter"/>
                <a:sym typeface="Inter"/>
              </a:rPr>
              <a:t>Livello Qualificazione Lavori</a:t>
            </a:r>
            <a:endParaRPr sz="1300">
              <a:solidFill>
                <a:schemeClr val="dk1"/>
              </a:solidFill>
              <a:latin typeface="Inter"/>
              <a:ea typeface="Inter"/>
              <a:cs typeface="Inter"/>
              <a:sym typeface="Inter"/>
            </a:endParaRPr>
          </a:p>
          <a:p>
            <a:pPr marL="0" lvl="0" indent="0" algn="l" rtl="0">
              <a:spcBef>
                <a:spcPts val="0"/>
              </a:spcBef>
              <a:spcAft>
                <a:spcPts val="0"/>
              </a:spcAft>
              <a:buNone/>
            </a:pPr>
            <a:r>
              <a:rPr lang="en" sz="1300">
                <a:solidFill>
                  <a:schemeClr val="dk1"/>
                </a:solidFill>
                <a:latin typeface="Inter"/>
                <a:ea typeface="Inter"/>
                <a:cs typeface="Inter"/>
                <a:sym typeface="Inter"/>
              </a:rPr>
              <a:t>Livello Qualificazione S-A</a:t>
            </a:r>
            <a:endParaRPr sz="1300">
              <a:solidFill>
                <a:srgbClr val="000000"/>
              </a:solidFill>
              <a:latin typeface="Inter"/>
              <a:ea typeface="Inter"/>
              <a:cs typeface="Inter"/>
              <a:sym typeface="Inter"/>
            </a:endParaRPr>
          </a:p>
        </p:txBody>
      </p:sp>
      <p:sp>
        <p:nvSpPr>
          <p:cNvPr id="285" name="Google Shape;285;p22"/>
          <p:cNvSpPr txBox="1"/>
          <p:nvPr/>
        </p:nvSpPr>
        <p:spPr>
          <a:xfrm>
            <a:off x="131000" y="1978169"/>
            <a:ext cx="24681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300" b="1">
                <a:latin typeface="Inter"/>
                <a:ea typeface="Inter"/>
                <a:cs typeface="Inter"/>
                <a:sym typeface="Inter"/>
              </a:rPr>
              <a:t>Territorio</a:t>
            </a:r>
            <a:endParaRPr sz="1300" b="1">
              <a:latin typeface="Inter"/>
              <a:ea typeface="Inter"/>
              <a:cs typeface="Inter"/>
              <a:sym typeface="Inter"/>
            </a:endParaRPr>
          </a:p>
        </p:txBody>
      </p:sp>
      <p:sp>
        <p:nvSpPr>
          <p:cNvPr id="286" name="Google Shape;286;p22"/>
          <p:cNvSpPr/>
          <p:nvPr/>
        </p:nvSpPr>
        <p:spPr>
          <a:xfrm rot="-433185">
            <a:off x="1955854" y="753937"/>
            <a:ext cx="2632976" cy="319638"/>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287" name="Google Shape;287;p22"/>
          <p:cNvSpPr/>
          <p:nvPr/>
        </p:nvSpPr>
        <p:spPr>
          <a:xfrm rot="885">
            <a:off x="1307174" y="1978475"/>
            <a:ext cx="2331900" cy="3195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
        <p:nvSpPr>
          <p:cNvPr id="288" name="Google Shape;288;p22"/>
          <p:cNvSpPr txBox="1"/>
          <p:nvPr/>
        </p:nvSpPr>
        <p:spPr>
          <a:xfrm>
            <a:off x="131000" y="2771892"/>
            <a:ext cx="24681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300" b="1">
                <a:latin typeface="Inter"/>
                <a:ea typeface="Inter"/>
                <a:cs typeface="Inter"/>
                <a:sym typeface="Inter"/>
              </a:rPr>
              <a:t>Dettaglio qualificazione</a:t>
            </a:r>
            <a:br>
              <a:rPr lang="en" sz="1300" b="1">
                <a:latin typeface="Inter"/>
                <a:ea typeface="Inter"/>
                <a:cs typeface="Inter"/>
                <a:sym typeface="Inter"/>
              </a:rPr>
            </a:br>
            <a:r>
              <a:rPr lang="en" sz="1300" b="1">
                <a:latin typeface="Inter"/>
                <a:ea typeface="Inter"/>
                <a:cs typeface="Inter"/>
                <a:sym typeface="Inter"/>
              </a:rPr>
              <a:t>Amministrazioni</a:t>
            </a:r>
            <a:br>
              <a:rPr lang="en" sz="1300">
                <a:latin typeface="Inter"/>
                <a:ea typeface="Inter"/>
                <a:cs typeface="Inter"/>
                <a:sym typeface="Inter"/>
              </a:rPr>
            </a:br>
            <a:r>
              <a:rPr lang="en" sz="1300">
                <a:latin typeface="Inter"/>
                <a:ea typeface="Inter"/>
                <a:cs typeface="Inter"/>
                <a:sym typeface="Inter"/>
              </a:rPr>
              <a:t>- Livelli</a:t>
            </a:r>
            <a:br>
              <a:rPr lang="en" sz="1300">
                <a:latin typeface="Inter"/>
                <a:ea typeface="Inter"/>
                <a:cs typeface="Inter"/>
                <a:sym typeface="Inter"/>
              </a:rPr>
            </a:br>
            <a:r>
              <a:rPr lang="en" sz="1300">
                <a:latin typeface="Inter"/>
                <a:ea typeface="Inter"/>
                <a:cs typeface="Inter"/>
                <a:sym typeface="Inter"/>
              </a:rPr>
              <a:t>- Fasi</a:t>
            </a:r>
            <a:br>
              <a:rPr lang="en" sz="1300">
                <a:latin typeface="Inter"/>
                <a:ea typeface="Inter"/>
                <a:cs typeface="Inter"/>
                <a:sym typeface="Inter"/>
              </a:rPr>
            </a:br>
            <a:r>
              <a:rPr lang="en" sz="1300">
                <a:latin typeface="Inter"/>
                <a:ea typeface="Inter"/>
                <a:cs typeface="Inter"/>
                <a:sym typeface="Inter"/>
              </a:rPr>
              <a:t>- Punteggi</a:t>
            </a:r>
            <a:endParaRPr sz="1300">
              <a:latin typeface="Inter"/>
              <a:ea typeface="Inter"/>
              <a:cs typeface="Inter"/>
              <a:sym typeface="Inter"/>
            </a:endParaRPr>
          </a:p>
        </p:txBody>
      </p:sp>
      <p:sp>
        <p:nvSpPr>
          <p:cNvPr id="289" name="Google Shape;289;p22"/>
          <p:cNvSpPr/>
          <p:nvPr/>
        </p:nvSpPr>
        <p:spPr>
          <a:xfrm rot="780">
            <a:off x="2317200" y="3234900"/>
            <a:ext cx="1321800" cy="3195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pic>
        <p:nvPicPr>
          <p:cNvPr id="290" name="Google Shape;290;p22"/>
          <p:cNvPicPr preferRelativeResize="0"/>
          <p:nvPr/>
        </p:nvPicPr>
        <p:blipFill>
          <a:blip r:embed="rId6">
            <a:alphaModFix/>
          </a:blip>
          <a:stretch>
            <a:fillRect/>
          </a:stretch>
        </p:blipFill>
        <p:spPr>
          <a:xfrm>
            <a:off x="1129025" y="3509001"/>
            <a:ext cx="1363700" cy="138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3"/>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9</a:t>
            </a:fld>
            <a:endParaRPr sz="600">
              <a:solidFill>
                <a:schemeClr val="dk1"/>
              </a:solidFill>
              <a:latin typeface="Roboto Mono"/>
              <a:ea typeface="Roboto Mono"/>
              <a:cs typeface="Roboto Mono"/>
              <a:sym typeface="Roboto Mono"/>
            </a:endParaRPr>
          </a:p>
        </p:txBody>
      </p:sp>
      <p:pic>
        <p:nvPicPr>
          <p:cNvPr id="296" name="Google Shape;296;p23"/>
          <p:cNvPicPr preferRelativeResize="0"/>
          <p:nvPr/>
        </p:nvPicPr>
        <p:blipFill>
          <a:blip r:embed="rId3">
            <a:alphaModFix/>
          </a:blip>
          <a:stretch>
            <a:fillRect/>
          </a:stretch>
        </p:blipFill>
        <p:spPr>
          <a:xfrm>
            <a:off x="8051724" y="4786412"/>
            <a:ext cx="792489" cy="362400"/>
          </a:xfrm>
          <a:prstGeom prst="rect">
            <a:avLst/>
          </a:prstGeom>
          <a:noFill/>
          <a:ln>
            <a:noFill/>
          </a:ln>
        </p:spPr>
      </p:pic>
      <p:sp>
        <p:nvSpPr>
          <p:cNvPr id="297" name="Google Shape;297;p23"/>
          <p:cNvSpPr txBox="1">
            <a:spLocks noGrp="1"/>
          </p:cNvSpPr>
          <p:nvPr>
            <p:ph type="sldNum" idx="12"/>
          </p:nvPr>
        </p:nvSpPr>
        <p:spPr>
          <a:xfrm>
            <a:off x="8545958" y="475520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600">
                <a:solidFill>
                  <a:schemeClr val="dk1"/>
                </a:solidFill>
                <a:latin typeface="Roboto Mono"/>
                <a:ea typeface="Roboto Mono"/>
                <a:cs typeface="Roboto Mono"/>
                <a:sym typeface="Roboto Mono"/>
              </a:rPr>
              <a:t>9</a:t>
            </a:fld>
            <a:endParaRPr sz="600">
              <a:solidFill>
                <a:schemeClr val="dk1"/>
              </a:solidFill>
              <a:latin typeface="Roboto Mono"/>
              <a:ea typeface="Roboto Mono"/>
              <a:cs typeface="Roboto Mono"/>
              <a:sym typeface="Roboto Mono"/>
            </a:endParaRPr>
          </a:p>
        </p:txBody>
      </p:sp>
      <p:sp>
        <p:nvSpPr>
          <p:cNvPr id="298" name="Google Shape;298;p23"/>
          <p:cNvSpPr txBox="1"/>
          <p:nvPr/>
        </p:nvSpPr>
        <p:spPr>
          <a:xfrm>
            <a:off x="4280250" y="47829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rgbClr val="1155CC"/>
                </a:solidFill>
                <a:latin typeface="Inconsolata"/>
                <a:ea typeface="Inconsolata"/>
                <a:cs typeface="Inconsolata"/>
                <a:sym typeface="Inconsolata"/>
                <a:hlinkClick r:id="rId4">
                  <a:extLst>
                    <a:ext uri="{A12FA001-AC4F-418D-AE19-62706E023703}">
                      <ahyp:hlinkClr xmlns:ahyp="http://schemas.microsoft.com/office/drawing/2018/hyperlinkcolor" val="tx"/>
                    </a:ext>
                  </a:extLst>
                </a:hlinkClick>
              </a:rPr>
              <a:t>https://sciamlab.com/g/RXJVD7</a:t>
            </a:r>
            <a:endParaRPr/>
          </a:p>
        </p:txBody>
      </p:sp>
      <p:pic>
        <p:nvPicPr>
          <p:cNvPr id="299" name="Google Shape;299;p23"/>
          <p:cNvPicPr preferRelativeResize="0"/>
          <p:nvPr/>
        </p:nvPicPr>
        <p:blipFill rotWithShape="1">
          <a:blip r:embed="rId5">
            <a:alphaModFix/>
          </a:blip>
          <a:srcRect l="14240" r="71920"/>
          <a:stretch/>
        </p:blipFill>
        <p:spPr>
          <a:xfrm>
            <a:off x="8776440" y="0"/>
            <a:ext cx="367550" cy="1492775"/>
          </a:xfrm>
          <a:prstGeom prst="rect">
            <a:avLst/>
          </a:prstGeom>
          <a:noFill/>
          <a:ln>
            <a:noFill/>
          </a:ln>
        </p:spPr>
      </p:pic>
      <p:sp>
        <p:nvSpPr>
          <p:cNvPr id="300" name="Google Shape;300;p23"/>
          <p:cNvSpPr txBox="1"/>
          <p:nvPr/>
        </p:nvSpPr>
        <p:spPr>
          <a:xfrm>
            <a:off x="56900" y="1304804"/>
            <a:ext cx="3415800" cy="54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300" b="1">
                <a:solidFill>
                  <a:srgbClr val="000000"/>
                </a:solidFill>
                <a:latin typeface="Inter"/>
                <a:ea typeface="Inter"/>
                <a:cs typeface="Inter"/>
                <a:sym typeface="Inter"/>
              </a:rPr>
              <a:t>Filtri</a:t>
            </a:r>
            <a:r>
              <a:rPr lang="en" sz="1300">
                <a:solidFill>
                  <a:srgbClr val="000000"/>
                </a:solidFill>
                <a:latin typeface="Inter"/>
                <a:ea typeface="Inter"/>
                <a:cs typeface="Inter"/>
                <a:sym typeface="Inter"/>
              </a:rPr>
              <a:t>:</a:t>
            </a:r>
            <a:endParaRPr>
              <a:latin typeface="Inter"/>
              <a:ea typeface="Inter"/>
              <a:cs typeface="Inter"/>
              <a:sym typeface="Inter"/>
            </a:endParaRPr>
          </a:p>
          <a:p>
            <a:pPr marL="0" marR="0" lvl="0" indent="0" algn="l" rtl="0">
              <a:lnSpc>
                <a:spcPct val="100000"/>
              </a:lnSpc>
              <a:spcBef>
                <a:spcPts val="0"/>
              </a:spcBef>
              <a:spcAft>
                <a:spcPts val="0"/>
              </a:spcAft>
              <a:buNone/>
            </a:pPr>
            <a:r>
              <a:rPr lang="en" sz="1300">
                <a:solidFill>
                  <a:schemeClr val="dk1"/>
                </a:solidFill>
                <a:latin typeface="Inter"/>
                <a:ea typeface="Inter"/>
                <a:cs typeface="Inter"/>
                <a:sym typeface="Inter"/>
              </a:rPr>
              <a:t>Selezione Provincia</a:t>
            </a:r>
            <a:endParaRPr sz="1300">
              <a:latin typeface="Inter"/>
              <a:ea typeface="Inter"/>
              <a:cs typeface="Inter"/>
              <a:sym typeface="Inter"/>
            </a:endParaRPr>
          </a:p>
          <a:p>
            <a:pPr marL="457200" marR="0" lvl="0" indent="0" algn="l" rtl="0">
              <a:lnSpc>
                <a:spcPct val="100000"/>
              </a:lnSpc>
              <a:spcBef>
                <a:spcPts val="0"/>
              </a:spcBef>
              <a:spcAft>
                <a:spcPts val="0"/>
              </a:spcAft>
              <a:buNone/>
            </a:pPr>
            <a:endParaRPr sz="1300">
              <a:solidFill>
                <a:srgbClr val="000000"/>
              </a:solidFill>
              <a:latin typeface="Inter"/>
              <a:ea typeface="Inter"/>
              <a:cs typeface="Inter"/>
              <a:sym typeface="Inter"/>
            </a:endParaRPr>
          </a:p>
        </p:txBody>
      </p:sp>
      <p:pic>
        <p:nvPicPr>
          <p:cNvPr id="301" name="Google Shape;301;p23"/>
          <p:cNvPicPr preferRelativeResize="0"/>
          <p:nvPr/>
        </p:nvPicPr>
        <p:blipFill>
          <a:blip r:embed="rId6">
            <a:alphaModFix/>
          </a:blip>
          <a:stretch>
            <a:fillRect/>
          </a:stretch>
        </p:blipFill>
        <p:spPr>
          <a:xfrm>
            <a:off x="3047187" y="360600"/>
            <a:ext cx="6093414" cy="4394500"/>
          </a:xfrm>
          <a:prstGeom prst="rect">
            <a:avLst/>
          </a:prstGeom>
          <a:noFill/>
          <a:ln>
            <a:noFill/>
          </a:ln>
        </p:spPr>
      </p:pic>
      <p:sp>
        <p:nvSpPr>
          <p:cNvPr id="302" name="Google Shape;302;p23"/>
          <p:cNvSpPr txBox="1"/>
          <p:nvPr/>
        </p:nvSpPr>
        <p:spPr>
          <a:xfrm>
            <a:off x="0" y="138725"/>
            <a:ext cx="2921700" cy="46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Inter"/>
                <a:ea typeface="Inter"/>
                <a:cs typeface="Inter"/>
                <a:sym typeface="Inter"/>
              </a:rPr>
              <a:t>Qualificazione SA</a:t>
            </a:r>
            <a:endParaRPr sz="2400">
              <a:solidFill>
                <a:schemeClr val="dk1"/>
              </a:solidFill>
              <a:latin typeface="Inter SemiBold"/>
              <a:ea typeface="Inter SemiBold"/>
              <a:cs typeface="Inter SemiBold"/>
              <a:sym typeface="Inter SemiBold"/>
            </a:endParaRPr>
          </a:p>
        </p:txBody>
      </p:sp>
      <p:sp>
        <p:nvSpPr>
          <p:cNvPr id="303" name="Google Shape;303;p23"/>
          <p:cNvSpPr txBox="1">
            <a:spLocks noGrp="1"/>
          </p:cNvSpPr>
          <p:nvPr>
            <p:ph type="sldNum" idx="2"/>
          </p:nvPr>
        </p:nvSpPr>
        <p:spPr>
          <a:xfrm>
            <a:off x="76829" y="4755203"/>
            <a:ext cx="10824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00">
                <a:solidFill>
                  <a:schemeClr val="dk1"/>
                </a:solidFill>
                <a:latin typeface="Roboto Mono"/>
                <a:ea typeface="Roboto Mono"/>
                <a:cs typeface="Roboto Mono"/>
                <a:sym typeface="Roboto Mono"/>
              </a:rPr>
              <a:t>sciamlab.com</a:t>
            </a:r>
            <a:endParaRPr sz="600">
              <a:solidFill>
                <a:schemeClr val="dk1"/>
              </a:solidFill>
              <a:latin typeface="Roboto Mono"/>
              <a:ea typeface="Roboto Mono"/>
              <a:cs typeface="Roboto Mono"/>
              <a:sym typeface="Roboto Mono"/>
            </a:endParaRPr>
          </a:p>
        </p:txBody>
      </p:sp>
      <p:sp>
        <p:nvSpPr>
          <p:cNvPr id="304" name="Google Shape;304;p23"/>
          <p:cNvSpPr txBox="1">
            <a:spLocks noGrp="1"/>
          </p:cNvSpPr>
          <p:nvPr>
            <p:ph type="sldNum" idx="3"/>
          </p:nvPr>
        </p:nvSpPr>
        <p:spPr>
          <a:xfrm>
            <a:off x="1799475" y="4755100"/>
            <a:ext cx="42177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Osservatorio Dati delle Province</a:t>
            </a:r>
            <a:endParaRPr/>
          </a:p>
        </p:txBody>
      </p:sp>
      <p:sp>
        <p:nvSpPr>
          <p:cNvPr id="305" name="Google Shape;305;p23"/>
          <p:cNvSpPr/>
          <p:nvPr/>
        </p:nvSpPr>
        <p:spPr>
          <a:xfrm>
            <a:off x="2299375" y="3869700"/>
            <a:ext cx="4703700" cy="3195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pic>
        <p:nvPicPr>
          <p:cNvPr id="306" name="Google Shape;306;p23"/>
          <p:cNvPicPr preferRelativeResize="0"/>
          <p:nvPr/>
        </p:nvPicPr>
        <p:blipFill rotWithShape="1">
          <a:blip r:embed="rId7">
            <a:alphaModFix/>
          </a:blip>
          <a:srcRect r="1730"/>
          <a:stretch/>
        </p:blipFill>
        <p:spPr>
          <a:xfrm>
            <a:off x="4496425" y="751775"/>
            <a:ext cx="1195375" cy="2021825"/>
          </a:xfrm>
          <a:prstGeom prst="rect">
            <a:avLst/>
          </a:prstGeom>
          <a:noFill/>
          <a:ln>
            <a:noFill/>
          </a:ln>
        </p:spPr>
      </p:pic>
      <p:sp>
        <p:nvSpPr>
          <p:cNvPr id="307" name="Google Shape;307;p23"/>
          <p:cNvSpPr txBox="1"/>
          <p:nvPr/>
        </p:nvSpPr>
        <p:spPr>
          <a:xfrm>
            <a:off x="110300" y="3500950"/>
            <a:ext cx="24681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300" b="1">
                <a:latin typeface="Inter"/>
                <a:ea typeface="Inter"/>
                <a:cs typeface="Inter"/>
                <a:sym typeface="Inter"/>
              </a:rPr>
              <a:t>Analisi dei comuni non qualificati</a:t>
            </a:r>
            <a:endParaRPr sz="1300" b="1">
              <a:latin typeface="Inter"/>
              <a:ea typeface="Inter"/>
              <a:cs typeface="Inter"/>
              <a:sym typeface="Inter"/>
            </a:endParaRPr>
          </a:p>
        </p:txBody>
      </p:sp>
      <p:sp>
        <p:nvSpPr>
          <p:cNvPr id="308" name="Google Shape;308;p23"/>
          <p:cNvSpPr/>
          <p:nvPr/>
        </p:nvSpPr>
        <p:spPr>
          <a:xfrm rot="-944026">
            <a:off x="2030816" y="1177001"/>
            <a:ext cx="2633055" cy="319489"/>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1652</Words>
  <Application>Microsoft Office PowerPoint</Application>
  <PresentationFormat>Presentazione su schermo (16:9)</PresentationFormat>
  <Paragraphs>182</Paragraphs>
  <Slides>14</Slides>
  <Notes>14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14</vt:i4>
      </vt:variant>
    </vt:vector>
  </HeadingPairs>
  <TitlesOfParts>
    <vt:vector size="23" baseType="lpstr">
      <vt:lpstr>Inter Light</vt:lpstr>
      <vt:lpstr>Inconsolata</vt:lpstr>
      <vt:lpstr>Roboto Mono</vt:lpstr>
      <vt:lpstr>Proxima Nova</vt:lpstr>
      <vt:lpstr>Inter SemiBold</vt:lpstr>
      <vt:lpstr>Inter</vt:lpstr>
      <vt:lpstr>Arial</vt:lpstr>
      <vt:lpstr>Inter Black</vt:lpstr>
      <vt:lpstr>Simple Light</vt:lpstr>
      <vt:lpstr>Osservatorio Dati delle Province</vt:lpstr>
      <vt:lpstr>Overview</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nick</dc:creator>
  <cp:lastModifiedBy>Laura Lentini</cp:lastModifiedBy>
  <cp:revision>1</cp:revision>
  <dcterms:modified xsi:type="dcterms:W3CDTF">2026-06-23T15:10:26Z</dcterms:modified>
</cp:coreProperties>
</file>