
<file path=[Content_Types].xml><?xml version="1.0" encoding="utf-8"?>
<Types xmlns="http://schemas.openxmlformats.org/package/2006/content-types">
  <Default Extension="jpeg" ContentType="image/jpeg"/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7"/>
  </p:notesMasterIdLst>
  <p:sldIdLst>
    <p:sldId id="477" r:id="rId2"/>
    <p:sldId id="401" r:id="rId3"/>
    <p:sldId id="471" r:id="rId4"/>
    <p:sldId id="438" r:id="rId5"/>
    <p:sldId id="428" r:id="rId6"/>
    <p:sldId id="429" r:id="rId7"/>
    <p:sldId id="490" r:id="rId8"/>
    <p:sldId id="443" r:id="rId9"/>
    <p:sldId id="473" r:id="rId10"/>
    <p:sldId id="474" r:id="rId11"/>
    <p:sldId id="475" r:id="rId12"/>
    <p:sldId id="476" r:id="rId13"/>
    <p:sldId id="478" r:id="rId14"/>
    <p:sldId id="472" r:id="rId15"/>
    <p:sldId id="404" r:id="rId16"/>
  </p:sldIdLst>
  <p:sldSz cx="12192000" cy="6858000"/>
  <p:notesSz cx="9944100" cy="6805613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3F3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9" d="100"/>
          <a:sy n="79" d="100"/>
        </p:scale>
        <p:origin x="396" y="7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8475" cy="3413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5632450" y="0"/>
            <a:ext cx="4310063" cy="3413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3A4DDAC-CF82-4850-A40C-9E1FE977765D}" type="datetimeFigureOut">
              <a:rPr lang="it-IT" smtClean="0"/>
              <a:t>24/06/2026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2930525" y="850900"/>
            <a:ext cx="4083050" cy="22971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993775" y="3275013"/>
            <a:ext cx="7956550" cy="26797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6464300"/>
            <a:ext cx="4308475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5632450" y="6464300"/>
            <a:ext cx="4310063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A98CECD-6DD5-4FE6-97C0-71828C6F69F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076229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jp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9.png"/><Relationship Id="rId4" Type="http://schemas.openxmlformats.org/officeDocument/2006/relationships/image" Target="../media/image8.jp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0" y="2125980"/>
            <a:ext cx="103632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200" b="1" i="0">
                <a:solidFill>
                  <a:srgbClr val="00449E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800" b="0" i="0">
                <a:solidFill>
                  <a:schemeClr val="tx1"/>
                </a:solidFill>
                <a:latin typeface="Lucida Sans Unicode"/>
                <a:cs typeface="Lucida Sans Unicode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6/24/2026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400" b="1" i="0">
                <a:solidFill>
                  <a:srgbClr val="00449E"/>
                </a:solidFill>
                <a:latin typeface="Trebuchet MS"/>
                <a:cs typeface="Trebuchet MS"/>
              </a:defRPr>
            </a:lvl1pPr>
          </a:lstStyle>
          <a:p>
            <a:pPr marL="38100">
              <a:lnSpc>
                <a:spcPct val="100000"/>
              </a:lnSpc>
              <a:spcBef>
                <a:spcPts val="290"/>
              </a:spcBef>
            </a:pPr>
            <a:fld id="{81D60167-4931-47E6-BA6A-407CBD079E47}" type="slidenum">
              <a:rPr spc="-25" dirty="0">
                <a:solidFill>
                  <a:srgbClr val="FFFFFF"/>
                </a:solidFill>
              </a:rPr>
              <a:t>‹N›</a:t>
            </a:fld>
            <a:endParaRPr spc="-25" dirty="0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1" i="0">
                <a:solidFill>
                  <a:srgbClr val="00449E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800" b="0" i="0">
                <a:solidFill>
                  <a:schemeClr val="tx1"/>
                </a:solidFill>
                <a:latin typeface="Lucida Sans Unicode"/>
                <a:cs typeface="Lucida Sans Unicode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6/24/2026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400" b="1" i="0">
                <a:solidFill>
                  <a:srgbClr val="00449E"/>
                </a:solidFill>
                <a:latin typeface="Trebuchet MS"/>
                <a:cs typeface="Trebuchet MS"/>
              </a:defRPr>
            </a:lvl1pPr>
          </a:lstStyle>
          <a:p>
            <a:pPr marL="38100">
              <a:lnSpc>
                <a:spcPct val="100000"/>
              </a:lnSpc>
              <a:spcBef>
                <a:spcPts val="290"/>
              </a:spcBef>
            </a:pPr>
            <a:fld id="{81D60167-4931-47E6-BA6A-407CBD079E47}" type="slidenum">
              <a:rPr spc="-25" dirty="0">
                <a:solidFill>
                  <a:srgbClr val="FFFFFF"/>
                </a:solidFill>
              </a:rPr>
              <a:t>‹N›</a:t>
            </a:fld>
            <a:endParaRPr spc="-25" dirty="0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558900" y="6297427"/>
            <a:ext cx="961723" cy="369569"/>
          </a:xfrm>
          <a:prstGeom prst="rect">
            <a:avLst/>
          </a:prstGeom>
        </p:spPr>
      </p:pic>
      <p:pic>
        <p:nvPicPr>
          <p:cNvPr id="17" name="bg object 17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4630010" y="6277935"/>
            <a:ext cx="585444" cy="383452"/>
          </a:xfrm>
          <a:prstGeom prst="rect">
            <a:avLst/>
          </a:prstGeom>
        </p:spPr>
      </p:pic>
      <p:sp>
        <p:nvSpPr>
          <p:cNvPr id="18" name="bg object 18"/>
          <p:cNvSpPr/>
          <p:nvPr/>
        </p:nvSpPr>
        <p:spPr>
          <a:xfrm>
            <a:off x="1007364" y="6274308"/>
            <a:ext cx="266700" cy="277495"/>
          </a:xfrm>
          <a:custGeom>
            <a:avLst/>
            <a:gdLst/>
            <a:ahLst/>
            <a:cxnLst/>
            <a:rect l="l" t="t" r="r" b="b"/>
            <a:pathLst>
              <a:path w="266700" h="277495">
                <a:moveTo>
                  <a:pt x="266700" y="273050"/>
                </a:moveTo>
                <a:lnTo>
                  <a:pt x="240157" y="262216"/>
                </a:lnTo>
                <a:lnTo>
                  <a:pt x="207733" y="253974"/>
                </a:lnTo>
                <a:lnTo>
                  <a:pt x="171818" y="248729"/>
                </a:lnTo>
                <a:lnTo>
                  <a:pt x="134874" y="246900"/>
                </a:lnTo>
                <a:lnTo>
                  <a:pt x="97307" y="248767"/>
                </a:lnTo>
                <a:lnTo>
                  <a:pt x="60845" y="254127"/>
                </a:lnTo>
                <a:lnTo>
                  <a:pt x="28067" y="262623"/>
                </a:lnTo>
                <a:lnTo>
                  <a:pt x="1524" y="273862"/>
                </a:lnTo>
                <a:lnTo>
                  <a:pt x="31572" y="275361"/>
                </a:lnTo>
                <a:lnTo>
                  <a:pt x="63563" y="276453"/>
                </a:lnTo>
                <a:lnTo>
                  <a:pt x="97586" y="277139"/>
                </a:lnTo>
                <a:lnTo>
                  <a:pt x="133781" y="277368"/>
                </a:lnTo>
                <a:lnTo>
                  <a:pt x="170040" y="277139"/>
                </a:lnTo>
                <a:lnTo>
                  <a:pt x="204241" y="276453"/>
                </a:lnTo>
                <a:lnTo>
                  <a:pt x="236448" y="275336"/>
                </a:lnTo>
                <a:lnTo>
                  <a:pt x="266700" y="273812"/>
                </a:lnTo>
                <a:lnTo>
                  <a:pt x="266700" y="273050"/>
                </a:lnTo>
                <a:close/>
              </a:path>
              <a:path w="266700" h="277495">
                <a:moveTo>
                  <a:pt x="266700" y="203542"/>
                </a:moveTo>
                <a:lnTo>
                  <a:pt x="233845" y="198462"/>
                </a:lnTo>
                <a:lnTo>
                  <a:pt x="200825" y="194843"/>
                </a:lnTo>
                <a:lnTo>
                  <a:pt x="167678" y="192697"/>
                </a:lnTo>
                <a:lnTo>
                  <a:pt x="134454" y="192024"/>
                </a:lnTo>
                <a:lnTo>
                  <a:pt x="100660" y="192735"/>
                </a:lnTo>
                <a:lnTo>
                  <a:pt x="66954" y="194957"/>
                </a:lnTo>
                <a:lnTo>
                  <a:pt x="33388" y="198704"/>
                </a:lnTo>
                <a:lnTo>
                  <a:pt x="0" y="203949"/>
                </a:lnTo>
                <a:lnTo>
                  <a:pt x="0" y="259080"/>
                </a:lnTo>
                <a:lnTo>
                  <a:pt x="26441" y="248297"/>
                </a:lnTo>
                <a:lnTo>
                  <a:pt x="58293" y="240042"/>
                </a:lnTo>
                <a:lnTo>
                  <a:pt x="94615" y="234772"/>
                </a:lnTo>
                <a:lnTo>
                  <a:pt x="134454" y="232905"/>
                </a:lnTo>
                <a:lnTo>
                  <a:pt x="173380" y="234657"/>
                </a:lnTo>
                <a:lnTo>
                  <a:pt x="208991" y="239674"/>
                </a:lnTo>
                <a:lnTo>
                  <a:pt x="240385" y="247573"/>
                </a:lnTo>
                <a:lnTo>
                  <a:pt x="266700" y="258000"/>
                </a:lnTo>
                <a:lnTo>
                  <a:pt x="266700" y="203542"/>
                </a:lnTo>
                <a:close/>
              </a:path>
              <a:path w="266700" h="277495">
                <a:moveTo>
                  <a:pt x="266700" y="146837"/>
                </a:moveTo>
                <a:lnTo>
                  <a:pt x="233730" y="143230"/>
                </a:lnTo>
                <a:lnTo>
                  <a:pt x="200685" y="140665"/>
                </a:lnTo>
                <a:lnTo>
                  <a:pt x="167576" y="139153"/>
                </a:lnTo>
                <a:lnTo>
                  <a:pt x="134429" y="138684"/>
                </a:lnTo>
                <a:lnTo>
                  <a:pt x="100723" y="139153"/>
                </a:lnTo>
                <a:lnTo>
                  <a:pt x="67081" y="140716"/>
                </a:lnTo>
                <a:lnTo>
                  <a:pt x="33489" y="143370"/>
                </a:lnTo>
                <a:lnTo>
                  <a:pt x="0" y="147104"/>
                </a:lnTo>
                <a:lnTo>
                  <a:pt x="0" y="190500"/>
                </a:lnTo>
                <a:lnTo>
                  <a:pt x="53136" y="182994"/>
                </a:lnTo>
                <a:lnTo>
                  <a:pt x="106565" y="179197"/>
                </a:lnTo>
                <a:lnTo>
                  <a:pt x="160096" y="179120"/>
                </a:lnTo>
                <a:lnTo>
                  <a:pt x="213537" y="182765"/>
                </a:lnTo>
                <a:lnTo>
                  <a:pt x="266700" y="190131"/>
                </a:lnTo>
                <a:lnTo>
                  <a:pt x="266700" y="146837"/>
                </a:lnTo>
                <a:close/>
              </a:path>
              <a:path w="266700" h="277495">
                <a:moveTo>
                  <a:pt x="266700" y="120878"/>
                </a:moveTo>
                <a:lnTo>
                  <a:pt x="264160" y="114896"/>
                </a:lnTo>
                <a:lnTo>
                  <a:pt x="241719" y="93802"/>
                </a:lnTo>
                <a:lnTo>
                  <a:pt x="241719" y="28575"/>
                </a:lnTo>
                <a:lnTo>
                  <a:pt x="236143" y="22961"/>
                </a:lnTo>
                <a:lnTo>
                  <a:pt x="209435" y="22987"/>
                </a:lnTo>
                <a:lnTo>
                  <a:pt x="203847" y="28600"/>
                </a:lnTo>
                <a:lnTo>
                  <a:pt x="203822" y="58102"/>
                </a:lnTo>
                <a:lnTo>
                  <a:pt x="148742" y="6134"/>
                </a:lnTo>
                <a:lnTo>
                  <a:pt x="141490" y="1536"/>
                </a:lnTo>
                <a:lnTo>
                  <a:pt x="133350" y="0"/>
                </a:lnTo>
                <a:lnTo>
                  <a:pt x="125196" y="1536"/>
                </a:lnTo>
                <a:lnTo>
                  <a:pt x="117957" y="6134"/>
                </a:lnTo>
                <a:lnTo>
                  <a:pt x="2603" y="114871"/>
                </a:lnTo>
                <a:lnTo>
                  <a:pt x="63" y="120738"/>
                </a:lnTo>
                <a:lnTo>
                  <a:pt x="0" y="134112"/>
                </a:lnTo>
                <a:lnTo>
                  <a:pt x="53238" y="128752"/>
                </a:lnTo>
                <a:lnTo>
                  <a:pt x="106629" y="126072"/>
                </a:lnTo>
                <a:lnTo>
                  <a:pt x="160058" y="126072"/>
                </a:lnTo>
                <a:lnTo>
                  <a:pt x="213448" y="128752"/>
                </a:lnTo>
                <a:lnTo>
                  <a:pt x="266700" y="134112"/>
                </a:lnTo>
                <a:lnTo>
                  <a:pt x="266700" y="127139"/>
                </a:lnTo>
                <a:lnTo>
                  <a:pt x="266700" y="120878"/>
                </a:lnTo>
                <a:close/>
              </a:path>
            </a:pathLst>
          </a:custGeom>
          <a:solidFill>
            <a:srgbClr val="00449E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9" name="bg object 19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298448" y="6318669"/>
            <a:ext cx="181356" cy="226910"/>
          </a:xfrm>
          <a:prstGeom prst="rect">
            <a:avLst/>
          </a:prstGeom>
        </p:spPr>
      </p:pic>
      <p:pic>
        <p:nvPicPr>
          <p:cNvPr id="20" name="bg object 20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803148" y="6318681"/>
            <a:ext cx="181355" cy="226898"/>
          </a:xfrm>
          <a:prstGeom prst="rect">
            <a:avLst/>
          </a:prstGeom>
        </p:spPr>
      </p:pic>
      <p:sp>
        <p:nvSpPr>
          <p:cNvPr id="21" name="bg object 21"/>
          <p:cNvSpPr/>
          <p:nvPr/>
        </p:nvSpPr>
        <p:spPr>
          <a:xfrm>
            <a:off x="711931" y="6478524"/>
            <a:ext cx="857885" cy="180340"/>
          </a:xfrm>
          <a:custGeom>
            <a:avLst/>
            <a:gdLst/>
            <a:ahLst/>
            <a:cxnLst/>
            <a:rect l="l" t="t" r="r" b="b"/>
            <a:pathLst>
              <a:path w="857885" h="180340">
                <a:moveTo>
                  <a:pt x="801527" y="0"/>
                </a:moveTo>
                <a:lnTo>
                  <a:pt x="801527" y="15417"/>
                </a:lnTo>
                <a:lnTo>
                  <a:pt x="812421" y="27822"/>
                </a:lnTo>
                <a:lnTo>
                  <a:pt x="817625" y="41319"/>
                </a:lnTo>
                <a:lnTo>
                  <a:pt x="783672" y="79564"/>
                </a:lnTo>
                <a:lnTo>
                  <a:pt x="729280" y="99182"/>
                </a:lnTo>
                <a:lnTo>
                  <a:pt x="689796" y="108103"/>
                </a:lnTo>
                <a:lnTo>
                  <a:pt x="640916" y="115831"/>
                </a:lnTo>
                <a:lnTo>
                  <a:pt x="581739" y="121910"/>
                </a:lnTo>
                <a:lnTo>
                  <a:pt x="511362" y="125890"/>
                </a:lnTo>
                <a:lnTo>
                  <a:pt x="428884" y="127317"/>
                </a:lnTo>
                <a:lnTo>
                  <a:pt x="346402" y="125898"/>
                </a:lnTo>
                <a:lnTo>
                  <a:pt x="276024" y="121939"/>
                </a:lnTo>
                <a:lnTo>
                  <a:pt x="216848" y="115884"/>
                </a:lnTo>
                <a:lnTo>
                  <a:pt x="167972" y="108180"/>
                </a:lnTo>
                <a:lnTo>
                  <a:pt x="128493" y="99271"/>
                </a:lnTo>
                <a:lnTo>
                  <a:pt x="74120" y="79622"/>
                </a:lnTo>
                <a:lnTo>
                  <a:pt x="43355" y="55426"/>
                </a:lnTo>
                <a:lnTo>
                  <a:pt x="40196" y="41243"/>
                </a:lnTo>
                <a:lnTo>
                  <a:pt x="45354" y="27736"/>
                </a:lnTo>
                <a:lnTo>
                  <a:pt x="56240" y="15417"/>
                </a:lnTo>
                <a:lnTo>
                  <a:pt x="56240" y="0"/>
                </a:lnTo>
                <a:lnTo>
                  <a:pt x="30608" y="14135"/>
                </a:lnTo>
                <a:lnTo>
                  <a:pt x="9966" y="32546"/>
                </a:lnTo>
                <a:lnTo>
                  <a:pt x="0" y="54621"/>
                </a:lnTo>
                <a:lnTo>
                  <a:pt x="6393" y="79743"/>
                </a:lnTo>
                <a:lnTo>
                  <a:pt x="47216" y="115435"/>
                </a:lnTo>
                <a:lnTo>
                  <a:pt x="120735" y="145044"/>
                </a:lnTo>
                <a:lnTo>
                  <a:pt x="168861" y="156967"/>
                </a:lnTo>
                <a:lnTo>
                  <a:pt x="224086" y="166647"/>
                </a:lnTo>
                <a:lnTo>
                  <a:pt x="286053" y="173845"/>
                </a:lnTo>
                <a:lnTo>
                  <a:pt x="354405" y="178320"/>
                </a:lnTo>
                <a:lnTo>
                  <a:pt x="428782" y="179831"/>
                </a:lnTo>
                <a:lnTo>
                  <a:pt x="503149" y="178240"/>
                </a:lnTo>
                <a:lnTo>
                  <a:pt x="571494" y="173723"/>
                </a:lnTo>
                <a:lnTo>
                  <a:pt x="633459" y="166512"/>
                </a:lnTo>
                <a:lnTo>
                  <a:pt x="688685" y="156841"/>
                </a:lnTo>
                <a:lnTo>
                  <a:pt x="736814" y="144944"/>
                </a:lnTo>
                <a:lnTo>
                  <a:pt x="777487" y="131052"/>
                </a:lnTo>
                <a:lnTo>
                  <a:pt x="835030" y="98219"/>
                </a:lnTo>
                <a:lnTo>
                  <a:pt x="857588" y="54621"/>
                </a:lnTo>
                <a:lnTo>
                  <a:pt x="847612" y="32546"/>
                </a:lnTo>
                <a:lnTo>
                  <a:pt x="827040" y="14135"/>
                </a:lnTo>
                <a:lnTo>
                  <a:pt x="801527" y="0"/>
                </a:lnTo>
                <a:close/>
              </a:path>
            </a:pathLst>
          </a:custGeom>
          <a:solidFill>
            <a:srgbClr val="00449E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22" name="bg object 22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1693036" y="6265164"/>
            <a:ext cx="896238" cy="387324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1" i="0">
                <a:solidFill>
                  <a:srgbClr val="00449E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6/24/2026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400" b="1" i="0">
                <a:solidFill>
                  <a:srgbClr val="00449E"/>
                </a:solidFill>
                <a:latin typeface="Trebuchet MS"/>
                <a:cs typeface="Trebuchet MS"/>
              </a:defRPr>
            </a:lvl1pPr>
          </a:lstStyle>
          <a:p>
            <a:pPr marL="38100">
              <a:lnSpc>
                <a:spcPct val="100000"/>
              </a:lnSpc>
              <a:spcBef>
                <a:spcPts val="290"/>
              </a:spcBef>
            </a:pPr>
            <a:fld id="{81D60167-4931-47E6-BA6A-407CBD079E47}" type="slidenum">
              <a:rPr spc="-25" dirty="0">
                <a:solidFill>
                  <a:srgbClr val="FFFFFF"/>
                </a:solidFill>
              </a:rPr>
              <a:t>‹N›</a:t>
            </a:fld>
            <a:endParaRPr spc="-25" dirty="0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1" i="0">
                <a:solidFill>
                  <a:srgbClr val="00449E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6/24/2026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400" b="1" i="0">
                <a:solidFill>
                  <a:srgbClr val="00449E"/>
                </a:solidFill>
                <a:latin typeface="Trebuchet MS"/>
                <a:cs typeface="Trebuchet MS"/>
              </a:defRPr>
            </a:lvl1pPr>
          </a:lstStyle>
          <a:p>
            <a:pPr marL="38100">
              <a:lnSpc>
                <a:spcPct val="100000"/>
              </a:lnSpc>
              <a:spcBef>
                <a:spcPts val="290"/>
              </a:spcBef>
            </a:pPr>
            <a:fld id="{81D60167-4931-47E6-BA6A-407CBD079E47}" type="slidenum">
              <a:rPr spc="-25" dirty="0">
                <a:solidFill>
                  <a:srgbClr val="FFFFFF"/>
                </a:solidFill>
              </a:rPr>
              <a:t>‹N›</a:t>
            </a:fld>
            <a:endParaRPr spc="-25" dirty="0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2191999" cy="5943600"/>
          </a:xfrm>
          <a:prstGeom prst="rect">
            <a:avLst/>
          </a:prstGeom>
        </p:spPr>
      </p:pic>
      <p:sp>
        <p:nvSpPr>
          <p:cNvPr id="17" name="bg object 17"/>
          <p:cNvSpPr/>
          <p:nvPr/>
        </p:nvSpPr>
        <p:spPr>
          <a:xfrm>
            <a:off x="609676" y="2090927"/>
            <a:ext cx="6811009" cy="1428115"/>
          </a:xfrm>
          <a:custGeom>
            <a:avLst/>
            <a:gdLst/>
            <a:ahLst/>
            <a:cxnLst/>
            <a:rect l="l" t="t" r="r" b="b"/>
            <a:pathLst>
              <a:path w="6811009" h="1428114">
                <a:moveTo>
                  <a:pt x="985951" y="792480"/>
                </a:moveTo>
                <a:lnTo>
                  <a:pt x="928560" y="806157"/>
                </a:lnTo>
                <a:lnTo>
                  <a:pt x="873582" y="820915"/>
                </a:lnTo>
                <a:lnTo>
                  <a:pt x="821156" y="836663"/>
                </a:lnTo>
                <a:lnTo>
                  <a:pt x="771372" y="853325"/>
                </a:lnTo>
                <a:lnTo>
                  <a:pt x="724344" y="870826"/>
                </a:lnTo>
                <a:lnTo>
                  <a:pt x="680212" y="889088"/>
                </a:lnTo>
                <a:lnTo>
                  <a:pt x="639089" y="908037"/>
                </a:lnTo>
                <a:lnTo>
                  <a:pt x="601065" y="927569"/>
                </a:lnTo>
                <a:lnTo>
                  <a:pt x="566280" y="947635"/>
                </a:lnTo>
                <a:lnTo>
                  <a:pt x="534847" y="968121"/>
                </a:lnTo>
                <a:lnTo>
                  <a:pt x="584631" y="976668"/>
                </a:lnTo>
                <a:lnTo>
                  <a:pt x="634517" y="984580"/>
                </a:lnTo>
                <a:lnTo>
                  <a:pt x="684504" y="991870"/>
                </a:lnTo>
                <a:lnTo>
                  <a:pt x="734568" y="998550"/>
                </a:lnTo>
                <a:lnTo>
                  <a:pt x="784707" y="1004608"/>
                </a:lnTo>
                <a:lnTo>
                  <a:pt x="834923" y="1010031"/>
                </a:lnTo>
                <a:lnTo>
                  <a:pt x="885215" y="1014844"/>
                </a:lnTo>
                <a:lnTo>
                  <a:pt x="935545" y="1019035"/>
                </a:lnTo>
                <a:lnTo>
                  <a:pt x="985951" y="1022604"/>
                </a:lnTo>
                <a:lnTo>
                  <a:pt x="985951" y="792480"/>
                </a:lnTo>
                <a:close/>
              </a:path>
              <a:path w="6811009" h="1428114">
                <a:moveTo>
                  <a:pt x="985951" y="582168"/>
                </a:moveTo>
                <a:lnTo>
                  <a:pt x="928090" y="591693"/>
                </a:lnTo>
                <a:lnTo>
                  <a:pt x="871753" y="602043"/>
                </a:lnTo>
                <a:lnTo>
                  <a:pt x="816965" y="613206"/>
                </a:lnTo>
                <a:lnTo>
                  <a:pt x="763765" y="625132"/>
                </a:lnTo>
                <a:lnTo>
                  <a:pt x="712190" y="637794"/>
                </a:lnTo>
                <a:lnTo>
                  <a:pt x="662279" y="651154"/>
                </a:lnTo>
                <a:lnTo>
                  <a:pt x="614083" y="665187"/>
                </a:lnTo>
                <a:lnTo>
                  <a:pt x="567613" y="679843"/>
                </a:lnTo>
                <a:lnTo>
                  <a:pt x="522935" y="695096"/>
                </a:lnTo>
                <a:lnTo>
                  <a:pt x="480072" y="710920"/>
                </a:lnTo>
                <a:lnTo>
                  <a:pt x="439064" y="727265"/>
                </a:lnTo>
                <a:lnTo>
                  <a:pt x="399961" y="744118"/>
                </a:lnTo>
                <a:lnTo>
                  <a:pt x="362775" y="761415"/>
                </a:lnTo>
                <a:lnTo>
                  <a:pt x="327583" y="779145"/>
                </a:lnTo>
                <a:lnTo>
                  <a:pt x="327583" y="831469"/>
                </a:lnTo>
                <a:lnTo>
                  <a:pt x="334111" y="869581"/>
                </a:lnTo>
                <a:lnTo>
                  <a:pt x="380136" y="927989"/>
                </a:lnTo>
                <a:lnTo>
                  <a:pt x="415671" y="943229"/>
                </a:lnTo>
                <a:lnTo>
                  <a:pt x="469874" y="955548"/>
                </a:lnTo>
                <a:lnTo>
                  <a:pt x="500786" y="931608"/>
                </a:lnTo>
                <a:lnTo>
                  <a:pt x="535393" y="908380"/>
                </a:lnTo>
                <a:lnTo>
                  <a:pt x="573544" y="885939"/>
                </a:lnTo>
                <a:lnTo>
                  <a:pt x="615073" y="864336"/>
                </a:lnTo>
                <a:lnTo>
                  <a:pt x="659790" y="843622"/>
                </a:lnTo>
                <a:lnTo>
                  <a:pt x="707542" y="823887"/>
                </a:lnTo>
                <a:lnTo>
                  <a:pt x="758164" y="805180"/>
                </a:lnTo>
                <a:lnTo>
                  <a:pt x="811479" y="787552"/>
                </a:lnTo>
                <a:lnTo>
                  <a:pt x="867333" y="771067"/>
                </a:lnTo>
                <a:lnTo>
                  <a:pt x="925537" y="755802"/>
                </a:lnTo>
                <a:lnTo>
                  <a:pt x="985951" y="741807"/>
                </a:lnTo>
                <a:lnTo>
                  <a:pt x="985951" y="582168"/>
                </a:lnTo>
                <a:close/>
              </a:path>
              <a:path w="6811009" h="1428114">
                <a:moveTo>
                  <a:pt x="985951" y="511556"/>
                </a:moveTo>
                <a:lnTo>
                  <a:pt x="968298" y="470916"/>
                </a:lnTo>
                <a:lnTo>
                  <a:pt x="694613" y="214503"/>
                </a:lnTo>
                <a:lnTo>
                  <a:pt x="656666" y="199644"/>
                </a:lnTo>
                <a:lnTo>
                  <a:pt x="636638" y="203365"/>
                </a:lnTo>
                <a:lnTo>
                  <a:pt x="345084" y="470916"/>
                </a:lnTo>
                <a:lnTo>
                  <a:pt x="327583" y="511556"/>
                </a:lnTo>
                <a:lnTo>
                  <a:pt x="327583" y="723900"/>
                </a:lnTo>
                <a:lnTo>
                  <a:pt x="364782" y="706234"/>
                </a:lnTo>
                <a:lnTo>
                  <a:pt x="403720" y="689089"/>
                </a:lnTo>
                <a:lnTo>
                  <a:pt x="444347" y="672503"/>
                </a:lnTo>
                <a:lnTo>
                  <a:pt x="486613" y="656501"/>
                </a:lnTo>
                <a:lnTo>
                  <a:pt x="530440" y="641096"/>
                </a:lnTo>
                <a:lnTo>
                  <a:pt x="575779" y="626313"/>
                </a:lnTo>
                <a:lnTo>
                  <a:pt x="622566" y="612165"/>
                </a:lnTo>
                <a:lnTo>
                  <a:pt x="670763" y="598678"/>
                </a:lnTo>
                <a:lnTo>
                  <a:pt x="720293" y="585876"/>
                </a:lnTo>
                <a:lnTo>
                  <a:pt x="771093" y="573786"/>
                </a:lnTo>
                <a:lnTo>
                  <a:pt x="823125" y="562419"/>
                </a:lnTo>
                <a:lnTo>
                  <a:pt x="876312" y="551802"/>
                </a:lnTo>
                <a:lnTo>
                  <a:pt x="930605" y="541959"/>
                </a:lnTo>
                <a:lnTo>
                  <a:pt x="985951" y="532892"/>
                </a:lnTo>
                <a:lnTo>
                  <a:pt x="985951" y="511556"/>
                </a:lnTo>
                <a:close/>
              </a:path>
              <a:path w="6811009" h="1428114">
                <a:moveTo>
                  <a:pt x="2040559" y="1025144"/>
                </a:moveTo>
                <a:lnTo>
                  <a:pt x="2005037" y="1008253"/>
                </a:lnTo>
                <a:lnTo>
                  <a:pt x="1965223" y="992733"/>
                </a:lnTo>
                <a:lnTo>
                  <a:pt x="1921700" y="978700"/>
                </a:lnTo>
                <a:lnTo>
                  <a:pt x="1875002" y="966241"/>
                </a:lnTo>
                <a:lnTo>
                  <a:pt x="1825713" y="955446"/>
                </a:lnTo>
                <a:lnTo>
                  <a:pt x="1774393" y="946404"/>
                </a:lnTo>
                <a:lnTo>
                  <a:pt x="1721612" y="939215"/>
                </a:lnTo>
                <a:lnTo>
                  <a:pt x="1667929" y="933958"/>
                </a:lnTo>
                <a:lnTo>
                  <a:pt x="1613903" y="930744"/>
                </a:lnTo>
                <a:lnTo>
                  <a:pt x="1560245" y="929652"/>
                </a:lnTo>
                <a:lnTo>
                  <a:pt x="1505686" y="930757"/>
                </a:lnTo>
                <a:lnTo>
                  <a:pt x="1450759" y="934046"/>
                </a:lnTo>
                <a:lnTo>
                  <a:pt x="1396199" y="939406"/>
                </a:lnTo>
                <a:lnTo>
                  <a:pt x="1342593" y="946772"/>
                </a:lnTo>
                <a:lnTo>
                  <a:pt x="1290535" y="956043"/>
                </a:lnTo>
                <a:lnTo>
                  <a:pt x="1240624" y="967143"/>
                </a:lnTo>
                <a:lnTo>
                  <a:pt x="1193457" y="979982"/>
                </a:lnTo>
                <a:lnTo>
                  <a:pt x="1149616" y="994473"/>
                </a:lnTo>
                <a:lnTo>
                  <a:pt x="1109713" y="1010539"/>
                </a:lnTo>
                <a:lnTo>
                  <a:pt x="1074343" y="1028065"/>
                </a:lnTo>
                <a:lnTo>
                  <a:pt x="1122184" y="1030681"/>
                </a:lnTo>
                <a:lnTo>
                  <a:pt x="1221917" y="1035062"/>
                </a:lnTo>
                <a:lnTo>
                  <a:pt x="1382179" y="1039406"/>
                </a:lnTo>
                <a:lnTo>
                  <a:pt x="1556181" y="1040892"/>
                </a:lnTo>
                <a:lnTo>
                  <a:pt x="1713877" y="1039685"/>
                </a:lnTo>
                <a:lnTo>
                  <a:pt x="1860778" y="1036129"/>
                </a:lnTo>
                <a:lnTo>
                  <a:pt x="1997290" y="1030338"/>
                </a:lnTo>
                <a:lnTo>
                  <a:pt x="2040559" y="1027938"/>
                </a:lnTo>
                <a:lnTo>
                  <a:pt x="2040559" y="1025144"/>
                </a:lnTo>
                <a:close/>
              </a:path>
              <a:path w="6811009" h="1428114">
                <a:moveTo>
                  <a:pt x="2040559" y="773176"/>
                </a:moveTo>
                <a:lnTo>
                  <a:pt x="1992972" y="765187"/>
                </a:lnTo>
                <a:lnTo>
                  <a:pt x="1945271" y="758037"/>
                </a:lnTo>
                <a:lnTo>
                  <a:pt x="1897456" y="751738"/>
                </a:lnTo>
                <a:lnTo>
                  <a:pt x="1849539" y="746290"/>
                </a:lnTo>
                <a:lnTo>
                  <a:pt x="1801545" y="741680"/>
                </a:lnTo>
                <a:lnTo>
                  <a:pt x="1753463" y="737946"/>
                </a:lnTo>
                <a:lnTo>
                  <a:pt x="1705317" y="735050"/>
                </a:lnTo>
                <a:lnTo>
                  <a:pt x="1657121" y="733018"/>
                </a:lnTo>
                <a:lnTo>
                  <a:pt x="1608886" y="731837"/>
                </a:lnTo>
                <a:lnTo>
                  <a:pt x="1560626" y="731520"/>
                </a:lnTo>
                <a:lnTo>
                  <a:pt x="1511566" y="731888"/>
                </a:lnTo>
                <a:lnTo>
                  <a:pt x="1462532" y="733132"/>
                </a:lnTo>
                <a:lnTo>
                  <a:pt x="1413548" y="735241"/>
                </a:lnTo>
                <a:lnTo>
                  <a:pt x="1364627" y="738225"/>
                </a:lnTo>
                <a:lnTo>
                  <a:pt x="1315770" y="742099"/>
                </a:lnTo>
                <a:lnTo>
                  <a:pt x="1266977" y="746836"/>
                </a:lnTo>
                <a:lnTo>
                  <a:pt x="1218285" y="752462"/>
                </a:lnTo>
                <a:lnTo>
                  <a:pt x="1169682" y="758964"/>
                </a:lnTo>
                <a:lnTo>
                  <a:pt x="1121181" y="766330"/>
                </a:lnTo>
                <a:lnTo>
                  <a:pt x="1072819" y="774573"/>
                </a:lnTo>
                <a:lnTo>
                  <a:pt x="1072819" y="973836"/>
                </a:lnTo>
                <a:lnTo>
                  <a:pt x="1108608" y="957249"/>
                </a:lnTo>
                <a:lnTo>
                  <a:pt x="1147876" y="941959"/>
                </a:lnTo>
                <a:lnTo>
                  <a:pt x="1190409" y="928090"/>
                </a:lnTo>
                <a:lnTo>
                  <a:pt x="1235964" y="915733"/>
                </a:lnTo>
                <a:lnTo>
                  <a:pt x="1284338" y="905014"/>
                </a:lnTo>
                <a:lnTo>
                  <a:pt x="1335290" y="895997"/>
                </a:lnTo>
                <a:lnTo>
                  <a:pt x="1388618" y="888809"/>
                </a:lnTo>
                <a:lnTo>
                  <a:pt x="1444104" y="883551"/>
                </a:lnTo>
                <a:lnTo>
                  <a:pt x="1501508" y="880325"/>
                </a:lnTo>
                <a:lnTo>
                  <a:pt x="1560626" y="879221"/>
                </a:lnTo>
                <a:lnTo>
                  <a:pt x="1618399" y="880262"/>
                </a:lnTo>
                <a:lnTo>
                  <a:pt x="1674545" y="883310"/>
                </a:lnTo>
                <a:lnTo>
                  <a:pt x="1728851" y="888276"/>
                </a:lnTo>
                <a:lnTo>
                  <a:pt x="1781124" y="895083"/>
                </a:lnTo>
                <a:lnTo>
                  <a:pt x="1831162" y="903655"/>
                </a:lnTo>
                <a:lnTo>
                  <a:pt x="1878749" y="913904"/>
                </a:lnTo>
                <a:lnTo>
                  <a:pt x="1923681" y="925728"/>
                </a:lnTo>
                <a:lnTo>
                  <a:pt x="1965769" y="939063"/>
                </a:lnTo>
                <a:lnTo>
                  <a:pt x="2004796" y="953820"/>
                </a:lnTo>
                <a:lnTo>
                  <a:pt x="2040559" y="969899"/>
                </a:lnTo>
                <a:lnTo>
                  <a:pt x="2040559" y="773176"/>
                </a:lnTo>
                <a:close/>
              </a:path>
              <a:path w="6811009" h="1428114">
                <a:moveTo>
                  <a:pt x="2040559" y="568579"/>
                </a:moveTo>
                <a:lnTo>
                  <a:pt x="1987435" y="562394"/>
                </a:lnTo>
                <a:lnTo>
                  <a:pt x="1934235" y="556945"/>
                </a:lnTo>
                <a:lnTo>
                  <a:pt x="1880984" y="552234"/>
                </a:lnTo>
                <a:lnTo>
                  <a:pt x="1827682" y="548271"/>
                </a:lnTo>
                <a:lnTo>
                  <a:pt x="1774329" y="545045"/>
                </a:lnTo>
                <a:lnTo>
                  <a:pt x="1720951" y="542556"/>
                </a:lnTo>
                <a:lnTo>
                  <a:pt x="1667522" y="540804"/>
                </a:lnTo>
                <a:lnTo>
                  <a:pt x="1614081" y="539788"/>
                </a:lnTo>
                <a:lnTo>
                  <a:pt x="1560626" y="539496"/>
                </a:lnTo>
                <a:lnTo>
                  <a:pt x="1511706" y="539699"/>
                </a:lnTo>
                <a:lnTo>
                  <a:pt x="1462798" y="540524"/>
                </a:lnTo>
                <a:lnTo>
                  <a:pt x="1413916" y="541972"/>
                </a:lnTo>
                <a:lnTo>
                  <a:pt x="1365059" y="544029"/>
                </a:lnTo>
                <a:lnTo>
                  <a:pt x="1316240" y="546722"/>
                </a:lnTo>
                <a:lnTo>
                  <a:pt x="1267460" y="550037"/>
                </a:lnTo>
                <a:lnTo>
                  <a:pt x="1218717" y="553961"/>
                </a:lnTo>
                <a:lnTo>
                  <a:pt x="1170025" y="558520"/>
                </a:lnTo>
                <a:lnTo>
                  <a:pt x="1121384" y="563689"/>
                </a:lnTo>
                <a:lnTo>
                  <a:pt x="1072819" y="569468"/>
                </a:lnTo>
                <a:lnTo>
                  <a:pt x="1072819" y="723900"/>
                </a:lnTo>
                <a:lnTo>
                  <a:pt x="1123429" y="715581"/>
                </a:lnTo>
                <a:lnTo>
                  <a:pt x="1174140" y="708177"/>
                </a:lnTo>
                <a:lnTo>
                  <a:pt x="1224953" y="701687"/>
                </a:lnTo>
                <a:lnTo>
                  <a:pt x="1275842" y="696112"/>
                </a:lnTo>
                <a:lnTo>
                  <a:pt x="1326794" y="691464"/>
                </a:lnTo>
                <a:lnTo>
                  <a:pt x="1377810" y="687730"/>
                </a:lnTo>
                <a:lnTo>
                  <a:pt x="1428877" y="684911"/>
                </a:lnTo>
                <a:lnTo>
                  <a:pt x="1479969" y="683018"/>
                </a:lnTo>
                <a:lnTo>
                  <a:pt x="1531073" y="682028"/>
                </a:lnTo>
                <a:lnTo>
                  <a:pt x="1582191" y="681964"/>
                </a:lnTo>
                <a:lnTo>
                  <a:pt x="1633308" y="682815"/>
                </a:lnTo>
                <a:lnTo>
                  <a:pt x="1684401" y="684593"/>
                </a:lnTo>
                <a:lnTo>
                  <a:pt x="1735467" y="687273"/>
                </a:lnTo>
                <a:lnTo>
                  <a:pt x="1786496" y="690880"/>
                </a:lnTo>
                <a:lnTo>
                  <a:pt x="1837461" y="695401"/>
                </a:lnTo>
                <a:lnTo>
                  <a:pt x="1888363" y="700836"/>
                </a:lnTo>
                <a:lnTo>
                  <a:pt x="1939188" y="707186"/>
                </a:lnTo>
                <a:lnTo>
                  <a:pt x="1989924" y="714451"/>
                </a:lnTo>
                <a:lnTo>
                  <a:pt x="2040559" y="722630"/>
                </a:lnTo>
                <a:lnTo>
                  <a:pt x="2040559" y="568579"/>
                </a:lnTo>
                <a:close/>
              </a:path>
              <a:path w="6811009" h="1428114">
                <a:moveTo>
                  <a:pt x="2040559" y="519684"/>
                </a:moveTo>
                <a:lnTo>
                  <a:pt x="2040458" y="493598"/>
                </a:lnTo>
                <a:lnTo>
                  <a:pt x="2040039" y="489585"/>
                </a:lnTo>
                <a:lnTo>
                  <a:pt x="2038832" y="477939"/>
                </a:lnTo>
                <a:lnTo>
                  <a:pt x="2033790" y="462153"/>
                </a:lnTo>
                <a:lnTo>
                  <a:pt x="2025662" y="447713"/>
                </a:lnTo>
                <a:lnTo>
                  <a:pt x="2014651" y="435102"/>
                </a:lnTo>
                <a:lnTo>
                  <a:pt x="1949881" y="374523"/>
                </a:lnTo>
                <a:lnTo>
                  <a:pt x="1949881" y="245872"/>
                </a:lnTo>
                <a:lnTo>
                  <a:pt x="1949881" y="164465"/>
                </a:lnTo>
                <a:lnTo>
                  <a:pt x="1946325" y="146850"/>
                </a:lnTo>
                <a:lnTo>
                  <a:pt x="1936648" y="132486"/>
                </a:lnTo>
                <a:lnTo>
                  <a:pt x="1922284" y="122809"/>
                </a:lnTo>
                <a:lnTo>
                  <a:pt x="1904669" y="119253"/>
                </a:lnTo>
                <a:lnTo>
                  <a:pt x="1857806" y="119253"/>
                </a:lnTo>
                <a:lnTo>
                  <a:pt x="1815973" y="146977"/>
                </a:lnTo>
                <a:lnTo>
                  <a:pt x="1812340" y="245872"/>
                </a:lnTo>
                <a:lnTo>
                  <a:pt x="1612569" y="58674"/>
                </a:lnTo>
                <a:lnTo>
                  <a:pt x="1586280" y="42100"/>
                </a:lnTo>
                <a:lnTo>
                  <a:pt x="1556677" y="36576"/>
                </a:lnTo>
                <a:lnTo>
                  <a:pt x="1527086" y="42100"/>
                </a:lnTo>
                <a:lnTo>
                  <a:pt x="1098346" y="435102"/>
                </a:lnTo>
                <a:lnTo>
                  <a:pt x="1074635" y="477329"/>
                </a:lnTo>
                <a:lnTo>
                  <a:pt x="1072819" y="493598"/>
                </a:lnTo>
                <a:lnTo>
                  <a:pt x="1072819" y="519684"/>
                </a:lnTo>
                <a:lnTo>
                  <a:pt x="1123581" y="513664"/>
                </a:lnTo>
                <a:lnTo>
                  <a:pt x="1174394" y="508317"/>
                </a:lnTo>
                <a:lnTo>
                  <a:pt x="1225270" y="503631"/>
                </a:lnTo>
                <a:lnTo>
                  <a:pt x="1276184" y="499618"/>
                </a:lnTo>
                <a:lnTo>
                  <a:pt x="1327137" y="496265"/>
                </a:lnTo>
                <a:lnTo>
                  <a:pt x="1378115" y="493598"/>
                </a:lnTo>
                <a:lnTo>
                  <a:pt x="1429118" y="491591"/>
                </a:lnTo>
                <a:lnTo>
                  <a:pt x="1480134" y="490245"/>
                </a:lnTo>
                <a:lnTo>
                  <a:pt x="1531162" y="489585"/>
                </a:lnTo>
                <a:lnTo>
                  <a:pt x="1582204" y="489585"/>
                </a:lnTo>
                <a:lnTo>
                  <a:pt x="1633232" y="490245"/>
                </a:lnTo>
                <a:lnTo>
                  <a:pt x="1684248" y="491591"/>
                </a:lnTo>
                <a:lnTo>
                  <a:pt x="1735251" y="493598"/>
                </a:lnTo>
                <a:lnTo>
                  <a:pt x="1786229" y="496265"/>
                </a:lnTo>
                <a:lnTo>
                  <a:pt x="1837182" y="499618"/>
                </a:lnTo>
                <a:lnTo>
                  <a:pt x="1888096" y="503631"/>
                </a:lnTo>
                <a:lnTo>
                  <a:pt x="1938972" y="508317"/>
                </a:lnTo>
                <a:lnTo>
                  <a:pt x="1989785" y="513664"/>
                </a:lnTo>
                <a:lnTo>
                  <a:pt x="2040559" y="519684"/>
                </a:lnTo>
                <a:close/>
              </a:path>
              <a:path w="6811009" h="1428114">
                <a:moveTo>
                  <a:pt x="2583103" y="966851"/>
                </a:moveTo>
                <a:lnTo>
                  <a:pt x="2516174" y="926147"/>
                </a:lnTo>
                <a:lnTo>
                  <a:pt x="2477744" y="906526"/>
                </a:lnTo>
                <a:lnTo>
                  <a:pt x="2436164" y="887514"/>
                </a:lnTo>
                <a:lnTo>
                  <a:pt x="2391549" y="869188"/>
                </a:lnTo>
                <a:lnTo>
                  <a:pt x="2344039" y="851649"/>
                </a:lnTo>
                <a:lnTo>
                  <a:pt x="2293747" y="834974"/>
                </a:lnTo>
                <a:lnTo>
                  <a:pt x="2240800" y="819238"/>
                </a:lnTo>
                <a:lnTo>
                  <a:pt x="2185314" y="804545"/>
                </a:lnTo>
                <a:lnTo>
                  <a:pt x="2127427" y="790956"/>
                </a:lnTo>
                <a:lnTo>
                  <a:pt x="2127427" y="1022604"/>
                </a:lnTo>
                <a:lnTo>
                  <a:pt x="2178329" y="1018984"/>
                </a:lnTo>
                <a:lnTo>
                  <a:pt x="2229167" y="1014704"/>
                </a:lnTo>
                <a:lnTo>
                  <a:pt x="2279967" y="1009789"/>
                </a:lnTo>
                <a:lnTo>
                  <a:pt x="2330691" y="1004227"/>
                </a:lnTo>
                <a:lnTo>
                  <a:pt x="2381339" y="998029"/>
                </a:lnTo>
                <a:lnTo>
                  <a:pt x="2431910" y="991184"/>
                </a:lnTo>
                <a:lnTo>
                  <a:pt x="2482405" y="983716"/>
                </a:lnTo>
                <a:lnTo>
                  <a:pt x="2532799" y="975601"/>
                </a:lnTo>
                <a:lnTo>
                  <a:pt x="2583103" y="966851"/>
                </a:lnTo>
                <a:close/>
              </a:path>
              <a:path w="6811009" h="1428114">
                <a:moveTo>
                  <a:pt x="2784271" y="511175"/>
                </a:moveTo>
                <a:lnTo>
                  <a:pt x="2766745" y="470662"/>
                </a:lnTo>
                <a:lnTo>
                  <a:pt x="2493695" y="214503"/>
                </a:lnTo>
                <a:lnTo>
                  <a:pt x="2455849" y="199644"/>
                </a:lnTo>
                <a:lnTo>
                  <a:pt x="2435822" y="203365"/>
                </a:lnTo>
                <a:lnTo>
                  <a:pt x="2144953" y="470662"/>
                </a:lnTo>
                <a:lnTo>
                  <a:pt x="2127427" y="511175"/>
                </a:lnTo>
                <a:lnTo>
                  <a:pt x="2127427" y="531241"/>
                </a:lnTo>
                <a:lnTo>
                  <a:pt x="2182571" y="540042"/>
                </a:lnTo>
                <a:lnTo>
                  <a:pt x="2236660" y="549643"/>
                </a:lnTo>
                <a:lnTo>
                  <a:pt x="2289645" y="560031"/>
                </a:lnTo>
                <a:lnTo>
                  <a:pt x="2341473" y="571182"/>
                </a:lnTo>
                <a:lnTo>
                  <a:pt x="2392083" y="583069"/>
                </a:lnTo>
                <a:lnTo>
                  <a:pt x="2441435" y="595668"/>
                </a:lnTo>
                <a:lnTo>
                  <a:pt x="2489466" y="608952"/>
                </a:lnTo>
                <a:lnTo>
                  <a:pt x="2536126" y="622909"/>
                </a:lnTo>
                <a:lnTo>
                  <a:pt x="2581351" y="637514"/>
                </a:lnTo>
                <a:lnTo>
                  <a:pt x="2625115" y="652729"/>
                </a:lnTo>
                <a:lnTo>
                  <a:pt x="2667330" y="668553"/>
                </a:lnTo>
                <a:lnTo>
                  <a:pt x="2707970" y="684936"/>
                </a:lnTo>
                <a:lnTo>
                  <a:pt x="2746959" y="701878"/>
                </a:lnTo>
                <a:lnTo>
                  <a:pt x="2784271" y="719328"/>
                </a:lnTo>
                <a:lnTo>
                  <a:pt x="2784271" y="511175"/>
                </a:lnTo>
                <a:close/>
              </a:path>
              <a:path w="6811009" h="1428114">
                <a:moveTo>
                  <a:pt x="2785795" y="775081"/>
                </a:moveTo>
                <a:lnTo>
                  <a:pt x="2750337" y="757618"/>
                </a:lnTo>
                <a:lnTo>
                  <a:pt x="2712948" y="740549"/>
                </a:lnTo>
                <a:lnTo>
                  <a:pt x="2673680" y="723925"/>
                </a:lnTo>
                <a:lnTo>
                  <a:pt x="2632557" y="707783"/>
                </a:lnTo>
                <a:lnTo>
                  <a:pt x="2589606" y="692150"/>
                </a:lnTo>
                <a:lnTo>
                  <a:pt x="2544889" y="677075"/>
                </a:lnTo>
                <a:lnTo>
                  <a:pt x="2498420" y="662584"/>
                </a:lnTo>
                <a:lnTo>
                  <a:pt x="2450249" y="648716"/>
                </a:lnTo>
                <a:lnTo>
                  <a:pt x="2400401" y="635508"/>
                </a:lnTo>
                <a:lnTo>
                  <a:pt x="2348928" y="622998"/>
                </a:lnTo>
                <a:lnTo>
                  <a:pt x="2295855" y="611225"/>
                </a:lnTo>
                <a:lnTo>
                  <a:pt x="2241219" y="600214"/>
                </a:lnTo>
                <a:lnTo>
                  <a:pt x="2185060" y="590003"/>
                </a:lnTo>
                <a:lnTo>
                  <a:pt x="2127427" y="580644"/>
                </a:lnTo>
                <a:lnTo>
                  <a:pt x="2127427" y="739648"/>
                </a:lnTo>
                <a:lnTo>
                  <a:pt x="2188248" y="753592"/>
                </a:lnTo>
                <a:lnTo>
                  <a:pt x="2246896" y="768807"/>
                </a:lnTo>
                <a:lnTo>
                  <a:pt x="2303208" y="785266"/>
                </a:lnTo>
                <a:lnTo>
                  <a:pt x="2356993" y="802906"/>
                </a:lnTo>
                <a:lnTo>
                  <a:pt x="2408097" y="821639"/>
                </a:lnTo>
                <a:lnTo>
                  <a:pt x="2456345" y="841438"/>
                </a:lnTo>
                <a:lnTo>
                  <a:pt x="2501569" y="862215"/>
                </a:lnTo>
                <a:lnTo>
                  <a:pt x="2543606" y="883932"/>
                </a:lnTo>
                <a:lnTo>
                  <a:pt x="2582291" y="906513"/>
                </a:lnTo>
                <a:lnTo>
                  <a:pt x="2617432" y="929894"/>
                </a:lnTo>
                <a:lnTo>
                  <a:pt x="2648877" y="954024"/>
                </a:lnTo>
                <a:lnTo>
                  <a:pt x="2696895" y="942975"/>
                </a:lnTo>
                <a:lnTo>
                  <a:pt x="2732468" y="927735"/>
                </a:lnTo>
                <a:lnTo>
                  <a:pt x="2760370" y="902322"/>
                </a:lnTo>
                <a:lnTo>
                  <a:pt x="2778633" y="869276"/>
                </a:lnTo>
                <a:lnTo>
                  <a:pt x="2785287" y="831088"/>
                </a:lnTo>
                <a:lnTo>
                  <a:pt x="2785287" y="775081"/>
                </a:lnTo>
                <a:lnTo>
                  <a:pt x="2785795" y="775081"/>
                </a:lnTo>
                <a:close/>
              </a:path>
              <a:path w="6811009" h="1428114">
                <a:moveTo>
                  <a:pt x="3113341" y="983449"/>
                </a:moveTo>
                <a:lnTo>
                  <a:pt x="3106064" y="945819"/>
                </a:lnTo>
                <a:lnTo>
                  <a:pt x="3088500" y="910501"/>
                </a:lnTo>
                <a:lnTo>
                  <a:pt x="3062452" y="877722"/>
                </a:lnTo>
                <a:lnTo>
                  <a:pt x="3029737" y="847648"/>
                </a:lnTo>
                <a:lnTo>
                  <a:pt x="2992132" y="820496"/>
                </a:lnTo>
                <a:lnTo>
                  <a:pt x="2951442" y="796455"/>
                </a:lnTo>
                <a:lnTo>
                  <a:pt x="2909493" y="775716"/>
                </a:lnTo>
                <a:lnTo>
                  <a:pt x="2909493" y="831596"/>
                </a:lnTo>
                <a:lnTo>
                  <a:pt x="2937649" y="861085"/>
                </a:lnTo>
                <a:lnTo>
                  <a:pt x="2958007" y="892581"/>
                </a:lnTo>
                <a:lnTo>
                  <a:pt x="2967761" y="925601"/>
                </a:lnTo>
                <a:lnTo>
                  <a:pt x="2964091" y="959637"/>
                </a:lnTo>
                <a:lnTo>
                  <a:pt x="2944164" y="994206"/>
                </a:lnTo>
                <a:lnTo>
                  <a:pt x="2905175" y="1028827"/>
                </a:lnTo>
                <a:lnTo>
                  <a:pt x="2872016" y="1049718"/>
                </a:lnTo>
                <a:lnTo>
                  <a:pt x="2830792" y="1071029"/>
                </a:lnTo>
                <a:lnTo>
                  <a:pt x="2780830" y="1092454"/>
                </a:lnTo>
                <a:lnTo>
                  <a:pt x="2721432" y="1113624"/>
                </a:lnTo>
                <a:lnTo>
                  <a:pt x="2651937" y="1134224"/>
                </a:lnTo>
                <a:lnTo>
                  <a:pt x="2613190" y="1144193"/>
                </a:lnTo>
                <a:lnTo>
                  <a:pt x="2571661" y="1153896"/>
                </a:lnTo>
                <a:lnTo>
                  <a:pt x="2527262" y="1163281"/>
                </a:lnTo>
                <a:lnTo>
                  <a:pt x="2479916" y="1172298"/>
                </a:lnTo>
                <a:lnTo>
                  <a:pt x="2429522" y="1180922"/>
                </a:lnTo>
                <a:lnTo>
                  <a:pt x="2376017" y="1189101"/>
                </a:lnTo>
                <a:lnTo>
                  <a:pt x="2319299" y="1196784"/>
                </a:lnTo>
                <a:lnTo>
                  <a:pt x="2259292" y="1203947"/>
                </a:lnTo>
                <a:lnTo>
                  <a:pt x="2195906" y="1210525"/>
                </a:lnTo>
                <a:lnTo>
                  <a:pt x="2129066" y="1216494"/>
                </a:lnTo>
                <a:lnTo>
                  <a:pt x="2058670" y="1221816"/>
                </a:lnTo>
                <a:lnTo>
                  <a:pt x="1984641" y="1226426"/>
                </a:lnTo>
                <a:lnTo>
                  <a:pt x="1906905" y="1230299"/>
                </a:lnTo>
                <a:lnTo>
                  <a:pt x="1825358" y="1233385"/>
                </a:lnTo>
                <a:lnTo>
                  <a:pt x="1739925" y="1235633"/>
                </a:lnTo>
                <a:lnTo>
                  <a:pt x="1650530" y="1237018"/>
                </a:lnTo>
                <a:lnTo>
                  <a:pt x="1557070" y="1237488"/>
                </a:lnTo>
                <a:lnTo>
                  <a:pt x="1463598" y="1237030"/>
                </a:lnTo>
                <a:lnTo>
                  <a:pt x="1374203" y="1235646"/>
                </a:lnTo>
                <a:lnTo>
                  <a:pt x="1288770" y="1233398"/>
                </a:lnTo>
                <a:lnTo>
                  <a:pt x="1207236" y="1230337"/>
                </a:lnTo>
                <a:lnTo>
                  <a:pt x="1129499" y="1226477"/>
                </a:lnTo>
                <a:lnTo>
                  <a:pt x="1055484" y="1221892"/>
                </a:lnTo>
                <a:lnTo>
                  <a:pt x="985100" y="1216596"/>
                </a:lnTo>
                <a:lnTo>
                  <a:pt x="918260" y="1210652"/>
                </a:lnTo>
                <a:lnTo>
                  <a:pt x="854887" y="1204087"/>
                </a:lnTo>
                <a:lnTo>
                  <a:pt x="794880" y="1196949"/>
                </a:lnTo>
                <a:lnTo>
                  <a:pt x="738174" y="1189278"/>
                </a:lnTo>
                <a:lnTo>
                  <a:pt x="684682" y="1181125"/>
                </a:lnTo>
                <a:lnTo>
                  <a:pt x="634301" y="1172527"/>
                </a:lnTo>
                <a:lnTo>
                  <a:pt x="586955" y="1163523"/>
                </a:lnTo>
                <a:lnTo>
                  <a:pt x="542569" y="1154150"/>
                </a:lnTo>
                <a:lnTo>
                  <a:pt x="501053" y="1144473"/>
                </a:lnTo>
                <a:lnTo>
                  <a:pt x="462305" y="1134503"/>
                </a:lnTo>
                <a:lnTo>
                  <a:pt x="392823" y="1113904"/>
                </a:lnTo>
                <a:lnTo>
                  <a:pt x="333438" y="1092708"/>
                </a:lnTo>
                <a:lnTo>
                  <a:pt x="283489" y="1071232"/>
                </a:lnTo>
                <a:lnTo>
                  <a:pt x="242265" y="1049832"/>
                </a:lnTo>
                <a:lnTo>
                  <a:pt x="209105" y="1028827"/>
                </a:lnTo>
                <a:lnTo>
                  <a:pt x="170205" y="994156"/>
                </a:lnTo>
                <a:lnTo>
                  <a:pt x="150291" y="959472"/>
                </a:lnTo>
                <a:lnTo>
                  <a:pt x="146596" y="925309"/>
                </a:lnTo>
                <a:lnTo>
                  <a:pt x="156298" y="892251"/>
                </a:lnTo>
                <a:lnTo>
                  <a:pt x="176644" y="860831"/>
                </a:lnTo>
                <a:lnTo>
                  <a:pt x="204825" y="831596"/>
                </a:lnTo>
                <a:lnTo>
                  <a:pt x="204825" y="775716"/>
                </a:lnTo>
                <a:lnTo>
                  <a:pt x="162560" y="796455"/>
                </a:lnTo>
                <a:lnTo>
                  <a:pt x="121627" y="820496"/>
                </a:lnTo>
                <a:lnTo>
                  <a:pt x="83807" y="847648"/>
                </a:lnTo>
                <a:lnTo>
                  <a:pt x="50927" y="877722"/>
                </a:lnTo>
                <a:lnTo>
                  <a:pt x="24790" y="910501"/>
                </a:lnTo>
                <a:lnTo>
                  <a:pt x="7213" y="945819"/>
                </a:lnTo>
                <a:lnTo>
                  <a:pt x="0" y="983449"/>
                </a:lnTo>
                <a:lnTo>
                  <a:pt x="4965" y="1023213"/>
                </a:lnTo>
                <a:lnTo>
                  <a:pt x="23926" y="1064895"/>
                </a:lnTo>
                <a:lnTo>
                  <a:pt x="51968" y="1102004"/>
                </a:lnTo>
                <a:lnTo>
                  <a:pt x="89395" y="1137831"/>
                </a:lnTo>
                <a:lnTo>
                  <a:pt x="135991" y="1172273"/>
                </a:lnTo>
                <a:lnTo>
                  <a:pt x="191566" y="1205153"/>
                </a:lnTo>
                <a:lnTo>
                  <a:pt x="255892" y="1236345"/>
                </a:lnTo>
                <a:lnTo>
                  <a:pt x="291261" y="1251267"/>
                </a:lnTo>
                <a:lnTo>
                  <a:pt x="328752" y="1265707"/>
                </a:lnTo>
                <a:lnTo>
                  <a:pt x="368325" y="1279664"/>
                </a:lnTo>
                <a:lnTo>
                  <a:pt x="409956" y="1293101"/>
                </a:lnTo>
                <a:lnTo>
                  <a:pt x="453605" y="1306017"/>
                </a:lnTo>
                <a:lnTo>
                  <a:pt x="499275" y="1318387"/>
                </a:lnTo>
                <a:lnTo>
                  <a:pt x="546912" y="1330198"/>
                </a:lnTo>
                <a:lnTo>
                  <a:pt x="596506" y="1341412"/>
                </a:lnTo>
                <a:lnTo>
                  <a:pt x="648030" y="1352042"/>
                </a:lnTo>
                <a:lnTo>
                  <a:pt x="701446" y="1362049"/>
                </a:lnTo>
                <a:lnTo>
                  <a:pt x="756729" y="1371422"/>
                </a:lnTo>
                <a:lnTo>
                  <a:pt x="813866" y="1380147"/>
                </a:lnTo>
                <a:lnTo>
                  <a:pt x="872820" y="1388198"/>
                </a:lnTo>
                <a:lnTo>
                  <a:pt x="933564" y="1395564"/>
                </a:lnTo>
                <a:lnTo>
                  <a:pt x="996086" y="1402219"/>
                </a:lnTo>
                <a:lnTo>
                  <a:pt x="1060348" y="1408150"/>
                </a:lnTo>
                <a:lnTo>
                  <a:pt x="1126312" y="1413357"/>
                </a:lnTo>
                <a:lnTo>
                  <a:pt x="1193977" y="1417789"/>
                </a:lnTo>
                <a:lnTo>
                  <a:pt x="1263294" y="1421460"/>
                </a:lnTo>
                <a:lnTo>
                  <a:pt x="1334262" y="1424317"/>
                </a:lnTo>
                <a:lnTo>
                  <a:pt x="1406829" y="1426387"/>
                </a:lnTo>
                <a:lnTo>
                  <a:pt x="1480972" y="1427607"/>
                </a:lnTo>
                <a:lnTo>
                  <a:pt x="1556689" y="1427988"/>
                </a:lnTo>
                <a:lnTo>
                  <a:pt x="1632394" y="1427530"/>
                </a:lnTo>
                <a:lnTo>
                  <a:pt x="1706537" y="1426222"/>
                </a:lnTo>
                <a:lnTo>
                  <a:pt x="1779104" y="1424089"/>
                </a:lnTo>
                <a:lnTo>
                  <a:pt x="1850072" y="1421168"/>
                </a:lnTo>
                <a:lnTo>
                  <a:pt x="1919389" y="1417459"/>
                </a:lnTo>
                <a:lnTo>
                  <a:pt x="1987054" y="1412976"/>
                </a:lnTo>
                <a:lnTo>
                  <a:pt x="2053031" y="1407756"/>
                </a:lnTo>
                <a:lnTo>
                  <a:pt x="2117280" y="1401800"/>
                </a:lnTo>
                <a:lnTo>
                  <a:pt x="2179802" y="1395120"/>
                </a:lnTo>
                <a:lnTo>
                  <a:pt x="2240546" y="1387741"/>
                </a:lnTo>
                <a:lnTo>
                  <a:pt x="2299512" y="1379689"/>
                </a:lnTo>
                <a:lnTo>
                  <a:pt x="2356637" y="1370977"/>
                </a:lnTo>
                <a:lnTo>
                  <a:pt x="2411933" y="1361605"/>
                </a:lnTo>
                <a:lnTo>
                  <a:pt x="2465349" y="1351610"/>
                </a:lnTo>
                <a:lnTo>
                  <a:pt x="2516873" y="1341005"/>
                </a:lnTo>
                <a:lnTo>
                  <a:pt x="2566466" y="1329804"/>
                </a:lnTo>
                <a:lnTo>
                  <a:pt x="2614104" y="1318018"/>
                </a:lnTo>
                <a:lnTo>
                  <a:pt x="2659761" y="1305674"/>
                </a:lnTo>
                <a:lnTo>
                  <a:pt x="2703423" y="1292796"/>
                </a:lnTo>
                <a:lnTo>
                  <a:pt x="2745054" y="1279372"/>
                </a:lnTo>
                <a:lnTo>
                  <a:pt x="2784627" y="1265453"/>
                </a:lnTo>
                <a:lnTo>
                  <a:pt x="2822105" y="1251038"/>
                </a:lnTo>
                <a:lnTo>
                  <a:pt x="2857487" y="1236154"/>
                </a:lnTo>
                <a:lnTo>
                  <a:pt x="2921812" y="1205014"/>
                </a:lnTo>
                <a:lnTo>
                  <a:pt x="2977375" y="1172184"/>
                </a:lnTo>
                <a:lnTo>
                  <a:pt x="3023984" y="1137793"/>
                </a:lnTo>
                <a:lnTo>
                  <a:pt x="3061411" y="1101991"/>
                </a:lnTo>
                <a:lnTo>
                  <a:pt x="3089452" y="1064895"/>
                </a:lnTo>
                <a:lnTo>
                  <a:pt x="3089833" y="1064895"/>
                </a:lnTo>
                <a:lnTo>
                  <a:pt x="3108528" y="1023213"/>
                </a:lnTo>
                <a:lnTo>
                  <a:pt x="3113341" y="983449"/>
                </a:lnTo>
                <a:close/>
              </a:path>
              <a:path w="6811009" h="1428114">
                <a:moveTo>
                  <a:pt x="3828211" y="521589"/>
                </a:moveTo>
                <a:lnTo>
                  <a:pt x="3799840" y="515188"/>
                </a:lnTo>
                <a:lnTo>
                  <a:pt x="3771163" y="510451"/>
                </a:lnTo>
                <a:lnTo>
                  <a:pt x="3742283" y="507377"/>
                </a:lnTo>
                <a:lnTo>
                  <a:pt x="3713276" y="505968"/>
                </a:lnTo>
                <a:lnTo>
                  <a:pt x="3673602" y="508762"/>
                </a:lnTo>
                <a:lnTo>
                  <a:pt x="3614597" y="531152"/>
                </a:lnTo>
                <a:lnTo>
                  <a:pt x="3581196" y="577507"/>
                </a:lnTo>
                <a:lnTo>
                  <a:pt x="3565055" y="656805"/>
                </a:lnTo>
                <a:lnTo>
                  <a:pt x="3563035" y="709422"/>
                </a:lnTo>
                <a:lnTo>
                  <a:pt x="3563213" y="732066"/>
                </a:lnTo>
                <a:lnTo>
                  <a:pt x="3566401" y="777113"/>
                </a:lnTo>
                <a:lnTo>
                  <a:pt x="3572916" y="815860"/>
                </a:lnTo>
                <a:lnTo>
                  <a:pt x="3592626" y="861949"/>
                </a:lnTo>
                <a:lnTo>
                  <a:pt x="3624338" y="893686"/>
                </a:lnTo>
                <a:lnTo>
                  <a:pt x="3676523" y="910463"/>
                </a:lnTo>
                <a:lnTo>
                  <a:pt x="3716451" y="912749"/>
                </a:lnTo>
                <a:lnTo>
                  <a:pt x="3744226" y="911580"/>
                </a:lnTo>
                <a:lnTo>
                  <a:pt x="3799408" y="905002"/>
                </a:lnTo>
                <a:lnTo>
                  <a:pt x="3825925" y="834136"/>
                </a:lnTo>
                <a:lnTo>
                  <a:pt x="3800703" y="837590"/>
                </a:lnTo>
                <a:lnTo>
                  <a:pt x="3775392" y="840130"/>
                </a:lnTo>
                <a:lnTo>
                  <a:pt x="3750005" y="841730"/>
                </a:lnTo>
                <a:lnTo>
                  <a:pt x="3724579" y="842391"/>
                </a:lnTo>
                <a:lnTo>
                  <a:pt x="3702647" y="840714"/>
                </a:lnTo>
                <a:lnTo>
                  <a:pt x="3660952" y="815848"/>
                </a:lnTo>
                <a:lnTo>
                  <a:pt x="3649103" y="779195"/>
                </a:lnTo>
                <a:lnTo>
                  <a:pt x="3645077" y="721487"/>
                </a:lnTo>
                <a:lnTo>
                  <a:pt x="3644925" y="697217"/>
                </a:lnTo>
                <a:lnTo>
                  <a:pt x="3646195" y="672998"/>
                </a:lnTo>
                <a:lnTo>
                  <a:pt x="3652951" y="624967"/>
                </a:lnTo>
                <a:lnTo>
                  <a:pt x="3676954" y="586613"/>
                </a:lnTo>
                <a:lnTo>
                  <a:pt x="3717023" y="576326"/>
                </a:lnTo>
                <a:lnTo>
                  <a:pt x="3730929" y="576453"/>
                </a:lnTo>
                <a:lnTo>
                  <a:pt x="3754805" y="577342"/>
                </a:lnTo>
                <a:lnTo>
                  <a:pt x="3778618" y="579056"/>
                </a:lnTo>
                <a:lnTo>
                  <a:pt x="3802329" y="581634"/>
                </a:lnTo>
                <a:lnTo>
                  <a:pt x="3825925" y="585089"/>
                </a:lnTo>
                <a:lnTo>
                  <a:pt x="3828211" y="521589"/>
                </a:lnTo>
                <a:close/>
              </a:path>
              <a:path w="6811009" h="1428114">
                <a:moveTo>
                  <a:pt x="3862882" y="1142365"/>
                </a:moveTo>
                <a:lnTo>
                  <a:pt x="3857294" y="1093203"/>
                </a:lnTo>
                <a:lnTo>
                  <a:pt x="3840556" y="1054976"/>
                </a:lnTo>
                <a:lnTo>
                  <a:pt x="3812654" y="1027684"/>
                </a:lnTo>
                <a:lnTo>
                  <a:pt x="3782225" y="1014933"/>
                </a:lnTo>
                <a:lnTo>
                  <a:pt x="3782225" y="1127658"/>
                </a:lnTo>
                <a:lnTo>
                  <a:pt x="3782149" y="1142365"/>
                </a:lnTo>
                <a:lnTo>
                  <a:pt x="3778440" y="1174203"/>
                </a:lnTo>
                <a:lnTo>
                  <a:pt x="3767264" y="1197508"/>
                </a:lnTo>
                <a:lnTo>
                  <a:pt x="3748671" y="1211491"/>
                </a:lnTo>
                <a:lnTo>
                  <a:pt x="3722674" y="1216152"/>
                </a:lnTo>
                <a:lnTo>
                  <a:pt x="3658539" y="1216152"/>
                </a:lnTo>
                <a:lnTo>
                  <a:pt x="3658539" y="1073277"/>
                </a:lnTo>
                <a:lnTo>
                  <a:pt x="3722674" y="1073277"/>
                </a:lnTo>
                <a:lnTo>
                  <a:pt x="3767759" y="1089152"/>
                </a:lnTo>
                <a:lnTo>
                  <a:pt x="3782225" y="1127658"/>
                </a:lnTo>
                <a:lnTo>
                  <a:pt x="3782225" y="1014933"/>
                </a:lnTo>
                <a:lnTo>
                  <a:pt x="3773563" y="1011301"/>
                </a:lnTo>
                <a:lnTo>
                  <a:pt x="3723309" y="1005840"/>
                </a:lnTo>
                <a:lnTo>
                  <a:pt x="3578275" y="1005840"/>
                </a:lnTo>
                <a:lnTo>
                  <a:pt x="3578275" y="1399032"/>
                </a:lnTo>
                <a:lnTo>
                  <a:pt x="3658539" y="1399032"/>
                </a:lnTo>
                <a:lnTo>
                  <a:pt x="3658539" y="1284351"/>
                </a:lnTo>
                <a:lnTo>
                  <a:pt x="3723309" y="1284351"/>
                </a:lnTo>
                <a:lnTo>
                  <a:pt x="3779139" y="1277010"/>
                </a:lnTo>
                <a:lnTo>
                  <a:pt x="3827449" y="1248029"/>
                </a:lnTo>
                <a:lnTo>
                  <a:pt x="3847884" y="1216152"/>
                </a:lnTo>
                <a:lnTo>
                  <a:pt x="3855682" y="1198727"/>
                </a:lnTo>
                <a:lnTo>
                  <a:pt x="3862032" y="1171028"/>
                </a:lnTo>
                <a:lnTo>
                  <a:pt x="3862882" y="1142365"/>
                </a:lnTo>
                <a:close/>
              </a:path>
              <a:path w="6811009" h="1428114">
                <a:moveTo>
                  <a:pt x="3863009" y="154940"/>
                </a:moveTo>
                <a:lnTo>
                  <a:pt x="3857409" y="105714"/>
                </a:lnTo>
                <a:lnTo>
                  <a:pt x="3848595" y="85598"/>
                </a:lnTo>
                <a:lnTo>
                  <a:pt x="3840645" y="67449"/>
                </a:lnTo>
                <a:lnTo>
                  <a:pt x="3812692" y="40132"/>
                </a:lnTo>
                <a:lnTo>
                  <a:pt x="3782276" y="27393"/>
                </a:lnTo>
                <a:lnTo>
                  <a:pt x="3782276" y="139979"/>
                </a:lnTo>
                <a:lnTo>
                  <a:pt x="3782237" y="153924"/>
                </a:lnTo>
                <a:lnTo>
                  <a:pt x="3778440" y="186601"/>
                </a:lnTo>
                <a:lnTo>
                  <a:pt x="3767277" y="209931"/>
                </a:lnTo>
                <a:lnTo>
                  <a:pt x="3748722" y="223939"/>
                </a:lnTo>
                <a:lnTo>
                  <a:pt x="3722801" y="228600"/>
                </a:lnTo>
                <a:lnTo>
                  <a:pt x="3658666" y="228600"/>
                </a:lnTo>
                <a:lnTo>
                  <a:pt x="3658666" y="85598"/>
                </a:lnTo>
                <a:lnTo>
                  <a:pt x="3722801" y="85598"/>
                </a:lnTo>
                <a:lnTo>
                  <a:pt x="3767759" y="101473"/>
                </a:lnTo>
                <a:lnTo>
                  <a:pt x="3782276" y="139979"/>
                </a:lnTo>
                <a:lnTo>
                  <a:pt x="3782276" y="27393"/>
                </a:lnTo>
                <a:lnTo>
                  <a:pt x="3773576" y="23749"/>
                </a:lnTo>
                <a:lnTo>
                  <a:pt x="3723309" y="18288"/>
                </a:lnTo>
                <a:lnTo>
                  <a:pt x="3578275" y="18288"/>
                </a:lnTo>
                <a:lnTo>
                  <a:pt x="3578275" y="411480"/>
                </a:lnTo>
                <a:lnTo>
                  <a:pt x="3658666" y="411480"/>
                </a:lnTo>
                <a:lnTo>
                  <a:pt x="3658666" y="296926"/>
                </a:lnTo>
                <a:lnTo>
                  <a:pt x="3723309" y="296926"/>
                </a:lnTo>
                <a:lnTo>
                  <a:pt x="3778707" y="289560"/>
                </a:lnTo>
                <a:lnTo>
                  <a:pt x="3826687" y="260858"/>
                </a:lnTo>
                <a:lnTo>
                  <a:pt x="3847579" y="228600"/>
                </a:lnTo>
                <a:lnTo>
                  <a:pt x="3861955" y="183743"/>
                </a:lnTo>
                <a:lnTo>
                  <a:pt x="3863009" y="154940"/>
                </a:lnTo>
                <a:close/>
              </a:path>
              <a:path w="6811009" h="1428114">
                <a:moveTo>
                  <a:pt x="3988231" y="1110615"/>
                </a:moveTo>
                <a:lnTo>
                  <a:pt x="3910507" y="1110615"/>
                </a:lnTo>
                <a:lnTo>
                  <a:pt x="3910507" y="1399032"/>
                </a:lnTo>
                <a:lnTo>
                  <a:pt x="3988231" y="1399032"/>
                </a:lnTo>
                <a:lnTo>
                  <a:pt x="3988231" y="1110615"/>
                </a:lnTo>
                <a:close/>
              </a:path>
              <a:path w="6811009" h="1428114">
                <a:moveTo>
                  <a:pt x="3988231" y="995172"/>
                </a:moveTo>
                <a:lnTo>
                  <a:pt x="3910507" y="995172"/>
                </a:lnTo>
                <a:lnTo>
                  <a:pt x="3910507" y="1073658"/>
                </a:lnTo>
                <a:lnTo>
                  <a:pt x="3988231" y="1073658"/>
                </a:lnTo>
                <a:lnTo>
                  <a:pt x="3988231" y="995172"/>
                </a:lnTo>
                <a:close/>
              </a:path>
              <a:path w="6811009" h="1428114">
                <a:moveTo>
                  <a:pt x="3988231" y="121793"/>
                </a:moveTo>
                <a:lnTo>
                  <a:pt x="3910507" y="121793"/>
                </a:lnTo>
                <a:lnTo>
                  <a:pt x="3910507" y="411480"/>
                </a:lnTo>
                <a:lnTo>
                  <a:pt x="3988231" y="411480"/>
                </a:lnTo>
                <a:lnTo>
                  <a:pt x="3988231" y="121793"/>
                </a:lnTo>
                <a:close/>
              </a:path>
              <a:path w="6811009" h="1428114">
                <a:moveTo>
                  <a:pt x="3988231" y="6096"/>
                </a:moveTo>
                <a:lnTo>
                  <a:pt x="3910507" y="6096"/>
                </a:lnTo>
                <a:lnTo>
                  <a:pt x="3910507" y="84836"/>
                </a:lnTo>
                <a:lnTo>
                  <a:pt x="3988231" y="84836"/>
                </a:lnTo>
                <a:lnTo>
                  <a:pt x="3988231" y="6096"/>
                </a:lnTo>
                <a:close/>
              </a:path>
              <a:path w="6811009" h="1428114">
                <a:moveTo>
                  <a:pt x="4131106" y="760857"/>
                </a:moveTo>
                <a:lnTo>
                  <a:pt x="4130535" y="731291"/>
                </a:lnTo>
                <a:lnTo>
                  <a:pt x="4125112" y="702411"/>
                </a:lnTo>
                <a:lnTo>
                  <a:pt x="4115384" y="675855"/>
                </a:lnTo>
                <a:lnTo>
                  <a:pt x="4115003" y="674814"/>
                </a:lnTo>
                <a:lnTo>
                  <a:pt x="4100372" y="649097"/>
                </a:lnTo>
                <a:lnTo>
                  <a:pt x="4082516" y="631837"/>
                </a:lnTo>
                <a:lnTo>
                  <a:pt x="4059491" y="619493"/>
                </a:lnTo>
                <a:lnTo>
                  <a:pt x="4052570" y="617677"/>
                </a:lnTo>
                <a:lnTo>
                  <a:pt x="4052570" y="743826"/>
                </a:lnTo>
                <a:lnTo>
                  <a:pt x="4052519" y="777303"/>
                </a:lnTo>
                <a:lnTo>
                  <a:pt x="4040555" y="825881"/>
                </a:lnTo>
                <a:lnTo>
                  <a:pt x="3991724" y="846175"/>
                </a:lnTo>
                <a:lnTo>
                  <a:pt x="3972026" y="839812"/>
                </a:lnTo>
                <a:lnTo>
                  <a:pt x="3955719" y="825881"/>
                </a:lnTo>
                <a:lnTo>
                  <a:pt x="3949662" y="810145"/>
                </a:lnTo>
                <a:lnTo>
                  <a:pt x="3945648" y="793902"/>
                </a:lnTo>
                <a:lnTo>
                  <a:pt x="3943680" y="777303"/>
                </a:lnTo>
                <a:lnTo>
                  <a:pt x="3943680" y="743826"/>
                </a:lnTo>
                <a:lnTo>
                  <a:pt x="3955719" y="695706"/>
                </a:lnTo>
                <a:lnTo>
                  <a:pt x="4003497" y="675855"/>
                </a:lnTo>
                <a:lnTo>
                  <a:pt x="4023677" y="681901"/>
                </a:lnTo>
                <a:lnTo>
                  <a:pt x="4040555" y="695706"/>
                </a:lnTo>
                <a:lnTo>
                  <a:pt x="4046537" y="711225"/>
                </a:lnTo>
                <a:lnTo>
                  <a:pt x="4050563" y="727329"/>
                </a:lnTo>
                <a:lnTo>
                  <a:pt x="4052570" y="743826"/>
                </a:lnTo>
                <a:lnTo>
                  <a:pt x="4052570" y="617677"/>
                </a:lnTo>
                <a:lnTo>
                  <a:pt x="4031335" y="612076"/>
                </a:lnTo>
                <a:lnTo>
                  <a:pt x="3998137" y="609600"/>
                </a:lnTo>
                <a:lnTo>
                  <a:pt x="3964813" y="612076"/>
                </a:lnTo>
                <a:lnTo>
                  <a:pt x="3913606" y="631837"/>
                </a:lnTo>
                <a:lnTo>
                  <a:pt x="3881145" y="674865"/>
                </a:lnTo>
                <a:lnTo>
                  <a:pt x="3865727" y="731304"/>
                </a:lnTo>
                <a:lnTo>
                  <a:pt x="3865168" y="760857"/>
                </a:lnTo>
                <a:lnTo>
                  <a:pt x="3870477" y="815594"/>
                </a:lnTo>
                <a:lnTo>
                  <a:pt x="3886441" y="858151"/>
                </a:lnTo>
                <a:lnTo>
                  <a:pt x="3913035" y="888555"/>
                </a:lnTo>
                <a:lnTo>
                  <a:pt x="3950258" y="906805"/>
                </a:lnTo>
                <a:lnTo>
                  <a:pt x="3998137" y="912876"/>
                </a:lnTo>
                <a:lnTo>
                  <a:pt x="4046004" y="906805"/>
                </a:lnTo>
                <a:lnTo>
                  <a:pt x="4083227" y="888555"/>
                </a:lnTo>
                <a:lnTo>
                  <a:pt x="4109821" y="858151"/>
                </a:lnTo>
                <a:lnTo>
                  <a:pt x="4114317" y="846175"/>
                </a:lnTo>
                <a:lnTo>
                  <a:pt x="4125785" y="815594"/>
                </a:lnTo>
                <a:lnTo>
                  <a:pt x="4131106" y="760857"/>
                </a:lnTo>
                <a:close/>
              </a:path>
              <a:path w="6811009" h="1428114">
                <a:moveTo>
                  <a:pt x="4140631" y="1303020"/>
                </a:moveTo>
                <a:lnTo>
                  <a:pt x="4056811" y="1303020"/>
                </a:lnTo>
                <a:lnTo>
                  <a:pt x="4056811" y="1399032"/>
                </a:lnTo>
                <a:lnTo>
                  <a:pt x="4140631" y="1398905"/>
                </a:lnTo>
                <a:lnTo>
                  <a:pt x="4140631" y="1303020"/>
                </a:lnTo>
                <a:close/>
              </a:path>
              <a:path w="6811009" h="1428114">
                <a:moveTo>
                  <a:pt x="4268648" y="499872"/>
                </a:moveTo>
                <a:lnTo>
                  <a:pt x="4190923" y="499872"/>
                </a:lnTo>
                <a:lnTo>
                  <a:pt x="4190923" y="905256"/>
                </a:lnTo>
                <a:lnTo>
                  <a:pt x="4268648" y="905256"/>
                </a:lnTo>
                <a:lnTo>
                  <a:pt x="4268648" y="499872"/>
                </a:lnTo>
                <a:close/>
              </a:path>
              <a:path w="6811009" h="1428114">
                <a:moveTo>
                  <a:pt x="4300652" y="358902"/>
                </a:moveTo>
                <a:lnTo>
                  <a:pt x="4281602" y="283972"/>
                </a:lnTo>
                <a:lnTo>
                  <a:pt x="4281551" y="191350"/>
                </a:lnTo>
                <a:lnTo>
                  <a:pt x="4278973" y="179324"/>
                </a:lnTo>
                <a:lnTo>
                  <a:pt x="4256964" y="136398"/>
                </a:lnTo>
                <a:lnTo>
                  <a:pt x="4218775" y="117271"/>
                </a:lnTo>
                <a:lnTo>
                  <a:pt x="4176318" y="113284"/>
                </a:lnTo>
                <a:lnTo>
                  <a:pt x="4146473" y="114554"/>
                </a:lnTo>
                <a:lnTo>
                  <a:pt x="4116806" y="117767"/>
                </a:lnTo>
                <a:lnTo>
                  <a:pt x="4087444" y="122936"/>
                </a:lnTo>
                <a:lnTo>
                  <a:pt x="4058462" y="130048"/>
                </a:lnTo>
                <a:lnTo>
                  <a:pt x="4060621" y="183896"/>
                </a:lnTo>
                <a:lnTo>
                  <a:pt x="4169714" y="179324"/>
                </a:lnTo>
                <a:lnTo>
                  <a:pt x="4176547" y="179324"/>
                </a:lnTo>
                <a:lnTo>
                  <a:pt x="4203954" y="203847"/>
                </a:lnTo>
                <a:lnTo>
                  <a:pt x="4203877" y="229235"/>
                </a:lnTo>
                <a:lnTo>
                  <a:pt x="4203750" y="229247"/>
                </a:lnTo>
                <a:lnTo>
                  <a:pt x="4203750" y="283972"/>
                </a:lnTo>
                <a:lnTo>
                  <a:pt x="4203750" y="345948"/>
                </a:lnTo>
                <a:lnTo>
                  <a:pt x="4183100" y="351040"/>
                </a:lnTo>
                <a:lnTo>
                  <a:pt x="4171124" y="353174"/>
                </a:lnTo>
                <a:lnTo>
                  <a:pt x="4159072" y="354520"/>
                </a:lnTo>
                <a:lnTo>
                  <a:pt x="4146981" y="355092"/>
                </a:lnTo>
                <a:lnTo>
                  <a:pt x="4134497" y="353098"/>
                </a:lnTo>
                <a:lnTo>
                  <a:pt x="4125607" y="347129"/>
                </a:lnTo>
                <a:lnTo>
                  <a:pt x="4120299" y="337197"/>
                </a:lnTo>
                <a:lnTo>
                  <a:pt x="4118533" y="323342"/>
                </a:lnTo>
                <a:lnTo>
                  <a:pt x="4118279" y="320421"/>
                </a:lnTo>
                <a:lnTo>
                  <a:pt x="4118406" y="319024"/>
                </a:lnTo>
                <a:lnTo>
                  <a:pt x="4150791" y="288417"/>
                </a:lnTo>
                <a:lnTo>
                  <a:pt x="4203750" y="283972"/>
                </a:lnTo>
                <a:lnTo>
                  <a:pt x="4203750" y="229247"/>
                </a:lnTo>
                <a:lnTo>
                  <a:pt x="4121658" y="235407"/>
                </a:lnTo>
                <a:lnTo>
                  <a:pt x="4083050" y="246849"/>
                </a:lnTo>
                <a:lnTo>
                  <a:pt x="4045102" y="286727"/>
                </a:lnTo>
                <a:lnTo>
                  <a:pt x="4040530" y="323342"/>
                </a:lnTo>
                <a:lnTo>
                  <a:pt x="4045966" y="364109"/>
                </a:lnTo>
                <a:lnTo>
                  <a:pt x="4062806" y="393801"/>
                </a:lnTo>
                <a:lnTo>
                  <a:pt x="4090924" y="411632"/>
                </a:lnTo>
                <a:lnTo>
                  <a:pt x="4130344" y="417576"/>
                </a:lnTo>
                <a:lnTo>
                  <a:pt x="4152404" y="416140"/>
                </a:lnTo>
                <a:lnTo>
                  <a:pt x="4174071" y="412229"/>
                </a:lnTo>
                <a:lnTo>
                  <a:pt x="4195153" y="405917"/>
                </a:lnTo>
                <a:lnTo>
                  <a:pt x="4215435" y="397256"/>
                </a:lnTo>
                <a:lnTo>
                  <a:pt x="4223829" y="402501"/>
                </a:lnTo>
                <a:lnTo>
                  <a:pt x="4262856" y="415366"/>
                </a:lnTo>
                <a:lnTo>
                  <a:pt x="4298366" y="417576"/>
                </a:lnTo>
                <a:lnTo>
                  <a:pt x="4299153" y="397256"/>
                </a:lnTo>
                <a:lnTo>
                  <a:pt x="4300652" y="358902"/>
                </a:lnTo>
                <a:close/>
              </a:path>
              <a:path w="6811009" h="1428114">
                <a:moveTo>
                  <a:pt x="4424096" y="499872"/>
                </a:moveTo>
                <a:lnTo>
                  <a:pt x="4346372" y="499872"/>
                </a:lnTo>
                <a:lnTo>
                  <a:pt x="4346372" y="905256"/>
                </a:lnTo>
                <a:lnTo>
                  <a:pt x="4424096" y="905256"/>
                </a:lnTo>
                <a:lnTo>
                  <a:pt x="4424096" y="499872"/>
                </a:lnTo>
                <a:close/>
              </a:path>
              <a:path w="6811009" h="1428114">
                <a:moveTo>
                  <a:pt x="4465244" y="1015238"/>
                </a:moveTo>
                <a:lnTo>
                  <a:pt x="4436872" y="1008837"/>
                </a:lnTo>
                <a:lnTo>
                  <a:pt x="4408195" y="1004112"/>
                </a:lnTo>
                <a:lnTo>
                  <a:pt x="4379315" y="1001077"/>
                </a:lnTo>
                <a:lnTo>
                  <a:pt x="4350309" y="999744"/>
                </a:lnTo>
                <a:lnTo>
                  <a:pt x="4310646" y="1002525"/>
                </a:lnTo>
                <a:lnTo>
                  <a:pt x="4251439" y="1024826"/>
                </a:lnTo>
                <a:lnTo>
                  <a:pt x="4218140" y="1071219"/>
                </a:lnTo>
                <a:lnTo>
                  <a:pt x="4202188" y="1150518"/>
                </a:lnTo>
                <a:lnTo>
                  <a:pt x="4200194" y="1203071"/>
                </a:lnTo>
                <a:lnTo>
                  <a:pt x="4200283" y="1225664"/>
                </a:lnTo>
                <a:lnTo>
                  <a:pt x="4203382" y="1270749"/>
                </a:lnTo>
                <a:lnTo>
                  <a:pt x="4209885" y="1309585"/>
                </a:lnTo>
                <a:lnTo>
                  <a:pt x="4229532" y="1355725"/>
                </a:lnTo>
                <a:lnTo>
                  <a:pt x="4262082" y="1387589"/>
                </a:lnTo>
                <a:lnTo>
                  <a:pt x="4314558" y="1404162"/>
                </a:lnTo>
                <a:lnTo>
                  <a:pt x="4354373" y="1406525"/>
                </a:lnTo>
                <a:lnTo>
                  <a:pt x="4382160" y="1405394"/>
                </a:lnTo>
                <a:lnTo>
                  <a:pt x="4437431" y="1398638"/>
                </a:lnTo>
                <a:lnTo>
                  <a:pt x="4462831" y="1327912"/>
                </a:lnTo>
                <a:lnTo>
                  <a:pt x="4437634" y="1331341"/>
                </a:lnTo>
                <a:lnTo>
                  <a:pt x="4412361" y="1333817"/>
                </a:lnTo>
                <a:lnTo>
                  <a:pt x="4387012" y="1335341"/>
                </a:lnTo>
                <a:lnTo>
                  <a:pt x="4361612" y="1335913"/>
                </a:lnTo>
                <a:lnTo>
                  <a:pt x="4339768" y="1334274"/>
                </a:lnTo>
                <a:lnTo>
                  <a:pt x="4297985" y="1309751"/>
                </a:lnTo>
                <a:lnTo>
                  <a:pt x="4286148" y="1272971"/>
                </a:lnTo>
                <a:lnTo>
                  <a:pt x="4282237" y="1215136"/>
                </a:lnTo>
                <a:lnTo>
                  <a:pt x="4282008" y="1190866"/>
                </a:lnTo>
                <a:lnTo>
                  <a:pt x="4283253" y="1166660"/>
                </a:lnTo>
                <a:lnTo>
                  <a:pt x="4289984" y="1118743"/>
                </a:lnTo>
                <a:lnTo>
                  <a:pt x="4313987" y="1080389"/>
                </a:lnTo>
                <a:lnTo>
                  <a:pt x="4354055" y="1069962"/>
                </a:lnTo>
                <a:lnTo>
                  <a:pt x="4367962" y="1070102"/>
                </a:lnTo>
                <a:lnTo>
                  <a:pt x="4391761" y="1071016"/>
                </a:lnTo>
                <a:lnTo>
                  <a:pt x="4415536" y="1072769"/>
                </a:lnTo>
                <a:lnTo>
                  <a:pt x="4439234" y="1075397"/>
                </a:lnTo>
                <a:lnTo>
                  <a:pt x="4462831" y="1078865"/>
                </a:lnTo>
                <a:lnTo>
                  <a:pt x="4465244" y="1015238"/>
                </a:lnTo>
                <a:close/>
              </a:path>
              <a:path w="6811009" h="1428114">
                <a:moveTo>
                  <a:pt x="4517060" y="121412"/>
                </a:moveTo>
                <a:lnTo>
                  <a:pt x="4445813" y="121412"/>
                </a:lnTo>
                <a:lnTo>
                  <a:pt x="4445813" y="41148"/>
                </a:lnTo>
                <a:lnTo>
                  <a:pt x="4368343" y="41148"/>
                </a:lnTo>
                <a:lnTo>
                  <a:pt x="4368343" y="121412"/>
                </a:lnTo>
                <a:lnTo>
                  <a:pt x="4334180" y="121412"/>
                </a:lnTo>
                <a:lnTo>
                  <a:pt x="4334180" y="187325"/>
                </a:lnTo>
                <a:lnTo>
                  <a:pt x="4368343" y="187325"/>
                </a:lnTo>
                <a:lnTo>
                  <a:pt x="4368343" y="307721"/>
                </a:lnTo>
                <a:lnTo>
                  <a:pt x="4369435" y="336702"/>
                </a:lnTo>
                <a:lnTo>
                  <a:pt x="4378566" y="379895"/>
                </a:lnTo>
                <a:lnTo>
                  <a:pt x="4414202" y="411695"/>
                </a:lnTo>
                <a:lnTo>
                  <a:pt x="4458005" y="417576"/>
                </a:lnTo>
                <a:lnTo>
                  <a:pt x="4472927" y="416534"/>
                </a:lnTo>
                <a:lnTo>
                  <a:pt x="4487761" y="414718"/>
                </a:lnTo>
                <a:lnTo>
                  <a:pt x="4502480" y="412153"/>
                </a:lnTo>
                <a:lnTo>
                  <a:pt x="4517060" y="408813"/>
                </a:lnTo>
                <a:lnTo>
                  <a:pt x="4513504" y="346964"/>
                </a:lnTo>
                <a:lnTo>
                  <a:pt x="4469689" y="348107"/>
                </a:lnTo>
                <a:lnTo>
                  <a:pt x="4463593" y="348615"/>
                </a:lnTo>
                <a:lnTo>
                  <a:pt x="4457370" y="346837"/>
                </a:lnTo>
                <a:lnTo>
                  <a:pt x="4448861" y="339725"/>
                </a:lnTo>
                <a:lnTo>
                  <a:pt x="4446575" y="335280"/>
                </a:lnTo>
                <a:lnTo>
                  <a:pt x="4445432" y="322326"/>
                </a:lnTo>
                <a:lnTo>
                  <a:pt x="4445178" y="314198"/>
                </a:lnTo>
                <a:lnTo>
                  <a:pt x="4445305" y="187325"/>
                </a:lnTo>
                <a:lnTo>
                  <a:pt x="4516552" y="187325"/>
                </a:lnTo>
                <a:lnTo>
                  <a:pt x="4517060" y="121412"/>
                </a:lnTo>
                <a:close/>
              </a:path>
              <a:path w="6811009" h="1428114">
                <a:moveTo>
                  <a:pt x="4727372" y="121412"/>
                </a:moveTo>
                <a:lnTo>
                  <a:pt x="4656125" y="121412"/>
                </a:lnTo>
                <a:lnTo>
                  <a:pt x="4656125" y="41148"/>
                </a:lnTo>
                <a:lnTo>
                  <a:pt x="4578655" y="41148"/>
                </a:lnTo>
                <a:lnTo>
                  <a:pt x="4578655" y="121412"/>
                </a:lnTo>
                <a:lnTo>
                  <a:pt x="4544492" y="121412"/>
                </a:lnTo>
                <a:lnTo>
                  <a:pt x="4544492" y="187325"/>
                </a:lnTo>
                <a:lnTo>
                  <a:pt x="4578655" y="187325"/>
                </a:lnTo>
                <a:lnTo>
                  <a:pt x="4578655" y="307721"/>
                </a:lnTo>
                <a:lnTo>
                  <a:pt x="4579747" y="336702"/>
                </a:lnTo>
                <a:lnTo>
                  <a:pt x="4588878" y="379895"/>
                </a:lnTo>
                <a:lnTo>
                  <a:pt x="4624514" y="411695"/>
                </a:lnTo>
                <a:lnTo>
                  <a:pt x="4668317" y="417576"/>
                </a:lnTo>
                <a:lnTo>
                  <a:pt x="4683239" y="416534"/>
                </a:lnTo>
                <a:lnTo>
                  <a:pt x="4698073" y="414718"/>
                </a:lnTo>
                <a:lnTo>
                  <a:pt x="4712792" y="412153"/>
                </a:lnTo>
                <a:lnTo>
                  <a:pt x="4727372" y="408813"/>
                </a:lnTo>
                <a:lnTo>
                  <a:pt x="4723816" y="346964"/>
                </a:lnTo>
                <a:lnTo>
                  <a:pt x="4679874" y="348107"/>
                </a:lnTo>
                <a:lnTo>
                  <a:pt x="4673778" y="348615"/>
                </a:lnTo>
                <a:lnTo>
                  <a:pt x="4667682" y="346710"/>
                </a:lnTo>
                <a:lnTo>
                  <a:pt x="4659173" y="339725"/>
                </a:lnTo>
                <a:lnTo>
                  <a:pt x="4656887" y="335280"/>
                </a:lnTo>
                <a:lnTo>
                  <a:pt x="4655744" y="322326"/>
                </a:lnTo>
                <a:lnTo>
                  <a:pt x="4655490" y="314198"/>
                </a:lnTo>
                <a:lnTo>
                  <a:pt x="4655617" y="187325"/>
                </a:lnTo>
                <a:lnTo>
                  <a:pt x="4726864" y="187325"/>
                </a:lnTo>
                <a:lnTo>
                  <a:pt x="4727372" y="121412"/>
                </a:lnTo>
                <a:close/>
              </a:path>
              <a:path w="6811009" h="1428114">
                <a:moveTo>
                  <a:pt x="4739564" y="853440"/>
                </a:moveTo>
                <a:lnTo>
                  <a:pt x="4720641" y="778256"/>
                </a:lnTo>
                <a:lnTo>
                  <a:pt x="4720628" y="705739"/>
                </a:lnTo>
                <a:lnTo>
                  <a:pt x="4720285" y="686409"/>
                </a:lnTo>
                <a:lnTo>
                  <a:pt x="4707826" y="649033"/>
                </a:lnTo>
                <a:lnTo>
                  <a:pt x="4678045" y="621093"/>
                </a:lnTo>
                <a:lnTo>
                  <a:pt x="4637316" y="608723"/>
                </a:lnTo>
                <a:lnTo>
                  <a:pt x="4615739" y="608457"/>
                </a:lnTo>
                <a:lnTo>
                  <a:pt x="4586059" y="609727"/>
                </a:lnTo>
                <a:lnTo>
                  <a:pt x="4556531" y="612940"/>
                </a:lnTo>
                <a:lnTo>
                  <a:pt x="4527270" y="618109"/>
                </a:lnTo>
                <a:lnTo>
                  <a:pt x="4498391" y="625221"/>
                </a:lnTo>
                <a:lnTo>
                  <a:pt x="4500677" y="678942"/>
                </a:lnTo>
                <a:lnTo>
                  <a:pt x="4609008" y="674497"/>
                </a:lnTo>
                <a:lnTo>
                  <a:pt x="4615840" y="674497"/>
                </a:lnTo>
                <a:lnTo>
                  <a:pt x="4643069" y="699020"/>
                </a:lnTo>
                <a:lnTo>
                  <a:pt x="4643044" y="724281"/>
                </a:lnTo>
                <a:lnTo>
                  <a:pt x="4643044" y="778256"/>
                </a:lnTo>
                <a:lnTo>
                  <a:pt x="4643044" y="840232"/>
                </a:lnTo>
                <a:lnTo>
                  <a:pt x="4634281" y="842645"/>
                </a:lnTo>
                <a:lnTo>
                  <a:pt x="4622546" y="845502"/>
                </a:lnTo>
                <a:lnTo>
                  <a:pt x="4610633" y="847598"/>
                </a:lnTo>
                <a:lnTo>
                  <a:pt x="4598606" y="848931"/>
                </a:lnTo>
                <a:lnTo>
                  <a:pt x="4586529" y="849503"/>
                </a:lnTo>
                <a:lnTo>
                  <a:pt x="4574133" y="847534"/>
                </a:lnTo>
                <a:lnTo>
                  <a:pt x="4565332" y="841565"/>
                </a:lnTo>
                <a:lnTo>
                  <a:pt x="4560074" y="831608"/>
                </a:lnTo>
                <a:lnTo>
                  <a:pt x="4558335" y="817626"/>
                </a:lnTo>
                <a:lnTo>
                  <a:pt x="4558208" y="812927"/>
                </a:lnTo>
                <a:lnTo>
                  <a:pt x="4561179" y="800862"/>
                </a:lnTo>
                <a:lnTo>
                  <a:pt x="4568266" y="791184"/>
                </a:lnTo>
                <a:lnTo>
                  <a:pt x="4578451" y="784898"/>
                </a:lnTo>
                <a:lnTo>
                  <a:pt x="4590720" y="782955"/>
                </a:lnTo>
                <a:lnTo>
                  <a:pt x="4643044" y="778256"/>
                </a:lnTo>
                <a:lnTo>
                  <a:pt x="4643044" y="724281"/>
                </a:lnTo>
                <a:lnTo>
                  <a:pt x="4561319" y="730542"/>
                </a:lnTo>
                <a:lnTo>
                  <a:pt x="4522940" y="742124"/>
                </a:lnTo>
                <a:lnTo>
                  <a:pt x="4485348" y="782027"/>
                </a:lnTo>
                <a:lnTo>
                  <a:pt x="4480992" y="817880"/>
                </a:lnTo>
                <a:lnTo>
                  <a:pt x="4486554" y="859459"/>
                </a:lnTo>
                <a:lnTo>
                  <a:pt x="4503293" y="889152"/>
                </a:lnTo>
                <a:lnTo>
                  <a:pt x="4531182" y="906945"/>
                </a:lnTo>
                <a:lnTo>
                  <a:pt x="4570273" y="912876"/>
                </a:lnTo>
                <a:lnTo>
                  <a:pt x="4592167" y="911453"/>
                </a:lnTo>
                <a:lnTo>
                  <a:pt x="4613694" y="907592"/>
                </a:lnTo>
                <a:lnTo>
                  <a:pt x="4634662" y="901331"/>
                </a:lnTo>
                <a:lnTo>
                  <a:pt x="4654855" y="892683"/>
                </a:lnTo>
                <a:lnTo>
                  <a:pt x="4663173" y="897928"/>
                </a:lnTo>
                <a:lnTo>
                  <a:pt x="4702048" y="910831"/>
                </a:lnTo>
                <a:lnTo>
                  <a:pt x="4737278" y="912876"/>
                </a:lnTo>
                <a:lnTo>
                  <a:pt x="4738052" y="892683"/>
                </a:lnTo>
                <a:lnTo>
                  <a:pt x="4739564" y="853440"/>
                </a:lnTo>
                <a:close/>
              </a:path>
              <a:path w="6811009" h="1428114">
                <a:moveTo>
                  <a:pt x="4768139" y="1254633"/>
                </a:moveTo>
                <a:lnTo>
                  <a:pt x="4762144" y="1196251"/>
                </a:lnTo>
                <a:lnTo>
                  <a:pt x="4737405" y="1143000"/>
                </a:lnTo>
                <a:lnTo>
                  <a:pt x="4696612" y="1113282"/>
                </a:lnTo>
                <a:lnTo>
                  <a:pt x="4689487" y="1111402"/>
                </a:lnTo>
                <a:lnTo>
                  <a:pt x="4689487" y="1237488"/>
                </a:lnTo>
                <a:lnTo>
                  <a:pt x="4689437" y="1270889"/>
                </a:lnTo>
                <a:lnTo>
                  <a:pt x="4677588" y="1319403"/>
                </a:lnTo>
                <a:lnTo>
                  <a:pt x="4628324" y="1339837"/>
                </a:lnTo>
                <a:lnTo>
                  <a:pt x="4608715" y="1333385"/>
                </a:lnTo>
                <a:lnTo>
                  <a:pt x="4592498" y="1319403"/>
                </a:lnTo>
                <a:lnTo>
                  <a:pt x="4586592" y="1303731"/>
                </a:lnTo>
                <a:lnTo>
                  <a:pt x="4582642" y="1287487"/>
                </a:lnTo>
                <a:lnTo>
                  <a:pt x="4580699" y="1270889"/>
                </a:lnTo>
                <a:lnTo>
                  <a:pt x="4580699" y="1237488"/>
                </a:lnTo>
                <a:lnTo>
                  <a:pt x="4592498" y="1189482"/>
                </a:lnTo>
                <a:lnTo>
                  <a:pt x="4640821" y="1169530"/>
                </a:lnTo>
                <a:lnTo>
                  <a:pt x="4660874" y="1175651"/>
                </a:lnTo>
                <a:lnTo>
                  <a:pt x="4677588" y="1189482"/>
                </a:lnTo>
                <a:lnTo>
                  <a:pt x="4683557" y="1204976"/>
                </a:lnTo>
                <a:lnTo>
                  <a:pt x="4687532" y="1221041"/>
                </a:lnTo>
                <a:lnTo>
                  <a:pt x="4689487" y="1237488"/>
                </a:lnTo>
                <a:lnTo>
                  <a:pt x="4689487" y="1111402"/>
                </a:lnTo>
                <a:lnTo>
                  <a:pt x="4668482" y="1105852"/>
                </a:lnTo>
                <a:lnTo>
                  <a:pt x="4635170" y="1103376"/>
                </a:lnTo>
                <a:lnTo>
                  <a:pt x="4601896" y="1105852"/>
                </a:lnTo>
                <a:lnTo>
                  <a:pt x="4550651" y="1125664"/>
                </a:lnTo>
                <a:lnTo>
                  <a:pt x="4518126" y="1168704"/>
                </a:lnTo>
                <a:lnTo>
                  <a:pt x="4502747" y="1225092"/>
                </a:lnTo>
                <a:lnTo>
                  <a:pt x="4502201" y="1254633"/>
                </a:lnTo>
                <a:lnTo>
                  <a:pt x="4507509" y="1309370"/>
                </a:lnTo>
                <a:lnTo>
                  <a:pt x="4523473" y="1351927"/>
                </a:lnTo>
                <a:lnTo>
                  <a:pt x="4550067" y="1382331"/>
                </a:lnTo>
                <a:lnTo>
                  <a:pt x="4587291" y="1400581"/>
                </a:lnTo>
                <a:lnTo>
                  <a:pt x="4635170" y="1406652"/>
                </a:lnTo>
                <a:lnTo>
                  <a:pt x="4683036" y="1400581"/>
                </a:lnTo>
                <a:lnTo>
                  <a:pt x="4720260" y="1382331"/>
                </a:lnTo>
                <a:lnTo>
                  <a:pt x="4746853" y="1351927"/>
                </a:lnTo>
                <a:lnTo>
                  <a:pt x="4751387" y="1339837"/>
                </a:lnTo>
                <a:lnTo>
                  <a:pt x="4762817" y="1309370"/>
                </a:lnTo>
                <a:lnTo>
                  <a:pt x="4768139" y="1254633"/>
                </a:lnTo>
                <a:close/>
              </a:path>
              <a:path w="6811009" h="1428114">
                <a:moveTo>
                  <a:pt x="4904156" y="1303020"/>
                </a:moveTo>
                <a:lnTo>
                  <a:pt x="4821860" y="1303020"/>
                </a:lnTo>
                <a:lnTo>
                  <a:pt x="4821860" y="1399032"/>
                </a:lnTo>
                <a:lnTo>
                  <a:pt x="4904156" y="1398905"/>
                </a:lnTo>
                <a:lnTo>
                  <a:pt x="4904156" y="1303020"/>
                </a:lnTo>
                <a:close/>
              </a:path>
              <a:path w="6811009" h="1428114">
                <a:moveTo>
                  <a:pt x="5016932" y="358902"/>
                </a:moveTo>
                <a:lnTo>
                  <a:pt x="4997882" y="283972"/>
                </a:lnTo>
                <a:lnTo>
                  <a:pt x="4997831" y="191350"/>
                </a:lnTo>
                <a:lnTo>
                  <a:pt x="4995253" y="179324"/>
                </a:lnTo>
                <a:lnTo>
                  <a:pt x="4973244" y="136398"/>
                </a:lnTo>
                <a:lnTo>
                  <a:pt x="4935055" y="117271"/>
                </a:lnTo>
                <a:lnTo>
                  <a:pt x="4892599" y="113284"/>
                </a:lnTo>
                <a:lnTo>
                  <a:pt x="4862741" y="114554"/>
                </a:lnTo>
                <a:lnTo>
                  <a:pt x="4833074" y="117767"/>
                </a:lnTo>
                <a:lnTo>
                  <a:pt x="4803673" y="122936"/>
                </a:lnTo>
                <a:lnTo>
                  <a:pt x="4774616" y="130048"/>
                </a:lnTo>
                <a:lnTo>
                  <a:pt x="4776902" y="183896"/>
                </a:lnTo>
                <a:lnTo>
                  <a:pt x="4885995" y="179324"/>
                </a:lnTo>
                <a:lnTo>
                  <a:pt x="4892827" y="179324"/>
                </a:lnTo>
                <a:lnTo>
                  <a:pt x="4920234" y="203847"/>
                </a:lnTo>
                <a:lnTo>
                  <a:pt x="4920158" y="229235"/>
                </a:lnTo>
                <a:lnTo>
                  <a:pt x="4920031" y="229247"/>
                </a:lnTo>
                <a:lnTo>
                  <a:pt x="4920031" y="283972"/>
                </a:lnTo>
                <a:lnTo>
                  <a:pt x="4920031" y="345948"/>
                </a:lnTo>
                <a:lnTo>
                  <a:pt x="4899380" y="351040"/>
                </a:lnTo>
                <a:lnTo>
                  <a:pt x="4887404" y="353174"/>
                </a:lnTo>
                <a:lnTo>
                  <a:pt x="4875352" y="354520"/>
                </a:lnTo>
                <a:lnTo>
                  <a:pt x="4863262" y="355092"/>
                </a:lnTo>
                <a:lnTo>
                  <a:pt x="4850777" y="353098"/>
                </a:lnTo>
                <a:lnTo>
                  <a:pt x="4834687" y="319024"/>
                </a:lnTo>
                <a:lnTo>
                  <a:pt x="4837506" y="306832"/>
                </a:lnTo>
                <a:lnTo>
                  <a:pt x="4844554" y="297014"/>
                </a:lnTo>
                <a:lnTo>
                  <a:pt x="4854791" y="290550"/>
                </a:lnTo>
                <a:lnTo>
                  <a:pt x="4867199" y="288417"/>
                </a:lnTo>
                <a:lnTo>
                  <a:pt x="4920031" y="283972"/>
                </a:lnTo>
                <a:lnTo>
                  <a:pt x="4920031" y="229247"/>
                </a:lnTo>
                <a:lnTo>
                  <a:pt x="4837938" y="235407"/>
                </a:lnTo>
                <a:lnTo>
                  <a:pt x="4799330" y="246849"/>
                </a:lnTo>
                <a:lnTo>
                  <a:pt x="4761382" y="286727"/>
                </a:lnTo>
                <a:lnTo>
                  <a:pt x="4756810" y="323342"/>
                </a:lnTo>
                <a:lnTo>
                  <a:pt x="4762322" y="364109"/>
                </a:lnTo>
                <a:lnTo>
                  <a:pt x="4779188" y="393801"/>
                </a:lnTo>
                <a:lnTo>
                  <a:pt x="4807280" y="411632"/>
                </a:lnTo>
                <a:lnTo>
                  <a:pt x="4846625" y="417576"/>
                </a:lnTo>
                <a:lnTo>
                  <a:pt x="4868684" y="416140"/>
                </a:lnTo>
                <a:lnTo>
                  <a:pt x="4890351" y="412229"/>
                </a:lnTo>
                <a:lnTo>
                  <a:pt x="4911433" y="405917"/>
                </a:lnTo>
                <a:lnTo>
                  <a:pt x="4931715" y="397256"/>
                </a:lnTo>
                <a:lnTo>
                  <a:pt x="4940109" y="402501"/>
                </a:lnTo>
                <a:lnTo>
                  <a:pt x="4979136" y="415366"/>
                </a:lnTo>
                <a:lnTo>
                  <a:pt x="5014646" y="417576"/>
                </a:lnTo>
                <a:lnTo>
                  <a:pt x="5015433" y="397256"/>
                </a:lnTo>
                <a:lnTo>
                  <a:pt x="5016932" y="358902"/>
                </a:lnTo>
                <a:close/>
              </a:path>
              <a:path w="6811009" h="1428114">
                <a:moveTo>
                  <a:pt x="5051984" y="760476"/>
                </a:moveTo>
                <a:lnTo>
                  <a:pt x="5050218" y="720979"/>
                </a:lnTo>
                <a:lnTo>
                  <a:pt x="5044948" y="688009"/>
                </a:lnTo>
                <a:lnTo>
                  <a:pt x="5041633" y="678053"/>
                </a:lnTo>
                <a:lnTo>
                  <a:pt x="5036172" y="661593"/>
                </a:lnTo>
                <a:lnTo>
                  <a:pt x="5007851" y="627240"/>
                </a:lnTo>
                <a:lnTo>
                  <a:pt x="4973409" y="613232"/>
                </a:lnTo>
                <a:lnTo>
                  <a:pt x="4973409" y="773455"/>
                </a:lnTo>
                <a:lnTo>
                  <a:pt x="4971275" y="790663"/>
                </a:lnTo>
                <a:lnTo>
                  <a:pt x="4948860" y="832751"/>
                </a:lnTo>
                <a:lnTo>
                  <a:pt x="4922240" y="842302"/>
                </a:lnTo>
                <a:lnTo>
                  <a:pt x="4907839" y="842137"/>
                </a:lnTo>
                <a:lnTo>
                  <a:pt x="4902263" y="841997"/>
                </a:lnTo>
                <a:lnTo>
                  <a:pt x="4894478" y="841565"/>
                </a:lnTo>
                <a:lnTo>
                  <a:pt x="4884496" y="840854"/>
                </a:lnTo>
                <a:lnTo>
                  <a:pt x="4872279" y="839851"/>
                </a:lnTo>
                <a:lnTo>
                  <a:pt x="4872279" y="685673"/>
                </a:lnTo>
                <a:lnTo>
                  <a:pt x="4891379" y="681278"/>
                </a:lnTo>
                <a:lnTo>
                  <a:pt x="4902378" y="679488"/>
                </a:lnTo>
                <a:lnTo>
                  <a:pt x="4913465" y="678421"/>
                </a:lnTo>
                <a:lnTo>
                  <a:pt x="4924603" y="678053"/>
                </a:lnTo>
                <a:lnTo>
                  <a:pt x="4945837" y="682942"/>
                </a:lnTo>
                <a:lnTo>
                  <a:pt x="4961001" y="697572"/>
                </a:lnTo>
                <a:lnTo>
                  <a:pt x="4970081" y="721944"/>
                </a:lnTo>
                <a:lnTo>
                  <a:pt x="4973117" y="756031"/>
                </a:lnTo>
                <a:lnTo>
                  <a:pt x="4973409" y="773455"/>
                </a:lnTo>
                <a:lnTo>
                  <a:pt x="4973409" y="613232"/>
                </a:lnTo>
                <a:lnTo>
                  <a:pt x="4963363" y="610666"/>
                </a:lnTo>
                <a:lnTo>
                  <a:pt x="4934890" y="608584"/>
                </a:lnTo>
                <a:lnTo>
                  <a:pt x="4918684" y="610222"/>
                </a:lnTo>
                <a:lnTo>
                  <a:pt x="4902759" y="613397"/>
                </a:lnTo>
                <a:lnTo>
                  <a:pt x="4887201" y="618070"/>
                </a:lnTo>
                <a:lnTo>
                  <a:pt x="4872152" y="624205"/>
                </a:lnTo>
                <a:lnTo>
                  <a:pt x="4872152" y="499872"/>
                </a:lnTo>
                <a:lnTo>
                  <a:pt x="4794428" y="499872"/>
                </a:lnTo>
                <a:lnTo>
                  <a:pt x="4794428" y="903351"/>
                </a:lnTo>
                <a:lnTo>
                  <a:pt x="4847006" y="908138"/>
                </a:lnTo>
                <a:lnTo>
                  <a:pt x="4892535" y="910996"/>
                </a:lnTo>
                <a:lnTo>
                  <a:pt x="4907585" y="911352"/>
                </a:lnTo>
                <a:lnTo>
                  <a:pt x="4944516" y="909383"/>
                </a:lnTo>
                <a:lnTo>
                  <a:pt x="5000574" y="893051"/>
                </a:lnTo>
                <a:lnTo>
                  <a:pt x="5033810" y="859053"/>
                </a:lnTo>
                <a:lnTo>
                  <a:pt x="5049952" y="799947"/>
                </a:lnTo>
                <a:lnTo>
                  <a:pt x="5051984" y="760476"/>
                </a:lnTo>
                <a:close/>
              </a:path>
              <a:path w="6811009" h="1428114">
                <a:moveTo>
                  <a:pt x="5236388" y="7620"/>
                </a:moveTo>
                <a:lnTo>
                  <a:pt x="5210784" y="3505"/>
                </a:lnTo>
                <a:lnTo>
                  <a:pt x="5197424" y="1816"/>
                </a:lnTo>
                <a:lnTo>
                  <a:pt x="5184025" y="647"/>
                </a:lnTo>
                <a:lnTo>
                  <a:pt x="5170602" y="0"/>
                </a:lnTo>
                <a:lnTo>
                  <a:pt x="5148580" y="1435"/>
                </a:lnTo>
                <a:lnTo>
                  <a:pt x="5104943" y="23241"/>
                </a:lnTo>
                <a:lnTo>
                  <a:pt x="5087417" y="80594"/>
                </a:lnTo>
                <a:lnTo>
                  <a:pt x="5086274" y="109347"/>
                </a:lnTo>
                <a:lnTo>
                  <a:pt x="5086274" y="122047"/>
                </a:lnTo>
                <a:lnTo>
                  <a:pt x="5055032" y="122047"/>
                </a:lnTo>
                <a:lnTo>
                  <a:pt x="5055032" y="187960"/>
                </a:lnTo>
                <a:lnTo>
                  <a:pt x="5086274" y="187960"/>
                </a:lnTo>
                <a:lnTo>
                  <a:pt x="5086274" y="411480"/>
                </a:lnTo>
                <a:lnTo>
                  <a:pt x="5163617" y="411480"/>
                </a:lnTo>
                <a:lnTo>
                  <a:pt x="5163617" y="187960"/>
                </a:lnTo>
                <a:lnTo>
                  <a:pt x="5233467" y="188468"/>
                </a:lnTo>
                <a:lnTo>
                  <a:pt x="5233467" y="122555"/>
                </a:lnTo>
                <a:lnTo>
                  <a:pt x="5163617" y="122555"/>
                </a:lnTo>
                <a:lnTo>
                  <a:pt x="5163540" y="102298"/>
                </a:lnTo>
                <a:lnTo>
                  <a:pt x="5185918" y="69405"/>
                </a:lnTo>
                <a:lnTo>
                  <a:pt x="5235118" y="70612"/>
                </a:lnTo>
                <a:lnTo>
                  <a:pt x="5236388" y="7620"/>
                </a:lnTo>
                <a:close/>
              </a:path>
              <a:path w="6811009" h="1428114">
                <a:moveTo>
                  <a:pt x="5359451" y="760857"/>
                </a:moveTo>
                <a:lnTo>
                  <a:pt x="5353532" y="702411"/>
                </a:lnTo>
                <a:lnTo>
                  <a:pt x="5329098" y="649097"/>
                </a:lnTo>
                <a:lnTo>
                  <a:pt x="5288305" y="619493"/>
                </a:lnTo>
                <a:lnTo>
                  <a:pt x="5281434" y="617677"/>
                </a:lnTo>
                <a:lnTo>
                  <a:pt x="5281434" y="743826"/>
                </a:lnTo>
                <a:lnTo>
                  <a:pt x="5281371" y="777303"/>
                </a:lnTo>
                <a:lnTo>
                  <a:pt x="5269535" y="825881"/>
                </a:lnTo>
                <a:lnTo>
                  <a:pt x="5220868" y="846175"/>
                </a:lnTo>
                <a:lnTo>
                  <a:pt x="5201285" y="839812"/>
                </a:lnTo>
                <a:lnTo>
                  <a:pt x="5175110" y="793953"/>
                </a:lnTo>
                <a:lnTo>
                  <a:pt x="5173040" y="743826"/>
                </a:lnTo>
                <a:lnTo>
                  <a:pt x="5175008" y="727329"/>
                </a:lnTo>
                <a:lnTo>
                  <a:pt x="5189779" y="690372"/>
                </a:lnTo>
                <a:lnTo>
                  <a:pt x="5232616" y="675855"/>
                </a:lnTo>
                <a:lnTo>
                  <a:pt x="5252694" y="681901"/>
                </a:lnTo>
                <a:lnTo>
                  <a:pt x="5269535" y="695706"/>
                </a:lnTo>
                <a:lnTo>
                  <a:pt x="5275504" y="711225"/>
                </a:lnTo>
                <a:lnTo>
                  <a:pt x="5279479" y="727329"/>
                </a:lnTo>
                <a:lnTo>
                  <a:pt x="5281434" y="743826"/>
                </a:lnTo>
                <a:lnTo>
                  <a:pt x="5281434" y="617677"/>
                </a:lnTo>
                <a:lnTo>
                  <a:pt x="5260276" y="612076"/>
                </a:lnTo>
                <a:lnTo>
                  <a:pt x="5227244" y="609600"/>
                </a:lnTo>
                <a:lnTo>
                  <a:pt x="5194198" y="612076"/>
                </a:lnTo>
                <a:lnTo>
                  <a:pt x="5143258" y="631837"/>
                </a:lnTo>
                <a:lnTo>
                  <a:pt x="5111000" y="674865"/>
                </a:lnTo>
                <a:lnTo>
                  <a:pt x="5095595" y="731304"/>
                </a:lnTo>
                <a:lnTo>
                  <a:pt x="5095037" y="760857"/>
                </a:lnTo>
                <a:lnTo>
                  <a:pt x="5100320" y="815594"/>
                </a:lnTo>
                <a:lnTo>
                  <a:pt x="5116182" y="858151"/>
                </a:lnTo>
                <a:lnTo>
                  <a:pt x="5142623" y="888555"/>
                </a:lnTo>
                <a:lnTo>
                  <a:pt x="5179644" y="906805"/>
                </a:lnTo>
                <a:lnTo>
                  <a:pt x="5227244" y="912876"/>
                </a:lnTo>
                <a:lnTo>
                  <a:pt x="5274830" y="906805"/>
                </a:lnTo>
                <a:lnTo>
                  <a:pt x="5311851" y="888555"/>
                </a:lnTo>
                <a:lnTo>
                  <a:pt x="5338292" y="858151"/>
                </a:lnTo>
                <a:lnTo>
                  <a:pt x="5342750" y="846175"/>
                </a:lnTo>
                <a:lnTo>
                  <a:pt x="5354155" y="815594"/>
                </a:lnTo>
                <a:lnTo>
                  <a:pt x="5359451" y="760857"/>
                </a:lnTo>
                <a:close/>
              </a:path>
              <a:path w="6811009" h="1428114">
                <a:moveTo>
                  <a:pt x="5527091" y="266319"/>
                </a:moveTo>
                <a:lnTo>
                  <a:pt x="5521134" y="207683"/>
                </a:lnTo>
                <a:lnTo>
                  <a:pt x="5496611" y="154178"/>
                </a:lnTo>
                <a:lnTo>
                  <a:pt x="5455653" y="124294"/>
                </a:lnTo>
                <a:lnTo>
                  <a:pt x="5448566" y="122415"/>
                </a:lnTo>
                <a:lnTo>
                  <a:pt x="5448566" y="249085"/>
                </a:lnTo>
                <a:lnTo>
                  <a:pt x="5448566" y="282663"/>
                </a:lnTo>
                <a:lnTo>
                  <a:pt x="5436540" y="331343"/>
                </a:lnTo>
                <a:lnTo>
                  <a:pt x="5387238" y="351904"/>
                </a:lnTo>
                <a:lnTo>
                  <a:pt x="5367744" y="345401"/>
                </a:lnTo>
                <a:lnTo>
                  <a:pt x="5351704" y="331343"/>
                </a:lnTo>
                <a:lnTo>
                  <a:pt x="5345658" y="315645"/>
                </a:lnTo>
                <a:lnTo>
                  <a:pt x="5341632" y="299351"/>
                </a:lnTo>
                <a:lnTo>
                  <a:pt x="5339664" y="282663"/>
                </a:lnTo>
                <a:lnTo>
                  <a:pt x="5339664" y="249085"/>
                </a:lnTo>
                <a:lnTo>
                  <a:pt x="5351704" y="200914"/>
                </a:lnTo>
                <a:lnTo>
                  <a:pt x="5399900" y="180784"/>
                </a:lnTo>
                <a:lnTo>
                  <a:pt x="5419864" y="186982"/>
                </a:lnTo>
                <a:lnTo>
                  <a:pt x="5436540" y="200914"/>
                </a:lnTo>
                <a:lnTo>
                  <a:pt x="5442572" y="216433"/>
                </a:lnTo>
                <a:lnTo>
                  <a:pt x="5446598" y="232562"/>
                </a:lnTo>
                <a:lnTo>
                  <a:pt x="5448566" y="249085"/>
                </a:lnTo>
                <a:lnTo>
                  <a:pt x="5448566" y="122415"/>
                </a:lnTo>
                <a:lnTo>
                  <a:pt x="5427459" y="116801"/>
                </a:lnTo>
                <a:lnTo>
                  <a:pt x="5394122" y="114300"/>
                </a:lnTo>
                <a:lnTo>
                  <a:pt x="5360784" y="116801"/>
                </a:lnTo>
                <a:lnTo>
                  <a:pt x="5309641" y="136753"/>
                </a:lnTo>
                <a:lnTo>
                  <a:pt x="5277243" y="179997"/>
                </a:lnTo>
                <a:lnTo>
                  <a:pt x="5261711" y="236664"/>
                </a:lnTo>
                <a:lnTo>
                  <a:pt x="5261153" y="266319"/>
                </a:lnTo>
                <a:lnTo>
                  <a:pt x="5266461" y="321322"/>
                </a:lnTo>
                <a:lnTo>
                  <a:pt x="5282425" y="364109"/>
                </a:lnTo>
                <a:lnTo>
                  <a:pt x="5309019" y="394665"/>
                </a:lnTo>
                <a:lnTo>
                  <a:pt x="5346243" y="412991"/>
                </a:lnTo>
                <a:lnTo>
                  <a:pt x="5394122" y="419100"/>
                </a:lnTo>
                <a:lnTo>
                  <a:pt x="5441988" y="412991"/>
                </a:lnTo>
                <a:lnTo>
                  <a:pt x="5479212" y="394665"/>
                </a:lnTo>
                <a:lnTo>
                  <a:pt x="5505805" y="364109"/>
                </a:lnTo>
                <a:lnTo>
                  <a:pt x="5510365" y="351904"/>
                </a:lnTo>
                <a:lnTo>
                  <a:pt x="5521769" y="321322"/>
                </a:lnTo>
                <a:lnTo>
                  <a:pt x="5527091" y="266319"/>
                </a:lnTo>
                <a:close/>
              </a:path>
              <a:path w="6811009" h="1428114">
                <a:moveTo>
                  <a:pt x="5586908" y="609600"/>
                </a:moveTo>
                <a:lnTo>
                  <a:pt x="5562612" y="615886"/>
                </a:lnTo>
                <a:lnTo>
                  <a:pt x="5538990" y="624205"/>
                </a:lnTo>
                <a:lnTo>
                  <a:pt x="5516181" y="634542"/>
                </a:lnTo>
                <a:lnTo>
                  <a:pt x="5494325" y="646811"/>
                </a:lnTo>
                <a:lnTo>
                  <a:pt x="5494325" y="616331"/>
                </a:lnTo>
                <a:lnTo>
                  <a:pt x="5417744" y="616331"/>
                </a:lnTo>
                <a:lnTo>
                  <a:pt x="5417744" y="905129"/>
                </a:lnTo>
                <a:lnTo>
                  <a:pt x="5495341" y="905256"/>
                </a:lnTo>
                <a:lnTo>
                  <a:pt x="5495341" y="711708"/>
                </a:lnTo>
                <a:lnTo>
                  <a:pt x="5506898" y="707644"/>
                </a:lnTo>
                <a:lnTo>
                  <a:pt x="5524398" y="702551"/>
                </a:lnTo>
                <a:lnTo>
                  <a:pt x="5543562" y="697522"/>
                </a:lnTo>
                <a:lnTo>
                  <a:pt x="5564403" y="692543"/>
                </a:lnTo>
                <a:lnTo>
                  <a:pt x="5586908" y="687578"/>
                </a:lnTo>
                <a:lnTo>
                  <a:pt x="5586908" y="609600"/>
                </a:lnTo>
                <a:close/>
              </a:path>
              <a:path w="6811009" h="1428114">
                <a:moveTo>
                  <a:pt x="5753024" y="115824"/>
                </a:moveTo>
                <a:lnTo>
                  <a:pt x="5728627" y="122110"/>
                </a:lnTo>
                <a:lnTo>
                  <a:pt x="5704903" y="130429"/>
                </a:lnTo>
                <a:lnTo>
                  <a:pt x="5681954" y="140766"/>
                </a:lnTo>
                <a:lnTo>
                  <a:pt x="5659933" y="153035"/>
                </a:lnTo>
                <a:lnTo>
                  <a:pt x="5659933" y="122301"/>
                </a:lnTo>
                <a:lnTo>
                  <a:pt x="5583860" y="122301"/>
                </a:lnTo>
                <a:lnTo>
                  <a:pt x="5583860" y="411480"/>
                </a:lnTo>
                <a:lnTo>
                  <a:pt x="5661076" y="411480"/>
                </a:lnTo>
                <a:lnTo>
                  <a:pt x="5661076" y="218313"/>
                </a:lnTo>
                <a:lnTo>
                  <a:pt x="5672633" y="214122"/>
                </a:lnTo>
                <a:lnTo>
                  <a:pt x="5690222" y="208991"/>
                </a:lnTo>
                <a:lnTo>
                  <a:pt x="5709488" y="203885"/>
                </a:lnTo>
                <a:lnTo>
                  <a:pt x="5730418" y="198856"/>
                </a:lnTo>
                <a:lnTo>
                  <a:pt x="5753024" y="193929"/>
                </a:lnTo>
                <a:lnTo>
                  <a:pt x="5753024" y="115824"/>
                </a:lnTo>
                <a:close/>
              </a:path>
              <a:path w="6811009" h="1428114">
                <a:moveTo>
                  <a:pt x="5871896" y="853313"/>
                </a:moveTo>
                <a:lnTo>
                  <a:pt x="5852973" y="778002"/>
                </a:lnTo>
                <a:lnTo>
                  <a:pt x="5852896" y="698766"/>
                </a:lnTo>
                <a:lnTo>
                  <a:pt x="5852757" y="685723"/>
                </a:lnTo>
                <a:lnTo>
                  <a:pt x="5840298" y="647738"/>
                </a:lnTo>
                <a:lnTo>
                  <a:pt x="5796140" y="613841"/>
                </a:lnTo>
                <a:lnTo>
                  <a:pt x="5748198" y="608076"/>
                </a:lnTo>
                <a:lnTo>
                  <a:pt x="5718530" y="609346"/>
                </a:lnTo>
                <a:lnTo>
                  <a:pt x="5689079" y="612559"/>
                </a:lnTo>
                <a:lnTo>
                  <a:pt x="5659894" y="617728"/>
                </a:lnTo>
                <a:lnTo>
                  <a:pt x="5631104" y="624840"/>
                </a:lnTo>
                <a:lnTo>
                  <a:pt x="5633263" y="678688"/>
                </a:lnTo>
                <a:lnTo>
                  <a:pt x="5741721" y="674243"/>
                </a:lnTo>
                <a:lnTo>
                  <a:pt x="5748528" y="674243"/>
                </a:lnTo>
                <a:lnTo>
                  <a:pt x="5775769" y="698766"/>
                </a:lnTo>
                <a:lnTo>
                  <a:pt x="5775757" y="724154"/>
                </a:lnTo>
                <a:lnTo>
                  <a:pt x="5775503" y="724179"/>
                </a:lnTo>
                <a:lnTo>
                  <a:pt x="5775503" y="778002"/>
                </a:lnTo>
                <a:lnTo>
                  <a:pt x="5775503" y="840105"/>
                </a:lnTo>
                <a:lnTo>
                  <a:pt x="5766740" y="842518"/>
                </a:lnTo>
                <a:lnTo>
                  <a:pt x="5755017" y="845375"/>
                </a:lnTo>
                <a:lnTo>
                  <a:pt x="5743156" y="847471"/>
                </a:lnTo>
                <a:lnTo>
                  <a:pt x="5731180" y="848804"/>
                </a:lnTo>
                <a:lnTo>
                  <a:pt x="5719115" y="849376"/>
                </a:lnTo>
                <a:lnTo>
                  <a:pt x="5706694" y="847407"/>
                </a:lnTo>
                <a:lnTo>
                  <a:pt x="5697855" y="841438"/>
                </a:lnTo>
                <a:lnTo>
                  <a:pt x="5692546" y="831481"/>
                </a:lnTo>
                <a:lnTo>
                  <a:pt x="5690794" y="817499"/>
                </a:lnTo>
                <a:lnTo>
                  <a:pt x="5690667" y="815975"/>
                </a:lnTo>
                <a:lnTo>
                  <a:pt x="5690667" y="812927"/>
                </a:lnTo>
                <a:lnTo>
                  <a:pt x="5722925" y="782701"/>
                </a:lnTo>
                <a:lnTo>
                  <a:pt x="5775503" y="778002"/>
                </a:lnTo>
                <a:lnTo>
                  <a:pt x="5775503" y="724179"/>
                </a:lnTo>
                <a:lnTo>
                  <a:pt x="5693905" y="730415"/>
                </a:lnTo>
                <a:lnTo>
                  <a:pt x="5655576" y="741997"/>
                </a:lnTo>
                <a:lnTo>
                  <a:pt x="5617807" y="781786"/>
                </a:lnTo>
                <a:lnTo>
                  <a:pt x="5613197" y="817626"/>
                </a:lnTo>
                <a:lnTo>
                  <a:pt x="5618772" y="859358"/>
                </a:lnTo>
                <a:lnTo>
                  <a:pt x="5635510" y="889114"/>
                </a:lnTo>
                <a:lnTo>
                  <a:pt x="5663450" y="906945"/>
                </a:lnTo>
                <a:lnTo>
                  <a:pt x="5702605" y="912876"/>
                </a:lnTo>
                <a:lnTo>
                  <a:pt x="5724499" y="911453"/>
                </a:lnTo>
                <a:lnTo>
                  <a:pt x="5746039" y="907592"/>
                </a:lnTo>
                <a:lnTo>
                  <a:pt x="5766994" y="901331"/>
                </a:lnTo>
                <a:lnTo>
                  <a:pt x="5787187" y="892683"/>
                </a:lnTo>
                <a:lnTo>
                  <a:pt x="5795505" y="897928"/>
                </a:lnTo>
                <a:lnTo>
                  <a:pt x="5834329" y="910831"/>
                </a:lnTo>
                <a:lnTo>
                  <a:pt x="5869610" y="912876"/>
                </a:lnTo>
                <a:lnTo>
                  <a:pt x="5870384" y="892683"/>
                </a:lnTo>
                <a:lnTo>
                  <a:pt x="5871896" y="853313"/>
                </a:lnTo>
                <a:close/>
              </a:path>
              <a:path w="6811009" h="1428114">
                <a:moveTo>
                  <a:pt x="6086780" y="616585"/>
                </a:moveTo>
                <a:lnTo>
                  <a:pt x="6015279" y="616585"/>
                </a:lnTo>
                <a:lnTo>
                  <a:pt x="6015279" y="536448"/>
                </a:lnTo>
                <a:lnTo>
                  <a:pt x="5937923" y="536448"/>
                </a:lnTo>
                <a:lnTo>
                  <a:pt x="5937923" y="616585"/>
                </a:lnTo>
                <a:lnTo>
                  <a:pt x="5903900" y="616585"/>
                </a:lnTo>
                <a:lnTo>
                  <a:pt x="5903900" y="682244"/>
                </a:lnTo>
                <a:lnTo>
                  <a:pt x="5937923" y="682244"/>
                </a:lnTo>
                <a:lnTo>
                  <a:pt x="5937923" y="801878"/>
                </a:lnTo>
                <a:lnTo>
                  <a:pt x="5939066" y="830872"/>
                </a:lnTo>
                <a:lnTo>
                  <a:pt x="5948324" y="874052"/>
                </a:lnTo>
                <a:lnTo>
                  <a:pt x="5983744" y="905548"/>
                </a:lnTo>
                <a:lnTo>
                  <a:pt x="6027471" y="911352"/>
                </a:lnTo>
                <a:lnTo>
                  <a:pt x="6042317" y="910336"/>
                </a:lnTo>
                <a:lnTo>
                  <a:pt x="6057112" y="908583"/>
                </a:lnTo>
                <a:lnTo>
                  <a:pt x="6071832" y="906094"/>
                </a:lnTo>
                <a:lnTo>
                  <a:pt x="6086399" y="902843"/>
                </a:lnTo>
                <a:lnTo>
                  <a:pt x="6082843" y="841248"/>
                </a:lnTo>
                <a:lnTo>
                  <a:pt x="6039155" y="842391"/>
                </a:lnTo>
                <a:lnTo>
                  <a:pt x="6032919" y="842772"/>
                </a:lnTo>
                <a:lnTo>
                  <a:pt x="6026823" y="840994"/>
                </a:lnTo>
                <a:lnTo>
                  <a:pt x="6015279" y="816610"/>
                </a:lnTo>
                <a:lnTo>
                  <a:pt x="6015279" y="808355"/>
                </a:lnTo>
                <a:lnTo>
                  <a:pt x="6015647" y="800227"/>
                </a:lnTo>
                <a:lnTo>
                  <a:pt x="6015647" y="682244"/>
                </a:lnTo>
                <a:lnTo>
                  <a:pt x="6086780" y="682244"/>
                </a:lnTo>
                <a:lnTo>
                  <a:pt x="6086780" y="616585"/>
                </a:lnTo>
                <a:close/>
              </a:path>
              <a:path w="6811009" h="1428114">
                <a:moveTo>
                  <a:pt x="6214796" y="615696"/>
                </a:moveTo>
                <a:lnTo>
                  <a:pt x="6137072" y="615696"/>
                </a:lnTo>
                <a:lnTo>
                  <a:pt x="6137072" y="905256"/>
                </a:lnTo>
                <a:lnTo>
                  <a:pt x="6214796" y="905256"/>
                </a:lnTo>
                <a:lnTo>
                  <a:pt x="6214796" y="615696"/>
                </a:lnTo>
                <a:close/>
              </a:path>
              <a:path w="6811009" h="1428114">
                <a:moveTo>
                  <a:pt x="6214796" y="499872"/>
                </a:moveTo>
                <a:lnTo>
                  <a:pt x="6137072" y="499872"/>
                </a:lnTo>
                <a:lnTo>
                  <a:pt x="6137072" y="578612"/>
                </a:lnTo>
                <a:lnTo>
                  <a:pt x="6214796" y="578612"/>
                </a:lnTo>
                <a:lnTo>
                  <a:pt x="6214796" y="499872"/>
                </a:lnTo>
                <a:close/>
              </a:path>
              <a:path w="6811009" h="1428114">
                <a:moveTo>
                  <a:pt x="6214796" y="254254"/>
                </a:moveTo>
                <a:lnTo>
                  <a:pt x="6209144" y="191160"/>
                </a:lnTo>
                <a:lnTo>
                  <a:pt x="6192444" y="147955"/>
                </a:lnTo>
                <a:lnTo>
                  <a:pt x="6161240" y="122859"/>
                </a:lnTo>
                <a:lnTo>
                  <a:pt x="6113196" y="114427"/>
                </a:lnTo>
                <a:lnTo>
                  <a:pt x="6087770" y="116954"/>
                </a:lnTo>
                <a:lnTo>
                  <a:pt x="6062942" y="122364"/>
                </a:lnTo>
                <a:lnTo>
                  <a:pt x="6038951" y="130644"/>
                </a:lnTo>
                <a:lnTo>
                  <a:pt x="6016041" y="141732"/>
                </a:lnTo>
                <a:lnTo>
                  <a:pt x="6000420" y="129197"/>
                </a:lnTo>
                <a:lnTo>
                  <a:pt x="5982767" y="120319"/>
                </a:lnTo>
                <a:lnTo>
                  <a:pt x="5963666" y="115328"/>
                </a:lnTo>
                <a:lnTo>
                  <a:pt x="5943778" y="114427"/>
                </a:lnTo>
                <a:lnTo>
                  <a:pt x="5925756" y="116992"/>
                </a:lnTo>
                <a:lnTo>
                  <a:pt x="5908243" y="121767"/>
                </a:lnTo>
                <a:lnTo>
                  <a:pt x="5891441" y="128689"/>
                </a:lnTo>
                <a:lnTo>
                  <a:pt x="5875579" y="137668"/>
                </a:lnTo>
                <a:lnTo>
                  <a:pt x="5875579" y="121412"/>
                </a:lnTo>
                <a:lnTo>
                  <a:pt x="5798744" y="121412"/>
                </a:lnTo>
                <a:lnTo>
                  <a:pt x="5798744" y="411480"/>
                </a:lnTo>
                <a:lnTo>
                  <a:pt x="5876214" y="411480"/>
                </a:lnTo>
                <a:lnTo>
                  <a:pt x="5876214" y="193167"/>
                </a:lnTo>
                <a:lnTo>
                  <a:pt x="5893892" y="187388"/>
                </a:lnTo>
                <a:lnTo>
                  <a:pt x="5904954" y="184886"/>
                </a:lnTo>
                <a:lnTo>
                  <a:pt x="5916193" y="183388"/>
                </a:lnTo>
                <a:lnTo>
                  <a:pt x="5927522" y="182880"/>
                </a:lnTo>
                <a:lnTo>
                  <a:pt x="5937555" y="183083"/>
                </a:lnTo>
                <a:lnTo>
                  <a:pt x="5964440" y="215328"/>
                </a:lnTo>
                <a:lnTo>
                  <a:pt x="5968149" y="245833"/>
                </a:lnTo>
                <a:lnTo>
                  <a:pt x="5967895" y="261239"/>
                </a:lnTo>
                <a:lnTo>
                  <a:pt x="5967895" y="410718"/>
                </a:lnTo>
                <a:lnTo>
                  <a:pt x="6045378" y="410718"/>
                </a:lnTo>
                <a:lnTo>
                  <a:pt x="6045378" y="261239"/>
                </a:lnTo>
                <a:lnTo>
                  <a:pt x="6044819" y="233464"/>
                </a:lnTo>
                <a:lnTo>
                  <a:pt x="6043219" y="195199"/>
                </a:lnTo>
                <a:lnTo>
                  <a:pt x="6051855" y="192278"/>
                </a:lnTo>
                <a:lnTo>
                  <a:pt x="6062916" y="189001"/>
                </a:lnTo>
                <a:lnTo>
                  <a:pt x="6074156" y="186550"/>
                </a:lnTo>
                <a:lnTo>
                  <a:pt x="6085510" y="184950"/>
                </a:lnTo>
                <a:lnTo>
                  <a:pt x="6096940" y="184150"/>
                </a:lnTo>
                <a:lnTo>
                  <a:pt x="6106757" y="184556"/>
                </a:lnTo>
                <a:lnTo>
                  <a:pt x="6133287" y="215150"/>
                </a:lnTo>
                <a:lnTo>
                  <a:pt x="6137376" y="242684"/>
                </a:lnTo>
                <a:lnTo>
                  <a:pt x="6137326" y="411480"/>
                </a:lnTo>
                <a:lnTo>
                  <a:pt x="6214796" y="411480"/>
                </a:lnTo>
                <a:lnTo>
                  <a:pt x="6214796" y="254254"/>
                </a:lnTo>
                <a:close/>
              </a:path>
              <a:path w="6811009" h="1428114">
                <a:moveTo>
                  <a:pt x="6522644" y="358902"/>
                </a:moveTo>
                <a:lnTo>
                  <a:pt x="6517056" y="358394"/>
                </a:lnTo>
                <a:lnTo>
                  <a:pt x="6511849" y="355600"/>
                </a:lnTo>
                <a:lnTo>
                  <a:pt x="6511442" y="355092"/>
                </a:lnTo>
                <a:lnTo>
                  <a:pt x="6508293" y="351155"/>
                </a:lnTo>
                <a:lnTo>
                  <a:pt x="6505499" y="345313"/>
                </a:lnTo>
                <a:lnTo>
                  <a:pt x="6503975" y="338963"/>
                </a:lnTo>
                <a:lnTo>
                  <a:pt x="6503721" y="332486"/>
                </a:lnTo>
                <a:lnTo>
                  <a:pt x="6503721" y="283972"/>
                </a:lnTo>
                <a:lnTo>
                  <a:pt x="6503619" y="191376"/>
                </a:lnTo>
                <a:lnTo>
                  <a:pt x="6491198" y="153035"/>
                </a:lnTo>
                <a:lnTo>
                  <a:pt x="6461074" y="125018"/>
                </a:lnTo>
                <a:lnTo>
                  <a:pt x="6420536" y="113309"/>
                </a:lnTo>
                <a:lnTo>
                  <a:pt x="6399200" y="113284"/>
                </a:lnTo>
                <a:lnTo>
                  <a:pt x="6369469" y="114503"/>
                </a:lnTo>
                <a:lnTo>
                  <a:pt x="6339954" y="117716"/>
                </a:lnTo>
                <a:lnTo>
                  <a:pt x="6310719" y="122910"/>
                </a:lnTo>
                <a:lnTo>
                  <a:pt x="6281852" y="130048"/>
                </a:lnTo>
                <a:lnTo>
                  <a:pt x="6284011" y="183896"/>
                </a:lnTo>
                <a:lnTo>
                  <a:pt x="6392469" y="179324"/>
                </a:lnTo>
                <a:lnTo>
                  <a:pt x="6399301" y="179324"/>
                </a:lnTo>
                <a:lnTo>
                  <a:pt x="6426606" y="203898"/>
                </a:lnTo>
                <a:lnTo>
                  <a:pt x="6426505" y="229235"/>
                </a:lnTo>
                <a:lnTo>
                  <a:pt x="6426124" y="229273"/>
                </a:lnTo>
                <a:lnTo>
                  <a:pt x="6426124" y="283972"/>
                </a:lnTo>
                <a:lnTo>
                  <a:pt x="6426124" y="345948"/>
                </a:lnTo>
                <a:lnTo>
                  <a:pt x="6405753" y="351040"/>
                </a:lnTo>
                <a:lnTo>
                  <a:pt x="6393828" y="353174"/>
                </a:lnTo>
                <a:lnTo>
                  <a:pt x="6381763" y="354520"/>
                </a:lnTo>
                <a:lnTo>
                  <a:pt x="6369609" y="355092"/>
                </a:lnTo>
                <a:lnTo>
                  <a:pt x="6357315" y="353098"/>
                </a:lnTo>
                <a:lnTo>
                  <a:pt x="6348501" y="347129"/>
                </a:lnTo>
                <a:lnTo>
                  <a:pt x="6343193" y="337197"/>
                </a:lnTo>
                <a:lnTo>
                  <a:pt x="6341415" y="323342"/>
                </a:lnTo>
                <a:lnTo>
                  <a:pt x="6341161" y="320294"/>
                </a:lnTo>
                <a:lnTo>
                  <a:pt x="6341288" y="318770"/>
                </a:lnTo>
                <a:lnTo>
                  <a:pt x="6373673" y="288417"/>
                </a:lnTo>
                <a:lnTo>
                  <a:pt x="6426124" y="283972"/>
                </a:lnTo>
                <a:lnTo>
                  <a:pt x="6426124" y="229273"/>
                </a:lnTo>
                <a:lnTo>
                  <a:pt x="6344653" y="235407"/>
                </a:lnTo>
                <a:lnTo>
                  <a:pt x="6306324" y="246849"/>
                </a:lnTo>
                <a:lnTo>
                  <a:pt x="6268555" y="286727"/>
                </a:lnTo>
                <a:lnTo>
                  <a:pt x="6264033" y="323342"/>
                </a:lnTo>
                <a:lnTo>
                  <a:pt x="6269456" y="364109"/>
                </a:lnTo>
                <a:lnTo>
                  <a:pt x="6286208" y="393801"/>
                </a:lnTo>
                <a:lnTo>
                  <a:pt x="6314173" y="411632"/>
                </a:lnTo>
                <a:lnTo>
                  <a:pt x="6353353" y="417576"/>
                </a:lnTo>
                <a:lnTo>
                  <a:pt x="6375247" y="416140"/>
                </a:lnTo>
                <a:lnTo>
                  <a:pt x="6396787" y="412229"/>
                </a:lnTo>
                <a:lnTo>
                  <a:pt x="6417742" y="405917"/>
                </a:lnTo>
                <a:lnTo>
                  <a:pt x="6437935" y="397256"/>
                </a:lnTo>
                <a:lnTo>
                  <a:pt x="6446253" y="402501"/>
                </a:lnTo>
                <a:lnTo>
                  <a:pt x="6485077" y="415366"/>
                </a:lnTo>
                <a:lnTo>
                  <a:pt x="6520358" y="417576"/>
                </a:lnTo>
                <a:lnTo>
                  <a:pt x="6521145" y="397256"/>
                </a:lnTo>
                <a:lnTo>
                  <a:pt x="6522644" y="358902"/>
                </a:lnTo>
                <a:close/>
              </a:path>
              <a:path w="6811009" h="1428114">
                <a:moveTo>
                  <a:pt x="6530264" y="615696"/>
                </a:moveTo>
                <a:lnTo>
                  <a:pt x="6451524" y="615696"/>
                </a:lnTo>
                <a:lnTo>
                  <a:pt x="6402756" y="839597"/>
                </a:lnTo>
                <a:lnTo>
                  <a:pt x="6386500" y="839597"/>
                </a:lnTo>
                <a:lnTo>
                  <a:pt x="6340145" y="615696"/>
                </a:lnTo>
                <a:lnTo>
                  <a:pt x="6258992" y="615696"/>
                </a:lnTo>
                <a:lnTo>
                  <a:pt x="6329350" y="905256"/>
                </a:lnTo>
                <a:lnTo>
                  <a:pt x="6460033" y="905256"/>
                </a:lnTo>
                <a:lnTo>
                  <a:pt x="6530264" y="615696"/>
                </a:lnTo>
                <a:close/>
              </a:path>
              <a:path w="6811009" h="1428114">
                <a:moveTo>
                  <a:pt x="6810680" y="853313"/>
                </a:moveTo>
                <a:lnTo>
                  <a:pt x="6791757" y="778002"/>
                </a:lnTo>
                <a:lnTo>
                  <a:pt x="6791680" y="698766"/>
                </a:lnTo>
                <a:lnTo>
                  <a:pt x="6791541" y="685723"/>
                </a:lnTo>
                <a:lnTo>
                  <a:pt x="6779082" y="647738"/>
                </a:lnTo>
                <a:lnTo>
                  <a:pt x="6734924" y="613841"/>
                </a:lnTo>
                <a:lnTo>
                  <a:pt x="6686982" y="608076"/>
                </a:lnTo>
                <a:lnTo>
                  <a:pt x="6657327" y="609346"/>
                </a:lnTo>
                <a:lnTo>
                  <a:pt x="6627863" y="612559"/>
                </a:lnTo>
                <a:lnTo>
                  <a:pt x="6598679" y="617728"/>
                </a:lnTo>
                <a:lnTo>
                  <a:pt x="6569888" y="624840"/>
                </a:lnTo>
                <a:lnTo>
                  <a:pt x="6572047" y="678688"/>
                </a:lnTo>
                <a:lnTo>
                  <a:pt x="6680505" y="674243"/>
                </a:lnTo>
                <a:lnTo>
                  <a:pt x="6687312" y="674243"/>
                </a:lnTo>
                <a:lnTo>
                  <a:pt x="6714553" y="698766"/>
                </a:lnTo>
                <a:lnTo>
                  <a:pt x="6714541" y="724154"/>
                </a:lnTo>
                <a:lnTo>
                  <a:pt x="6714287" y="724179"/>
                </a:lnTo>
                <a:lnTo>
                  <a:pt x="6714287" y="778002"/>
                </a:lnTo>
                <a:lnTo>
                  <a:pt x="6714287" y="840105"/>
                </a:lnTo>
                <a:lnTo>
                  <a:pt x="6705524" y="842518"/>
                </a:lnTo>
                <a:lnTo>
                  <a:pt x="6693802" y="845375"/>
                </a:lnTo>
                <a:lnTo>
                  <a:pt x="6681940" y="847471"/>
                </a:lnTo>
                <a:lnTo>
                  <a:pt x="6669964" y="848804"/>
                </a:lnTo>
                <a:lnTo>
                  <a:pt x="6657899" y="849376"/>
                </a:lnTo>
                <a:lnTo>
                  <a:pt x="6645478" y="847407"/>
                </a:lnTo>
                <a:lnTo>
                  <a:pt x="6636639" y="841438"/>
                </a:lnTo>
                <a:lnTo>
                  <a:pt x="6631330" y="831481"/>
                </a:lnTo>
                <a:lnTo>
                  <a:pt x="6629578" y="817499"/>
                </a:lnTo>
                <a:lnTo>
                  <a:pt x="6629451" y="812927"/>
                </a:lnTo>
                <a:lnTo>
                  <a:pt x="6632346" y="800836"/>
                </a:lnTo>
                <a:lnTo>
                  <a:pt x="6639382" y="791108"/>
                </a:lnTo>
                <a:lnTo>
                  <a:pt x="6649517" y="784733"/>
                </a:lnTo>
                <a:lnTo>
                  <a:pt x="6661709" y="782701"/>
                </a:lnTo>
                <a:lnTo>
                  <a:pt x="6714287" y="778002"/>
                </a:lnTo>
                <a:lnTo>
                  <a:pt x="6714287" y="724179"/>
                </a:lnTo>
                <a:lnTo>
                  <a:pt x="6632689" y="730415"/>
                </a:lnTo>
                <a:lnTo>
                  <a:pt x="6594361" y="741997"/>
                </a:lnTo>
                <a:lnTo>
                  <a:pt x="6556591" y="781786"/>
                </a:lnTo>
                <a:lnTo>
                  <a:pt x="6551981" y="817626"/>
                </a:lnTo>
                <a:lnTo>
                  <a:pt x="6557556" y="859358"/>
                </a:lnTo>
                <a:lnTo>
                  <a:pt x="6574295" y="889114"/>
                </a:lnTo>
                <a:lnTo>
                  <a:pt x="6602235" y="906945"/>
                </a:lnTo>
                <a:lnTo>
                  <a:pt x="6641389" y="912876"/>
                </a:lnTo>
                <a:lnTo>
                  <a:pt x="6663283" y="911453"/>
                </a:lnTo>
                <a:lnTo>
                  <a:pt x="6684810" y="907592"/>
                </a:lnTo>
                <a:lnTo>
                  <a:pt x="6705778" y="901331"/>
                </a:lnTo>
                <a:lnTo>
                  <a:pt x="6725971" y="892683"/>
                </a:lnTo>
                <a:lnTo>
                  <a:pt x="6734289" y="897928"/>
                </a:lnTo>
                <a:lnTo>
                  <a:pt x="6773113" y="910831"/>
                </a:lnTo>
                <a:lnTo>
                  <a:pt x="6808394" y="912876"/>
                </a:lnTo>
                <a:lnTo>
                  <a:pt x="6809168" y="892683"/>
                </a:lnTo>
                <a:lnTo>
                  <a:pt x="6810680" y="853313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8" name="bg object 18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588238" y="6283450"/>
            <a:ext cx="2034053" cy="434877"/>
          </a:xfrm>
          <a:prstGeom prst="rect">
            <a:avLst/>
          </a:prstGeom>
        </p:spPr>
      </p:pic>
      <p:pic>
        <p:nvPicPr>
          <p:cNvPr id="19" name="bg object 19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7536321" y="6100852"/>
            <a:ext cx="1991611" cy="612239"/>
          </a:xfrm>
          <a:prstGeom prst="rect">
            <a:avLst/>
          </a:prstGeom>
        </p:spPr>
      </p:pic>
      <p:pic>
        <p:nvPicPr>
          <p:cNvPr id="20" name="bg object 20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5034053" y="6193795"/>
            <a:ext cx="1151729" cy="514501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6/24/2026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400" b="1" i="0">
                <a:solidFill>
                  <a:srgbClr val="00449E"/>
                </a:solidFill>
                <a:latin typeface="Trebuchet MS"/>
                <a:cs typeface="Trebuchet MS"/>
              </a:defRPr>
            </a:lvl1pPr>
          </a:lstStyle>
          <a:p>
            <a:pPr marL="38100">
              <a:lnSpc>
                <a:spcPct val="100000"/>
              </a:lnSpc>
              <a:spcBef>
                <a:spcPts val="290"/>
              </a:spcBef>
            </a:pPr>
            <a:fld id="{81D60167-4931-47E6-BA6A-407CBD079E47}" type="slidenum">
              <a:rPr spc="-25" dirty="0">
                <a:solidFill>
                  <a:srgbClr val="FFFFFF"/>
                </a:solidFill>
              </a:rPr>
              <a:t>‹N›</a:t>
            </a:fld>
            <a:endParaRPr spc="-25" dirty="0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94766" y="158876"/>
            <a:ext cx="10197465" cy="51371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200" b="1" i="0">
                <a:solidFill>
                  <a:srgbClr val="00449E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31037" y="1234186"/>
            <a:ext cx="6622415" cy="14528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800" b="0" i="0">
                <a:solidFill>
                  <a:schemeClr val="tx1"/>
                </a:solidFill>
                <a:latin typeface="Lucida Sans Unicode"/>
                <a:cs typeface="Lucida Sans Unicode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6/24/2026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1241023" y="6236673"/>
            <a:ext cx="305689" cy="30567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00" b="1" i="0">
                <a:solidFill>
                  <a:srgbClr val="00449E"/>
                </a:solidFill>
                <a:latin typeface="Trebuchet MS"/>
                <a:cs typeface="Trebuchet MS"/>
              </a:defRPr>
            </a:lvl1pPr>
          </a:lstStyle>
          <a:p>
            <a:pPr marL="38100">
              <a:lnSpc>
                <a:spcPct val="100000"/>
              </a:lnSpc>
              <a:spcBef>
                <a:spcPts val="290"/>
              </a:spcBef>
            </a:pPr>
            <a:fld id="{81D60167-4931-47E6-BA6A-407CBD079E47}" type="slidenum">
              <a:rPr spc="-25" dirty="0">
                <a:solidFill>
                  <a:srgbClr val="FFFFFF"/>
                </a:solidFill>
              </a:rPr>
              <a:t>‹N›</a:t>
            </a:fld>
            <a:endParaRPr spc="-25" dirty="0">
              <a:solidFill>
                <a:srgbClr val="FFFFFF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30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png"/><Relationship Id="rId2" Type="http://schemas.openxmlformats.org/officeDocument/2006/relationships/hyperlink" Target="http://www.pi-co.eu/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.jpeg"/><Relationship Id="rId4" Type="http://schemas.openxmlformats.org/officeDocument/2006/relationships/image" Target="../media/image32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7" Type="http://schemas.openxmlformats.org/officeDocument/2006/relationships/image" Target="../media/image12.jpe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provinceditalia.it/" TargetMode="External"/><Relationship Id="rId5" Type="http://schemas.openxmlformats.org/officeDocument/2006/relationships/hyperlink" Target="http://www.provincecomuni.eu/" TargetMode="External"/><Relationship Id="rId4" Type="http://schemas.openxmlformats.org/officeDocument/2006/relationships/hyperlink" Target="http://www.pi-co.eu/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hyperlink" Target="http://www.pi-co.eu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jpeg"/><Relationship Id="rId3" Type="http://schemas.openxmlformats.org/officeDocument/2006/relationships/image" Target="../media/image14.jpeg"/><Relationship Id="rId7" Type="http://schemas.openxmlformats.org/officeDocument/2006/relationships/image" Target="../media/image18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7.jpeg"/><Relationship Id="rId5" Type="http://schemas.openxmlformats.org/officeDocument/2006/relationships/image" Target="../media/image16.jpeg"/><Relationship Id="rId4" Type="http://schemas.openxmlformats.org/officeDocument/2006/relationships/image" Target="../media/image15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eg"/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.jpeg"/><Relationship Id="rId4" Type="http://schemas.openxmlformats.org/officeDocument/2006/relationships/image" Target="../media/image15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.jpeg"/><Relationship Id="rId4" Type="http://schemas.openxmlformats.org/officeDocument/2006/relationships/image" Target="../media/image25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jpeg"/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BEB9F66D-7DA7-AE76-2975-D0FFA0EE291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object 46">
            <a:extLst>
              <a:ext uri="{FF2B5EF4-FFF2-40B4-BE49-F238E27FC236}">
                <a16:creationId xmlns:a16="http://schemas.microsoft.com/office/drawing/2014/main" id="{F562E3C0-50DA-4653-A81F-82C67E7553D8}"/>
              </a:ext>
            </a:extLst>
          </p:cNvPr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3683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290"/>
              </a:spcBef>
            </a:pPr>
            <a:fld id="{81D60167-4931-47E6-BA6A-407CBD079E47}" type="slidenum">
              <a:rPr spc="-25" dirty="0">
                <a:solidFill>
                  <a:srgbClr val="FFFFFF"/>
                </a:solidFill>
              </a:rPr>
              <a:t>1</a:t>
            </a:fld>
            <a:endParaRPr spc="-25" dirty="0">
              <a:solidFill>
                <a:srgbClr val="FFFFFF"/>
              </a:solidFill>
            </a:endParaRPr>
          </a:p>
        </p:txBody>
      </p:sp>
      <p:sp>
        <p:nvSpPr>
          <p:cNvPr id="55" name="Rettangolo 54">
            <a:extLst>
              <a:ext uri="{FF2B5EF4-FFF2-40B4-BE49-F238E27FC236}">
                <a16:creationId xmlns:a16="http://schemas.microsoft.com/office/drawing/2014/main" id="{B7C7455A-2773-1BCC-DD89-AE851B29E779}"/>
              </a:ext>
            </a:extLst>
          </p:cNvPr>
          <p:cNvSpPr/>
          <p:nvPr/>
        </p:nvSpPr>
        <p:spPr>
          <a:xfrm>
            <a:off x="0" y="5843697"/>
            <a:ext cx="12192000" cy="1014303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59" name="Rettangolo 58">
            <a:extLst>
              <a:ext uri="{FF2B5EF4-FFF2-40B4-BE49-F238E27FC236}">
                <a16:creationId xmlns:a16="http://schemas.microsoft.com/office/drawing/2014/main" id="{DE5CE63A-E2FC-3657-87D3-3BE8AF82F2BB}"/>
              </a:ext>
            </a:extLst>
          </p:cNvPr>
          <p:cNvSpPr/>
          <p:nvPr/>
        </p:nvSpPr>
        <p:spPr>
          <a:xfrm>
            <a:off x="304800" y="228600"/>
            <a:ext cx="11506200" cy="5339502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sz="2800" b="1" dirty="0">
              <a:solidFill>
                <a:schemeClr val="bg1"/>
              </a:solidFill>
              <a:latin typeface="Aharoni" panose="020F0502020204030204" pitchFamily="2" charset="-79"/>
              <a:cs typeface="Aharoni" panose="020F0502020204030204" pitchFamily="2" charset="-79"/>
            </a:endParaRPr>
          </a:p>
          <a:p>
            <a:pPr algn="ctr"/>
            <a:endParaRPr lang="it-IT" sz="2800" b="1" dirty="0">
              <a:solidFill>
                <a:schemeClr val="bg1"/>
              </a:solidFill>
              <a:latin typeface="Aharoni" panose="020F0502020204030204" pitchFamily="2" charset="-79"/>
              <a:cs typeface="Aharoni" panose="020F0502020204030204" pitchFamily="2" charset="-79"/>
            </a:endParaRPr>
          </a:p>
          <a:p>
            <a:pPr algn="ctr"/>
            <a:endParaRPr lang="it-IT" sz="2800" b="1" dirty="0">
              <a:solidFill>
                <a:schemeClr val="bg1"/>
              </a:solidFill>
              <a:latin typeface="Aharoni" panose="020F0502020204030204" pitchFamily="2" charset="-79"/>
              <a:cs typeface="Aharoni" panose="020F0502020204030204" pitchFamily="2" charset="-79"/>
            </a:endParaRPr>
          </a:p>
          <a:p>
            <a:pPr algn="ctr"/>
            <a:endParaRPr lang="it-IT" sz="2800" b="1" dirty="0">
              <a:solidFill>
                <a:schemeClr val="bg1"/>
              </a:solidFill>
              <a:latin typeface="Aharoni" panose="020F0502020204030204" pitchFamily="2" charset="-79"/>
              <a:cs typeface="Aharoni" panose="020F0502020204030204" pitchFamily="2" charset="-79"/>
            </a:endParaRPr>
          </a:p>
          <a:p>
            <a:pPr algn="ctr"/>
            <a:r>
              <a:rPr lang="it-IT" sz="2800" b="1" dirty="0">
                <a:solidFill>
                  <a:schemeClr val="bg1"/>
                </a:solidFill>
                <a:latin typeface="Aharoni" panose="020F0502020204030204" pitchFamily="2" charset="-79"/>
                <a:cs typeface="Aharoni" panose="020F0502020204030204" pitchFamily="2" charset="-79"/>
              </a:rPr>
              <a:t>IL PROGETTO «PROVINCE &amp; COMUNI  </a:t>
            </a:r>
          </a:p>
          <a:p>
            <a:pPr algn="ctr"/>
            <a:r>
              <a:rPr lang="it-IT" sz="2800" b="1" dirty="0">
                <a:solidFill>
                  <a:schemeClr val="bg1"/>
                </a:solidFill>
                <a:effectLst/>
                <a:latin typeface="Aharoni" panose="020F0502020204030204" pitchFamily="2" charset="-79"/>
                <a:ea typeface="Calibri" panose="020F0502020204030204" pitchFamily="34" charset="0"/>
                <a:cs typeface="Aharoni" panose="020F0502020204030204" pitchFamily="2" charset="-79"/>
              </a:rPr>
              <a:t> Le Province e il sistema dei servizi a supporto dei Comuni»</a:t>
            </a:r>
          </a:p>
          <a:p>
            <a:pPr algn="ctr"/>
            <a:endParaRPr lang="it-IT" sz="2800" b="1" dirty="0">
              <a:solidFill>
                <a:schemeClr val="bg1"/>
              </a:solidFill>
              <a:latin typeface="Aharoni" panose="020F0502020204030204" pitchFamily="2" charset="-79"/>
              <a:ea typeface="Calibri" panose="020F0502020204030204" pitchFamily="34" charset="0"/>
              <a:cs typeface="Aharoni" panose="020F0502020204030204" pitchFamily="2" charset="-79"/>
            </a:endParaRPr>
          </a:p>
          <a:p>
            <a:pPr algn="ctr"/>
            <a:r>
              <a:rPr lang="it-IT" sz="2800" b="1" dirty="0">
                <a:solidFill>
                  <a:schemeClr val="bg1"/>
                </a:solidFill>
                <a:effectLst/>
                <a:latin typeface="Aharoni" panose="020F0502020204030204" pitchFamily="2" charset="-79"/>
                <a:ea typeface="Calibri" panose="020F0502020204030204" pitchFamily="34" charset="0"/>
                <a:cs typeface="Aharoni" panose="020F0502020204030204" pitchFamily="2" charset="-79"/>
              </a:rPr>
              <a:t>I RISULTATI</a:t>
            </a:r>
          </a:p>
          <a:p>
            <a:pPr algn="ctr"/>
            <a:endParaRPr lang="it-IT" sz="2800" b="1" dirty="0">
              <a:solidFill>
                <a:schemeClr val="bg1"/>
              </a:solidFill>
              <a:effectLst/>
              <a:latin typeface="Aharoni" panose="020F0502020204030204" pitchFamily="2" charset="-79"/>
              <a:ea typeface="Calibri" panose="020F0502020204030204" pitchFamily="34" charset="0"/>
              <a:cs typeface="Aharoni" panose="020F0502020204030204" pitchFamily="2" charset="-79"/>
            </a:endParaRPr>
          </a:p>
          <a:p>
            <a:pPr algn="ctr"/>
            <a:r>
              <a:rPr lang="it-IT" sz="2800" b="1" dirty="0">
                <a:solidFill>
                  <a:schemeClr val="bg1"/>
                </a:solidFill>
                <a:latin typeface="Aharoni" panose="020F0502020204030204" pitchFamily="2" charset="-79"/>
                <a:ea typeface="Calibri" panose="020F0502020204030204" pitchFamily="34" charset="0"/>
                <a:cs typeface="Aharoni" panose="020F0502020204030204" pitchFamily="2" charset="-79"/>
              </a:rPr>
              <a:t>Convegno conclusivo</a:t>
            </a:r>
          </a:p>
          <a:p>
            <a:pPr algn="ctr"/>
            <a:r>
              <a:rPr lang="it-IT" sz="2800" b="1" dirty="0">
                <a:solidFill>
                  <a:schemeClr val="bg1"/>
                </a:solidFill>
                <a:effectLst/>
                <a:latin typeface="Aharoni" panose="020F0502020204030204" pitchFamily="2" charset="-79"/>
                <a:ea typeface="Calibri" panose="020F0502020204030204" pitchFamily="34" charset="0"/>
                <a:cs typeface="Aharoni" panose="020F0502020204030204" pitchFamily="2" charset="-79"/>
              </a:rPr>
              <a:t>23 giugno 2026, Palazzo Rospigliosi, Roma</a:t>
            </a:r>
          </a:p>
          <a:p>
            <a:pPr algn="ctr"/>
            <a:endParaRPr lang="it-IT" sz="2800" b="1" dirty="0">
              <a:solidFill>
                <a:schemeClr val="bg1"/>
              </a:solidFill>
              <a:effectLst/>
              <a:latin typeface="Aharoni" panose="020F0502020204030204" pitchFamily="2" charset="-79"/>
              <a:ea typeface="Calibri" panose="020F0502020204030204" pitchFamily="34" charset="0"/>
              <a:cs typeface="Aharoni" panose="020F0502020204030204" pitchFamily="2" charset="-79"/>
            </a:endParaRPr>
          </a:p>
          <a:p>
            <a:pPr algn="ctr"/>
            <a:endParaRPr lang="it-IT" sz="2800" b="1" dirty="0">
              <a:solidFill>
                <a:schemeClr val="bg1"/>
              </a:solidFill>
              <a:latin typeface="Aharoni" panose="020F0502020204030204" pitchFamily="2" charset="-79"/>
              <a:cs typeface="Aharoni" panose="020F0502020204030204" pitchFamily="2" charset="-79"/>
            </a:endParaRPr>
          </a:p>
          <a:p>
            <a:pPr algn="ctr">
              <a:lnSpc>
                <a:spcPct val="115000"/>
              </a:lnSpc>
              <a:spcAft>
                <a:spcPts val="800"/>
              </a:spcAft>
              <a:buNone/>
            </a:pPr>
            <a:endParaRPr lang="it-IT" sz="1600" kern="100" dirty="0">
              <a:solidFill>
                <a:schemeClr val="bg1"/>
              </a:solidFill>
              <a:effectLst/>
              <a:latin typeface="Garamond" panose="02020404030301010803" pitchFamily="18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63" name="Immagine 62" descr="Immagine che contiene schizzo, Elementi grafici, clipart, simbolo&#10;&#10;Descrizione generata automaticamente">
            <a:extLst>
              <a:ext uri="{FF2B5EF4-FFF2-40B4-BE49-F238E27FC236}">
                <a16:creationId xmlns:a16="http://schemas.microsoft.com/office/drawing/2014/main" id="{1C187E4E-2748-5799-D62A-76EC493B2B3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67800" y="196158"/>
            <a:ext cx="2594105" cy="1452495"/>
          </a:xfrm>
          <a:prstGeom prst="rect">
            <a:avLst/>
          </a:prstGeom>
        </p:spPr>
      </p:pic>
      <p:pic>
        <p:nvPicPr>
          <p:cNvPr id="66" name="Immagine 65" descr="Immagine che contiene testo, Carattere, corona, logo&#10;&#10;Descrizione generata automaticamente">
            <a:extLst>
              <a:ext uri="{FF2B5EF4-FFF2-40B4-BE49-F238E27FC236}">
                <a16:creationId xmlns:a16="http://schemas.microsoft.com/office/drawing/2014/main" id="{E42FB465-E1D6-2A6A-B0F6-5B8BD4DA6BC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0" y="457200"/>
            <a:ext cx="3476190" cy="1076190"/>
          </a:xfrm>
          <a:prstGeom prst="rect">
            <a:avLst/>
          </a:prstGeom>
        </p:spPr>
      </p:pic>
      <p:pic>
        <p:nvPicPr>
          <p:cNvPr id="3" name="Immagine 2">
            <a:extLst>
              <a:ext uri="{FF2B5EF4-FFF2-40B4-BE49-F238E27FC236}">
                <a16:creationId xmlns:a16="http://schemas.microsoft.com/office/drawing/2014/main" id="{6DCCD397-6C92-4169-F151-3E12973A89AF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3019" y="5873249"/>
            <a:ext cx="11069762" cy="68956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77351615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0D87756-6D3E-0AEF-4451-4A91049D730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10">
            <a:extLst>
              <a:ext uri="{FF2B5EF4-FFF2-40B4-BE49-F238E27FC236}">
                <a16:creationId xmlns:a16="http://schemas.microsoft.com/office/drawing/2014/main" id="{11461A29-FEAA-32C7-6CF1-C260CB6A1D1C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594767" y="158876"/>
            <a:ext cx="7863434" cy="5137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45" dirty="0"/>
              <a:t>Il</a:t>
            </a:r>
            <a:r>
              <a:rPr spc="-240" dirty="0"/>
              <a:t> </a:t>
            </a:r>
            <a:r>
              <a:rPr spc="-120" dirty="0" err="1"/>
              <a:t>progetto</a:t>
            </a:r>
            <a:r>
              <a:rPr spc="-240" dirty="0"/>
              <a:t> </a:t>
            </a:r>
            <a:r>
              <a:rPr lang="it-IT" spc="-240" dirty="0"/>
              <a:t>"</a:t>
            </a:r>
            <a:r>
              <a:rPr spc="-140" dirty="0"/>
              <a:t>Province</a:t>
            </a:r>
            <a:r>
              <a:rPr spc="-250" dirty="0"/>
              <a:t> </a:t>
            </a:r>
            <a:r>
              <a:rPr lang="it-IT" spc="-229" dirty="0"/>
              <a:t>e</a:t>
            </a:r>
            <a:r>
              <a:rPr spc="-220" dirty="0"/>
              <a:t> </a:t>
            </a:r>
            <a:r>
              <a:rPr spc="-140" dirty="0" err="1"/>
              <a:t>Comuni</a:t>
            </a:r>
            <a:r>
              <a:rPr lang="it-IT" spc="-140" dirty="0"/>
              <a:t>"</a:t>
            </a:r>
            <a:endParaRPr spc="-25" dirty="0"/>
          </a:p>
        </p:txBody>
      </p:sp>
      <p:sp>
        <p:nvSpPr>
          <p:cNvPr id="6" name="object 11">
            <a:extLst>
              <a:ext uri="{FF2B5EF4-FFF2-40B4-BE49-F238E27FC236}">
                <a16:creationId xmlns:a16="http://schemas.microsoft.com/office/drawing/2014/main" id="{2FB14C37-1134-8A11-B8E7-9B2836055CD5}"/>
              </a:ext>
            </a:extLst>
          </p:cNvPr>
          <p:cNvSpPr txBox="1"/>
          <p:nvPr/>
        </p:nvSpPr>
        <p:spPr>
          <a:xfrm>
            <a:off x="594767" y="956048"/>
            <a:ext cx="8549233" cy="473848"/>
          </a:xfrm>
          <a:prstGeom prst="rect">
            <a:avLst/>
          </a:prstGeom>
          <a:solidFill>
            <a:srgbClr val="00449E">
              <a:alpha val="19999"/>
            </a:srgbClr>
          </a:solidFill>
        </p:spPr>
        <p:txBody>
          <a:bodyPr vert="horz" wrap="square" lIns="0" tIns="103505" rIns="0" bIns="0" rtlCol="0">
            <a:spAutoFit/>
          </a:bodyPr>
          <a:lstStyle/>
          <a:p>
            <a:pPr marL="1270" algn="ctr">
              <a:lnSpc>
                <a:spcPct val="100000"/>
              </a:lnSpc>
              <a:spcBef>
                <a:spcPts val="815"/>
              </a:spcBef>
            </a:pPr>
            <a:r>
              <a:rPr lang="it-IT" sz="2400" b="1" spc="-105" dirty="0">
                <a:solidFill>
                  <a:srgbClr val="002060"/>
                </a:solidFill>
                <a:latin typeface="Lucida Sans Unicode"/>
                <a:cs typeface="Lucida Sans Unicode"/>
              </a:rPr>
              <a:t>ALTA FORMAZIONE: il 2° ciclo (2025-2026)</a:t>
            </a:r>
            <a:endParaRPr lang="it-IT" sz="2400" b="1" dirty="0">
              <a:solidFill>
                <a:srgbClr val="002060"/>
              </a:solidFill>
              <a:latin typeface="Trebuchet MS"/>
              <a:cs typeface="Trebuchet MS"/>
            </a:endParaRPr>
          </a:p>
        </p:txBody>
      </p:sp>
      <p:sp>
        <p:nvSpPr>
          <p:cNvPr id="8" name="CasellaDiTesto 7">
            <a:extLst>
              <a:ext uri="{FF2B5EF4-FFF2-40B4-BE49-F238E27FC236}">
                <a16:creationId xmlns:a16="http://schemas.microsoft.com/office/drawing/2014/main" id="{9018867F-846E-BBD7-BE1C-DFE5B2EFD54B}"/>
              </a:ext>
            </a:extLst>
          </p:cNvPr>
          <p:cNvSpPr txBox="1"/>
          <p:nvPr/>
        </p:nvSpPr>
        <p:spPr>
          <a:xfrm>
            <a:off x="457200" y="1760125"/>
            <a:ext cx="6039417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it-IT" dirty="0"/>
              <a:t>Corso di aggiornamento universitario su «</a:t>
            </a:r>
            <a:r>
              <a:rPr kumimoji="0" lang="it-IT" sz="18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Politiche, processi e modelli di </a:t>
            </a:r>
            <a:r>
              <a:rPr kumimoji="0" lang="it-IT" sz="18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</a:rPr>
              <a:t>gestione del personale </a:t>
            </a:r>
            <a:r>
              <a:rPr kumimoji="0" lang="it-IT" sz="18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di Province e Comuni</a:t>
            </a:r>
            <a:r>
              <a:rPr kumimoji="0" lang="it-IT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»</a:t>
            </a:r>
            <a:endParaRPr lang="it-IT" dirty="0">
              <a:latin typeface="Lucida Sans Unicode" panose="020B0602030504020204" pitchFamily="34" charset="0"/>
              <a:cs typeface="Lucida Sans Unicode" panose="020B0602030504020204" pitchFamily="34" charset="0"/>
            </a:endParaRPr>
          </a:p>
        </p:txBody>
      </p:sp>
      <p:sp>
        <p:nvSpPr>
          <p:cNvPr id="9" name="CasellaDiTesto 8">
            <a:extLst>
              <a:ext uri="{FF2B5EF4-FFF2-40B4-BE49-F238E27FC236}">
                <a16:creationId xmlns:a16="http://schemas.microsoft.com/office/drawing/2014/main" id="{9EE12F59-419B-7CA7-7E0F-04D679CB283A}"/>
              </a:ext>
            </a:extLst>
          </p:cNvPr>
          <p:cNvSpPr txBox="1"/>
          <p:nvPr/>
        </p:nvSpPr>
        <p:spPr>
          <a:xfrm>
            <a:off x="8424251" y="1797848"/>
            <a:ext cx="2895600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dirty="0"/>
              <a:t>40 ore di formazione con rilascio di 8 CFU, </a:t>
            </a:r>
            <a:r>
              <a:rPr lang="it-IT" b="1" dirty="0">
                <a:solidFill>
                  <a:srgbClr val="FF0000"/>
                </a:solidFill>
              </a:rPr>
              <a:t>421 percorsi formativi completati</a:t>
            </a:r>
          </a:p>
        </p:txBody>
      </p:sp>
      <p:sp>
        <p:nvSpPr>
          <p:cNvPr id="10" name="Freccia a destra 9">
            <a:extLst>
              <a:ext uri="{FF2B5EF4-FFF2-40B4-BE49-F238E27FC236}">
                <a16:creationId xmlns:a16="http://schemas.microsoft.com/office/drawing/2014/main" id="{C2685899-D08D-B216-39B4-103360E6A79D}"/>
              </a:ext>
            </a:extLst>
          </p:cNvPr>
          <p:cNvSpPr/>
          <p:nvPr/>
        </p:nvSpPr>
        <p:spPr>
          <a:xfrm>
            <a:off x="7010400" y="1884175"/>
            <a:ext cx="980792" cy="398230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1" name="CasellaDiTesto 10">
            <a:extLst>
              <a:ext uri="{FF2B5EF4-FFF2-40B4-BE49-F238E27FC236}">
                <a16:creationId xmlns:a16="http://schemas.microsoft.com/office/drawing/2014/main" id="{EB881CFD-494A-3735-5C17-18BC21F20AAD}"/>
              </a:ext>
            </a:extLst>
          </p:cNvPr>
          <p:cNvSpPr txBox="1"/>
          <p:nvPr/>
        </p:nvSpPr>
        <p:spPr>
          <a:xfrm>
            <a:off x="4104992" y="3006656"/>
            <a:ext cx="7772400" cy="28623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b="1" dirty="0">
                <a:solidFill>
                  <a:srgbClr val="0070C0"/>
                </a:solidFill>
              </a:rPr>
              <a:t>1 evento inaugurale </a:t>
            </a:r>
          </a:p>
          <a:p>
            <a:r>
              <a:rPr lang="it-IT" dirty="0">
                <a:solidFill>
                  <a:srgbClr val="0070C0"/>
                </a:solidFill>
              </a:rPr>
              <a:t>4 moduli, per complessive </a:t>
            </a:r>
            <a:r>
              <a:rPr lang="it-IT" b="1" dirty="0">
                <a:solidFill>
                  <a:srgbClr val="0070C0"/>
                </a:solidFill>
              </a:rPr>
              <a:t>40 ore di didattica</a:t>
            </a:r>
            <a:r>
              <a:rPr lang="it-IT" dirty="0">
                <a:solidFill>
                  <a:srgbClr val="0070C0"/>
                </a:solidFill>
              </a:rPr>
              <a:t>: 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it-IT" dirty="0">
                <a:solidFill>
                  <a:srgbClr val="0070C0"/>
                </a:solidFill>
              </a:rPr>
              <a:t>Modulo I – La gestione del personale: definizione dei fabbisogni, politiche assunzionali e relazioni sindacali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it-IT" dirty="0">
                <a:solidFill>
                  <a:srgbClr val="0070C0"/>
                </a:solidFill>
              </a:rPr>
              <a:t>Modulo II – La gestione del personale: modelli operativi e processi organizzativi 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it-IT" dirty="0">
                <a:solidFill>
                  <a:srgbClr val="0070C0"/>
                </a:solidFill>
              </a:rPr>
              <a:t>Modulo III – La gestione del personale: misurazione delle performance e politiche di gestione del lavoro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it-IT" dirty="0">
                <a:solidFill>
                  <a:srgbClr val="0070C0"/>
                </a:solidFill>
              </a:rPr>
              <a:t>Modulo IV – La gestione del personale: management, sviluppo e formazione del capitale umano</a:t>
            </a:r>
          </a:p>
        </p:txBody>
      </p:sp>
      <p:sp>
        <p:nvSpPr>
          <p:cNvPr id="13" name="CasellaDiTesto 12">
            <a:extLst>
              <a:ext uri="{FF2B5EF4-FFF2-40B4-BE49-F238E27FC236}">
                <a16:creationId xmlns:a16="http://schemas.microsoft.com/office/drawing/2014/main" id="{3F64BB0A-0BAC-714B-61EB-9BC69B5F539B}"/>
              </a:ext>
            </a:extLst>
          </p:cNvPr>
          <p:cNvSpPr txBox="1"/>
          <p:nvPr/>
        </p:nvSpPr>
        <p:spPr>
          <a:xfrm>
            <a:off x="838200" y="3251216"/>
            <a:ext cx="2209800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it-IT" b="1" dirty="0">
                <a:solidFill>
                  <a:srgbClr val="00B050"/>
                </a:solidFill>
              </a:rPr>
              <a:t>27 febbraio 2026</a:t>
            </a:r>
          </a:p>
          <a:p>
            <a:pPr algn="ctr"/>
            <a:r>
              <a:rPr lang="it-IT" b="1" dirty="0">
                <a:solidFill>
                  <a:srgbClr val="00B050"/>
                </a:solidFill>
              </a:rPr>
              <a:t>-</a:t>
            </a:r>
          </a:p>
          <a:p>
            <a:pPr algn="ctr"/>
            <a:r>
              <a:rPr lang="it-IT" b="1" dirty="0">
                <a:solidFill>
                  <a:srgbClr val="00B050"/>
                </a:solidFill>
              </a:rPr>
              <a:t>16 aprile 2026 </a:t>
            </a:r>
          </a:p>
        </p:txBody>
      </p:sp>
      <p:pic>
        <p:nvPicPr>
          <p:cNvPr id="2050" name="Picture 2" descr="Identità visiva - Università Roma Tre">
            <a:extLst>
              <a:ext uri="{FF2B5EF4-FFF2-40B4-BE49-F238E27FC236}">
                <a16:creationId xmlns:a16="http://schemas.microsoft.com/office/drawing/2014/main" id="{2D7BA3E8-A73E-7832-5049-A7C97A31036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48800" y="209760"/>
            <a:ext cx="2569470" cy="12448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Immagine 1">
            <a:extLst>
              <a:ext uri="{FF2B5EF4-FFF2-40B4-BE49-F238E27FC236}">
                <a16:creationId xmlns:a16="http://schemas.microsoft.com/office/drawing/2014/main" id="{E9CD49E6-D846-4308-6290-93E2F5BDF753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1119" y="5958680"/>
            <a:ext cx="11069762" cy="68956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63753245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274B4D7-E01E-7D81-519B-D197F92494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10">
            <a:extLst>
              <a:ext uri="{FF2B5EF4-FFF2-40B4-BE49-F238E27FC236}">
                <a16:creationId xmlns:a16="http://schemas.microsoft.com/office/drawing/2014/main" id="{3095C518-1D3E-F10F-D36C-95C3327081FB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594767" y="158876"/>
            <a:ext cx="7863434" cy="5137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45" dirty="0"/>
              <a:t>Il</a:t>
            </a:r>
            <a:r>
              <a:rPr spc="-240" dirty="0"/>
              <a:t> </a:t>
            </a:r>
            <a:r>
              <a:rPr spc="-120" dirty="0" err="1"/>
              <a:t>progetto</a:t>
            </a:r>
            <a:r>
              <a:rPr spc="-240" dirty="0"/>
              <a:t> </a:t>
            </a:r>
            <a:r>
              <a:rPr lang="it-IT" spc="-240" dirty="0"/>
              <a:t>"</a:t>
            </a:r>
            <a:r>
              <a:rPr spc="-140" dirty="0"/>
              <a:t>Province</a:t>
            </a:r>
            <a:r>
              <a:rPr spc="-250" dirty="0"/>
              <a:t> </a:t>
            </a:r>
            <a:r>
              <a:rPr lang="it-IT" spc="-229" dirty="0"/>
              <a:t>e</a:t>
            </a:r>
            <a:r>
              <a:rPr spc="-220" dirty="0"/>
              <a:t> </a:t>
            </a:r>
            <a:r>
              <a:rPr spc="-140" dirty="0" err="1"/>
              <a:t>Comuni</a:t>
            </a:r>
            <a:r>
              <a:rPr lang="it-IT" spc="-140" dirty="0"/>
              <a:t>"</a:t>
            </a:r>
            <a:endParaRPr spc="-25" dirty="0"/>
          </a:p>
        </p:txBody>
      </p:sp>
      <p:sp>
        <p:nvSpPr>
          <p:cNvPr id="6" name="object 11">
            <a:extLst>
              <a:ext uri="{FF2B5EF4-FFF2-40B4-BE49-F238E27FC236}">
                <a16:creationId xmlns:a16="http://schemas.microsoft.com/office/drawing/2014/main" id="{D078AD7E-EA4F-0CED-EC20-B9A9645BC7B9}"/>
              </a:ext>
            </a:extLst>
          </p:cNvPr>
          <p:cNvSpPr txBox="1"/>
          <p:nvPr/>
        </p:nvSpPr>
        <p:spPr>
          <a:xfrm>
            <a:off x="381000" y="1038512"/>
            <a:ext cx="9692233" cy="473848"/>
          </a:xfrm>
          <a:prstGeom prst="rect">
            <a:avLst/>
          </a:prstGeom>
          <a:solidFill>
            <a:srgbClr val="00449E">
              <a:alpha val="19999"/>
            </a:srgbClr>
          </a:solidFill>
        </p:spPr>
        <p:txBody>
          <a:bodyPr vert="horz" wrap="square" lIns="0" tIns="103505" rIns="0" bIns="0" rtlCol="0">
            <a:spAutoFit/>
          </a:bodyPr>
          <a:lstStyle/>
          <a:p>
            <a:pPr marL="1270" algn="ctr">
              <a:lnSpc>
                <a:spcPct val="100000"/>
              </a:lnSpc>
              <a:spcBef>
                <a:spcPts val="815"/>
              </a:spcBef>
            </a:pPr>
            <a:r>
              <a:rPr lang="it-IT" sz="2400" b="1" spc="-105" dirty="0">
                <a:solidFill>
                  <a:srgbClr val="002060"/>
                </a:solidFill>
                <a:latin typeface="Lucida Sans Unicode"/>
                <a:cs typeface="Lucida Sans Unicode"/>
              </a:rPr>
              <a:t>IL CAPACITY BUILDING METODOLOGICO: </a:t>
            </a:r>
            <a:r>
              <a:rPr lang="it-IT" sz="2400" b="1" spc="-105" dirty="0">
                <a:solidFill>
                  <a:srgbClr val="FF0000"/>
                </a:solidFill>
                <a:latin typeface="Lucida Sans Unicode"/>
                <a:cs typeface="Lucida Sans Unicode"/>
              </a:rPr>
              <a:t>POLITICHE DEL PERSONALE</a:t>
            </a:r>
            <a:endParaRPr lang="it-IT" sz="2400" b="1" dirty="0">
              <a:solidFill>
                <a:srgbClr val="FF0000"/>
              </a:solidFill>
              <a:latin typeface="Trebuchet MS"/>
              <a:cs typeface="Trebuchet MS"/>
            </a:endParaRPr>
          </a:p>
        </p:txBody>
      </p:sp>
      <p:sp>
        <p:nvSpPr>
          <p:cNvPr id="8" name="CasellaDiTesto 7">
            <a:extLst>
              <a:ext uri="{FF2B5EF4-FFF2-40B4-BE49-F238E27FC236}">
                <a16:creationId xmlns:a16="http://schemas.microsoft.com/office/drawing/2014/main" id="{A2F1720F-4B4D-2114-D90F-62D0F795FA04}"/>
              </a:ext>
            </a:extLst>
          </p:cNvPr>
          <p:cNvSpPr txBox="1"/>
          <p:nvPr/>
        </p:nvSpPr>
        <p:spPr>
          <a:xfrm>
            <a:off x="567059" y="1971134"/>
            <a:ext cx="4538342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it-IT" dirty="0"/>
              <a:t>Il rafforzamento del modello organizzativo provinciale e il consolidamento del ruolo delle Province nell’erogazione di servizi per la </a:t>
            </a:r>
            <a:r>
              <a:rPr lang="it-IT" b="1" dirty="0">
                <a:solidFill>
                  <a:srgbClr val="FF0000"/>
                </a:solidFill>
              </a:rPr>
              <a:t>gestione del personale</a:t>
            </a:r>
            <a:r>
              <a:rPr lang="it-IT" dirty="0"/>
              <a:t>.</a:t>
            </a:r>
            <a:endParaRPr lang="it-IT" dirty="0">
              <a:latin typeface="Lucida Sans Unicode" panose="020B0602030504020204" pitchFamily="34" charset="0"/>
              <a:cs typeface="Lucida Sans Unicode" panose="020B0602030504020204" pitchFamily="34" charset="0"/>
            </a:endParaRPr>
          </a:p>
        </p:txBody>
      </p:sp>
      <p:sp>
        <p:nvSpPr>
          <p:cNvPr id="9" name="CasellaDiTesto 8">
            <a:extLst>
              <a:ext uri="{FF2B5EF4-FFF2-40B4-BE49-F238E27FC236}">
                <a16:creationId xmlns:a16="http://schemas.microsoft.com/office/drawing/2014/main" id="{68B88EBD-8DF6-60B5-A724-C4B24C79BBF2}"/>
              </a:ext>
            </a:extLst>
          </p:cNvPr>
          <p:cNvSpPr txBox="1"/>
          <p:nvPr/>
        </p:nvSpPr>
        <p:spPr>
          <a:xfrm>
            <a:off x="6782090" y="1713353"/>
            <a:ext cx="4842851" cy="369331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it-IT" b="1" dirty="0">
                <a:solidFill>
                  <a:srgbClr val="FF0000"/>
                </a:solidFill>
              </a:rPr>
              <a:t>Focus group tematici </a:t>
            </a:r>
            <a:r>
              <a:rPr lang="it-IT" dirty="0"/>
              <a:t>con un campione di Province che hanno già attivi servizi di supporto ai Comuni 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endParaRPr lang="it-IT" dirty="0"/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it-IT" b="1" dirty="0">
                <a:solidFill>
                  <a:srgbClr val="FF0000"/>
                </a:solidFill>
              </a:rPr>
              <a:t>Percorsi di accompagnamento a distanza </a:t>
            </a:r>
            <a:r>
              <a:rPr lang="it-IT" dirty="0"/>
              <a:t>rivolti a Province che non erogano tali servizi e che hanno, come obiettivo attuale o futuro, quello di valutarne l’implementazione</a:t>
            </a:r>
          </a:p>
          <a:p>
            <a:endParaRPr lang="it-IT" dirty="0"/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it-IT" b="1" dirty="0">
                <a:solidFill>
                  <a:srgbClr val="FF0000"/>
                </a:solidFill>
              </a:rPr>
              <a:t>Webinar di approfondimento </a:t>
            </a:r>
            <a:r>
              <a:rPr lang="it-IT" dirty="0"/>
              <a:t>e restituzione pubblica dei risultati aperti a tutte le amministrazioni provinciali.</a:t>
            </a:r>
            <a:endParaRPr lang="it-IT" b="1" dirty="0"/>
          </a:p>
        </p:txBody>
      </p:sp>
      <p:sp>
        <p:nvSpPr>
          <p:cNvPr id="10" name="Freccia a destra 9">
            <a:extLst>
              <a:ext uri="{FF2B5EF4-FFF2-40B4-BE49-F238E27FC236}">
                <a16:creationId xmlns:a16="http://schemas.microsoft.com/office/drawing/2014/main" id="{A5A12093-1C2C-23DE-D722-3DFE888AD2E7}"/>
              </a:ext>
            </a:extLst>
          </p:cNvPr>
          <p:cNvSpPr/>
          <p:nvPr/>
        </p:nvSpPr>
        <p:spPr>
          <a:xfrm>
            <a:off x="5291568" y="2297119"/>
            <a:ext cx="980792" cy="398230"/>
          </a:xfrm>
          <a:prstGeom prst="rightArrow">
            <a:avLst/>
          </a:prstGeom>
          <a:solidFill>
            <a:srgbClr val="00B05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pic>
        <p:nvPicPr>
          <p:cNvPr id="3074" name="Picture 2" descr="Home - Afol Monza Brianza">
            <a:extLst>
              <a:ext uri="{FF2B5EF4-FFF2-40B4-BE49-F238E27FC236}">
                <a16:creationId xmlns:a16="http://schemas.microsoft.com/office/drawing/2014/main" id="{BA94BF98-1C76-5824-8A8D-1AD008E2350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61219" y="71996"/>
            <a:ext cx="3578381" cy="9395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CasellaDiTesto 2">
            <a:extLst>
              <a:ext uri="{FF2B5EF4-FFF2-40B4-BE49-F238E27FC236}">
                <a16:creationId xmlns:a16="http://schemas.microsoft.com/office/drawing/2014/main" id="{3BE2FAB0-6062-DB86-9C04-60A9E978CFA5}"/>
              </a:ext>
            </a:extLst>
          </p:cNvPr>
          <p:cNvSpPr txBox="1"/>
          <p:nvPr/>
        </p:nvSpPr>
        <p:spPr>
          <a:xfrm>
            <a:off x="762000" y="3527719"/>
            <a:ext cx="4343401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v"/>
            </a:pPr>
            <a:r>
              <a:rPr lang="it-IT" b="1" dirty="0">
                <a:solidFill>
                  <a:srgbClr val="00B050"/>
                </a:solidFill>
              </a:rPr>
              <a:t>SELEZIONE DEL PERSONALE</a:t>
            </a:r>
          </a:p>
          <a:p>
            <a:endParaRPr lang="it-IT" b="1" dirty="0">
              <a:solidFill>
                <a:srgbClr val="00B050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kumimoji="0" lang="it-IT" sz="1800" b="1" i="0" u="none" strike="noStrike" kern="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</a:rPr>
              <a:t>PROVVEDIMENTI DISCIPLINARI</a:t>
            </a:r>
          </a:p>
          <a:p>
            <a:endParaRPr kumimoji="0" lang="it-IT" sz="1800" b="1" i="0" u="none" strike="noStrike" kern="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</a:endParaRP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it-IT" b="1" dirty="0">
                <a:solidFill>
                  <a:srgbClr val="00B050"/>
                </a:solidFill>
              </a:rPr>
              <a:t>FORMAZIONE </a:t>
            </a:r>
            <a:r>
              <a:rPr kumimoji="0" lang="it-IT" sz="1800" b="1" i="0" u="none" strike="noStrike" kern="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</a:rPr>
              <a:t> </a:t>
            </a:r>
            <a:endParaRPr lang="it-IT" b="1" dirty="0">
              <a:solidFill>
                <a:srgbClr val="00B050"/>
              </a:solidFill>
            </a:endParaRPr>
          </a:p>
        </p:txBody>
      </p:sp>
      <p:sp>
        <p:nvSpPr>
          <p:cNvPr id="7" name="Rettangolo 6">
            <a:extLst>
              <a:ext uri="{FF2B5EF4-FFF2-40B4-BE49-F238E27FC236}">
                <a16:creationId xmlns:a16="http://schemas.microsoft.com/office/drawing/2014/main" id="{509E7505-1F8C-2F7E-5778-2DE5FF75E830}"/>
              </a:ext>
            </a:extLst>
          </p:cNvPr>
          <p:cNvSpPr/>
          <p:nvPr/>
        </p:nvSpPr>
        <p:spPr>
          <a:xfrm>
            <a:off x="4017384" y="4495800"/>
            <a:ext cx="2548368" cy="1477328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b="1" dirty="0">
                <a:solidFill>
                  <a:srgbClr val="0070C0"/>
                </a:solidFill>
              </a:rPr>
              <a:t>6 PROVINCE TUTOR</a:t>
            </a:r>
          </a:p>
          <a:p>
            <a:pPr algn="ctr"/>
            <a:r>
              <a:rPr lang="it-IT" b="1" dirty="0">
                <a:solidFill>
                  <a:srgbClr val="0070C0"/>
                </a:solidFill>
              </a:rPr>
              <a:t>19 PROVINCE CON PERCORSO COMPLETATO: </a:t>
            </a:r>
            <a:r>
              <a:rPr lang="it-IT" b="1" dirty="0">
                <a:solidFill>
                  <a:srgbClr val="FF0000"/>
                </a:solidFill>
              </a:rPr>
              <a:t>19 project work</a:t>
            </a:r>
          </a:p>
        </p:txBody>
      </p:sp>
      <p:pic>
        <p:nvPicPr>
          <p:cNvPr id="2" name="Immagine 1">
            <a:extLst>
              <a:ext uri="{FF2B5EF4-FFF2-40B4-BE49-F238E27FC236}">
                <a16:creationId xmlns:a16="http://schemas.microsoft.com/office/drawing/2014/main" id="{5314B9AD-24FA-5940-EAC5-BDEB11D95C7A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5179" y="6096444"/>
            <a:ext cx="11069762" cy="68956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57792029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FC0CEF2-E8E7-A786-24F3-0DCF365662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10">
            <a:extLst>
              <a:ext uri="{FF2B5EF4-FFF2-40B4-BE49-F238E27FC236}">
                <a16:creationId xmlns:a16="http://schemas.microsoft.com/office/drawing/2014/main" id="{D0621B6D-461A-E74F-3E31-E91152BCE1C8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594767" y="158876"/>
            <a:ext cx="7863434" cy="5137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45" dirty="0"/>
              <a:t>Il</a:t>
            </a:r>
            <a:r>
              <a:rPr spc="-240" dirty="0"/>
              <a:t> </a:t>
            </a:r>
            <a:r>
              <a:rPr spc="-120" dirty="0" err="1"/>
              <a:t>progetto</a:t>
            </a:r>
            <a:r>
              <a:rPr spc="-240" dirty="0"/>
              <a:t> </a:t>
            </a:r>
            <a:r>
              <a:rPr lang="it-IT" spc="-240" dirty="0"/>
              <a:t>"</a:t>
            </a:r>
            <a:r>
              <a:rPr spc="-140" dirty="0"/>
              <a:t>Province</a:t>
            </a:r>
            <a:r>
              <a:rPr spc="-250" dirty="0"/>
              <a:t> </a:t>
            </a:r>
            <a:r>
              <a:rPr lang="it-IT" spc="-229" dirty="0"/>
              <a:t>e</a:t>
            </a:r>
            <a:r>
              <a:rPr spc="-220" dirty="0"/>
              <a:t> </a:t>
            </a:r>
            <a:r>
              <a:rPr spc="-140" dirty="0" err="1"/>
              <a:t>Comuni</a:t>
            </a:r>
            <a:r>
              <a:rPr lang="it-IT" spc="-140" dirty="0"/>
              <a:t>"</a:t>
            </a:r>
            <a:endParaRPr spc="-25" dirty="0"/>
          </a:p>
        </p:txBody>
      </p:sp>
      <p:sp>
        <p:nvSpPr>
          <p:cNvPr id="6" name="object 11">
            <a:extLst>
              <a:ext uri="{FF2B5EF4-FFF2-40B4-BE49-F238E27FC236}">
                <a16:creationId xmlns:a16="http://schemas.microsoft.com/office/drawing/2014/main" id="{F76332F5-B3A9-A34D-CE23-2A1A05666AD7}"/>
              </a:ext>
            </a:extLst>
          </p:cNvPr>
          <p:cNvSpPr txBox="1"/>
          <p:nvPr/>
        </p:nvSpPr>
        <p:spPr>
          <a:xfrm>
            <a:off x="594767" y="956048"/>
            <a:ext cx="7939634" cy="473848"/>
          </a:xfrm>
          <a:prstGeom prst="rect">
            <a:avLst/>
          </a:prstGeom>
          <a:solidFill>
            <a:srgbClr val="00449E">
              <a:alpha val="19999"/>
            </a:srgbClr>
          </a:solidFill>
        </p:spPr>
        <p:txBody>
          <a:bodyPr vert="horz" wrap="square" lIns="0" tIns="103505" rIns="0" bIns="0" rtlCol="0">
            <a:spAutoFit/>
          </a:bodyPr>
          <a:lstStyle/>
          <a:p>
            <a:pPr marL="1270" marR="0" lvl="0" indent="0" algn="ctr" defTabSz="914400" eaLnBrk="1" fontAlgn="auto" latinLnBrk="0" hangingPunct="1">
              <a:lnSpc>
                <a:spcPct val="100000"/>
              </a:lnSpc>
              <a:spcBef>
                <a:spcPts val="81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2400" b="1" i="0" u="none" strike="noStrike" kern="0" cap="none" spc="-105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Lucida Sans Unicode"/>
                <a:cs typeface="Lucida Sans Unicode"/>
              </a:rPr>
              <a:t>IL CAPACITY BUILDING METODOLOGICO: </a:t>
            </a:r>
            <a:r>
              <a:rPr kumimoji="0" lang="it-IT" sz="2400" b="1" i="0" u="none" strike="noStrike" kern="0" cap="none" spc="-105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IL PIAO</a:t>
            </a:r>
            <a:endParaRPr kumimoji="0" lang="it-IT" sz="2400" b="1" i="0" u="none" strike="noStrike" kern="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rebuchet MS"/>
              <a:cs typeface="Trebuchet MS"/>
            </a:endParaRPr>
          </a:p>
        </p:txBody>
      </p:sp>
      <p:sp>
        <p:nvSpPr>
          <p:cNvPr id="8" name="CasellaDiTesto 7">
            <a:extLst>
              <a:ext uri="{FF2B5EF4-FFF2-40B4-BE49-F238E27FC236}">
                <a16:creationId xmlns:a16="http://schemas.microsoft.com/office/drawing/2014/main" id="{68D41F9D-97D1-91CC-D4D7-42D383C0790D}"/>
              </a:ext>
            </a:extLst>
          </p:cNvPr>
          <p:cNvSpPr txBox="1"/>
          <p:nvPr/>
        </p:nvSpPr>
        <p:spPr>
          <a:xfrm>
            <a:off x="3883808" y="1604928"/>
            <a:ext cx="4424383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it-IT" sz="2400" b="1" dirty="0">
                <a:solidFill>
                  <a:srgbClr val="00B050"/>
                </a:solidFill>
                <a:latin typeface="+mn-lt"/>
              </a:rPr>
              <a:t>PERCORSO UPIAO-lead</a:t>
            </a:r>
            <a:endParaRPr lang="it-IT" sz="2400" b="1" dirty="0">
              <a:solidFill>
                <a:srgbClr val="00B050"/>
              </a:solidFill>
              <a:latin typeface="+mn-lt"/>
              <a:cs typeface="Lucida Sans Unicode" panose="020B0602030504020204" pitchFamily="34" charset="0"/>
            </a:endParaRPr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9283D304-3335-DE55-8741-C1D16A93897C}"/>
              </a:ext>
            </a:extLst>
          </p:cNvPr>
          <p:cNvSpPr txBox="1"/>
          <p:nvPr/>
        </p:nvSpPr>
        <p:spPr>
          <a:xfrm>
            <a:off x="590148" y="2621296"/>
            <a:ext cx="5729834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b="1" dirty="0">
                <a:solidFill>
                  <a:srgbClr val="FF0000"/>
                </a:solidFill>
                <a:latin typeface="+mn-lt"/>
              </a:rPr>
              <a:t>AZIONE DI SEMPLIFICAZIONE DEI CONTENUTI DEL PIAO</a:t>
            </a:r>
          </a:p>
          <a:p>
            <a:endParaRPr lang="it-IT" b="1" dirty="0">
              <a:solidFill>
                <a:srgbClr val="FF0000"/>
              </a:solidFill>
              <a:latin typeface="+mn-lt"/>
            </a:endParaRP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it-IT" dirty="0">
                <a:latin typeface="+mn-lt"/>
              </a:rPr>
              <a:t>Matrice di sintesi delle Linee Guida e del Manuale Operativo approvati dal DFP;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it-IT" dirty="0">
                <a:latin typeface="+mn-lt"/>
              </a:rPr>
              <a:t>Concetto di “</a:t>
            </a:r>
            <a:r>
              <a:rPr lang="it-IT" b="1" dirty="0">
                <a:solidFill>
                  <a:srgbClr val="0070C0"/>
                </a:solidFill>
                <a:latin typeface="+mn-lt"/>
              </a:rPr>
              <a:t>Valore Pubblico Territoriale</a:t>
            </a:r>
            <a:r>
              <a:rPr lang="it-IT" dirty="0">
                <a:latin typeface="+mn-lt"/>
              </a:rPr>
              <a:t>” e Obiettivi di Valore Pubblico Territoriale (OVPT) trasversali alle Province; 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it-IT" dirty="0">
                <a:latin typeface="+mn-lt"/>
              </a:rPr>
              <a:t>Schede sugli indicatori da associare agli Obiettivi; 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it-IT" dirty="0">
                <a:latin typeface="+mn-lt"/>
              </a:rPr>
              <a:t>Architettura Programmatica Integrata (DUP, PEG, PIAO);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it-IT" dirty="0">
                <a:latin typeface="+mn-lt"/>
              </a:rPr>
              <a:t>Tableau sulla programmazione delle performance organizzative e individuali (dei Dirigenti e delle Elevate Qualificazioni)</a:t>
            </a:r>
            <a:endParaRPr lang="it-IT" dirty="0"/>
          </a:p>
        </p:txBody>
      </p:sp>
      <p:sp>
        <p:nvSpPr>
          <p:cNvPr id="11" name="CasellaDiTesto 10">
            <a:extLst>
              <a:ext uri="{FF2B5EF4-FFF2-40B4-BE49-F238E27FC236}">
                <a16:creationId xmlns:a16="http://schemas.microsoft.com/office/drawing/2014/main" id="{DEBA3C89-F019-C55B-2A19-C1354E4C8B33}"/>
              </a:ext>
            </a:extLst>
          </p:cNvPr>
          <p:cNvSpPr txBox="1"/>
          <p:nvPr/>
        </p:nvSpPr>
        <p:spPr>
          <a:xfrm>
            <a:off x="7544431" y="2863573"/>
            <a:ext cx="4057421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b="1" dirty="0">
                <a:solidFill>
                  <a:srgbClr val="FF0000"/>
                </a:solidFill>
                <a:latin typeface="+mn-lt"/>
              </a:rPr>
              <a:t>PERCORSO DI ACCOMPAGNAMENTO E FORMAZIONE: </a:t>
            </a:r>
            <a:r>
              <a:rPr lang="it-IT" b="1" u="sng" dirty="0">
                <a:solidFill>
                  <a:srgbClr val="002060"/>
                </a:solidFill>
                <a:latin typeface="+mn-lt"/>
              </a:rPr>
              <a:t>5 iniziative a distanza</a:t>
            </a:r>
            <a:r>
              <a:rPr lang="it-IT" u="sng" dirty="0">
                <a:solidFill>
                  <a:srgbClr val="002060"/>
                </a:solidFill>
              </a:rPr>
              <a:t> </a:t>
            </a:r>
          </a:p>
          <a:p>
            <a:endParaRPr lang="it-IT" dirty="0">
              <a:solidFill>
                <a:srgbClr val="002060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it-IT" dirty="0">
                <a:solidFill>
                  <a:srgbClr val="002060"/>
                </a:solidFill>
              </a:rPr>
              <a:t>18/03/2026 Webinar di lancio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it-IT" dirty="0">
                <a:solidFill>
                  <a:srgbClr val="002060"/>
                </a:solidFill>
              </a:rPr>
              <a:t>30/03/2026 Webinar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it-IT" dirty="0">
                <a:solidFill>
                  <a:srgbClr val="002060"/>
                </a:solidFill>
              </a:rPr>
              <a:t>20/042026 Workshop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it-IT" dirty="0">
                <a:solidFill>
                  <a:srgbClr val="002060"/>
                </a:solidFill>
              </a:rPr>
              <a:t>12/05/2026 Workshop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it-IT" dirty="0">
                <a:solidFill>
                  <a:srgbClr val="002060"/>
                </a:solidFill>
              </a:rPr>
              <a:t>25/05/2026 Workshop</a:t>
            </a:r>
          </a:p>
        </p:txBody>
      </p:sp>
      <p:pic>
        <p:nvPicPr>
          <p:cNvPr id="2050" name="Picture 2" descr="CERVAP – Centro di Ricerca sul Valore Pubblico – 9 tra Borse di Studio e  Agevolazioni per la X edizione del Master PERFET – ERSU Messina">
            <a:extLst>
              <a:ext uri="{FF2B5EF4-FFF2-40B4-BE49-F238E27FC236}">
                <a16:creationId xmlns:a16="http://schemas.microsoft.com/office/drawing/2014/main" id="{5498A1B0-0D1B-CF36-EB53-CBDC269425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29701" y="136997"/>
            <a:ext cx="2971800" cy="10613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2" name="Connettore 2 11">
            <a:extLst>
              <a:ext uri="{FF2B5EF4-FFF2-40B4-BE49-F238E27FC236}">
                <a16:creationId xmlns:a16="http://schemas.microsoft.com/office/drawing/2014/main" id="{671B1AFD-85B6-2280-B91A-9515A81FA934}"/>
              </a:ext>
            </a:extLst>
          </p:cNvPr>
          <p:cNvCxnSpPr>
            <a:cxnSpLocks/>
          </p:cNvCxnSpPr>
          <p:nvPr/>
        </p:nvCxnSpPr>
        <p:spPr>
          <a:xfrm>
            <a:off x="8001000" y="1967557"/>
            <a:ext cx="1028701" cy="646812"/>
          </a:xfrm>
          <a:prstGeom prst="straightConnector1">
            <a:avLst/>
          </a:prstGeom>
          <a:ln w="92075">
            <a:solidFill>
              <a:srgbClr val="FFC000"/>
            </a:solidFill>
            <a:tailEnd type="triangle"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16" name="Connettore 2 15">
            <a:extLst>
              <a:ext uri="{FF2B5EF4-FFF2-40B4-BE49-F238E27FC236}">
                <a16:creationId xmlns:a16="http://schemas.microsoft.com/office/drawing/2014/main" id="{1E85B3F9-DEB0-D1D8-E697-7082C449C3C2}"/>
              </a:ext>
            </a:extLst>
          </p:cNvPr>
          <p:cNvCxnSpPr>
            <a:cxnSpLocks/>
          </p:cNvCxnSpPr>
          <p:nvPr/>
        </p:nvCxnSpPr>
        <p:spPr>
          <a:xfrm flipH="1">
            <a:off x="3153062" y="2031126"/>
            <a:ext cx="1230833" cy="510486"/>
          </a:xfrm>
          <a:prstGeom prst="straightConnector1">
            <a:avLst/>
          </a:prstGeom>
          <a:ln w="92075">
            <a:solidFill>
              <a:srgbClr val="FFC000"/>
            </a:solidFill>
            <a:tailEnd type="triangle"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sp>
        <p:nvSpPr>
          <p:cNvPr id="18" name="Rettangolo 17">
            <a:extLst>
              <a:ext uri="{FF2B5EF4-FFF2-40B4-BE49-F238E27FC236}">
                <a16:creationId xmlns:a16="http://schemas.microsoft.com/office/drawing/2014/main" id="{2DB3AE98-1602-348D-08BF-1D786DDFF4EA}"/>
              </a:ext>
            </a:extLst>
          </p:cNvPr>
          <p:cNvSpPr/>
          <p:nvPr/>
        </p:nvSpPr>
        <p:spPr>
          <a:xfrm>
            <a:off x="9372600" y="1524000"/>
            <a:ext cx="2133600" cy="1017612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b="1" dirty="0">
                <a:solidFill>
                  <a:srgbClr val="0070C0"/>
                </a:solidFill>
              </a:rPr>
              <a:t>180 ISCRITTI</a:t>
            </a:r>
          </a:p>
        </p:txBody>
      </p:sp>
      <p:pic>
        <p:nvPicPr>
          <p:cNvPr id="2" name="Immagine 1">
            <a:extLst>
              <a:ext uri="{FF2B5EF4-FFF2-40B4-BE49-F238E27FC236}">
                <a16:creationId xmlns:a16="http://schemas.microsoft.com/office/drawing/2014/main" id="{8FDB9F15-C7F3-F2A0-3565-5AC71B271A09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9668" y="6000420"/>
            <a:ext cx="11069762" cy="68956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71617135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4737AE1-48DF-CE57-88BE-EB93C001CD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10">
            <a:extLst>
              <a:ext uri="{FF2B5EF4-FFF2-40B4-BE49-F238E27FC236}">
                <a16:creationId xmlns:a16="http://schemas.microsoft.com/office/drawing/2014/main" id="{BD9B0D94-42E7-FC11-013F-5386AB2A38D8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594767" y="158876"/>
            <a:ext cx="7863434" cy="5137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45" dirty="0"/>
              <a:t>Il</a:t>
            </a:r>
            <a:r>
              <a:rPr spc="-240" dirty="0"/>
              <a:t> </a:t>
            </a:r>
            <a:r>
              <a:rPr spc="-120" dirty="0" err="1"/>
              <a:t>progetto</a:t>
            </a:r>
            <a:r>
              <a:rPr spc="-240" dirty="0"/>
              <a:t> </a:t>
            </a:r>
            <a:r>
              <a:rPr lang="it-IT" spc="-240" dirty="0"/>
              <a:t>"</a:t>
            </a:r>
            <a:r>
              <a:rPr spc="-140" dirty="0"/>
              <a:t>Province</a:t>
            </a:r>
            <a:r>
              <a:rPr spc="-250" dirty="0"/>
              <a:t> </a:t>
            </a:r>
            <a:r>
              <a:rPr lang="it-IT" spc="-229" dirty="0"/>
              <a:t>e</a:t>
            </a:r>
            <a:r>
              <a:rPr spc="-220" dirty="0"/>
              <a:t> </a:t>
            </a:r>
            <a:r>
              <a:rPr spc="-140" dirty="0" err="1"/>
              <a:t>Comuni</a:t>
            </a:r>
            <a:r>
              <a:rPr lang="it-IT" spc="-140" dirty="0"/>
              <a:t>"</a:t>
            </a:r>
            <a:endParaRPr spc="-25" dirty="0"/>
          </a:p>
        </p:txBody>
      </p:sp>
      <p:sp>
        <p:nvSpPr>
          <p:cNvPr id="6" name="object 11">
            <a:extLst>
              <a:ext uri="{FF2B5EF4-FFF2-40B4-BE49-F238E27FC236}">
                <a16:creationId xmlns:a16="http://schemas.microsoft.com/office/drawing/2014/main" id="{9D6DE7AF-9948-E3CA-3C2A-2840502E9B7F}"/>
              </a:ext>
            </a:extLst>
          </p:cNvPr>
          <p:cNvSpPr txBox="1"/>
          <p:nvPr/>
        </p:nvSpPr>
        <p:spPr>
          <a:xfrm>
            <a:off x="583222" y="854892"/>
            <a:ext cx="7939634" cy="473848"/>
          </a:xfrm>
          <a:prstGeom prst="rect">
            <a:avLst/>
          </a:prstGeom>
          <a:solidFill>
            <a:srgbClr val="00449E">
              <a:alpha val="19999"/>
            </a:srgbClr>
          </a:solidFill>
        </p:spPr>
        <p:txBody>
          <a:bodyPr vert="horz" wrap="square" lIns="0" tIns="103505" rIns="0" bIns="0" rtlCol="0">
            <a:spAutoFit/>
          </a:bodyPr>
          <a:lstStyle/>
          <a:p>
            <a:pPr marL="1270" marR="0" lvl="0" indent="0" algn="ctr" defTabSz="914400" eaLnBrk="1" fontAlgn="auto" latinLnBrk="0" hangingPunct="1">
              <a:lnSpc>
                <a:spcPct val="100000"/>
              </a:lnSpc>
              <a:spcBef>
                <a:spcPts val="81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2400" b="1" i="0" u="none" strike="noStrike" kern="0" cap="none" spc="-105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Lucida Sans Unicode"/>
                <a:cs typeface="Lucida Sans Unicode"/>
              </a:rPr>
              <a:t>AGGIORNAMENTO E ANIMAZIONE: </a:t>
            </a:r>
            <a:r>
              <a:rPr kumimoji="0" lang="it-IT" sz="2400" b="1" i="0" u="none" strike="noStrike" kern="0" cap="none" spc="-105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LE RETI DI PROVINCE</a:t>
            </a:r>
            <a:endParaRPr kumimoji="0" lang="it-IT" sz="2400" b="1" i="0" u="none" strike="noStrike" kern="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rebuchet MS"/>
              <a:cs typeface="Trebuchet MS"/>
            </a:endParaRPr>
          </a:p>
        </p:txBody>
      </p:sp>
      <p:sp>
        <p:nvSpPr>
          <p:cNvPr id="8" name="CasellaDiTesto 7">
            <a:extLst>
              <a:ext uri="{FF2B5EF4-FFF2-40B4-BE49-F238E27FC236}">
                <a16:creationId xmlns:a16="http://schemas.microsoft.com/office/drawing/2014/main" id="{57A4F502-3C53-C2FF-3CB5-236B41DAE94B}"/>
              </a:ext>
            </a:extLst>
          </p:cNvPr>
          <p:cNvSpPr txBox="1"/>
          <p:nvPr/>
        </p:nvSpPr>
        <p:spPr>
          <a:xfrm>
            <a:off x="3883808" y="1604928"/>
            <a:ext cx="4424383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it-IT" sz="2400" b="1" dirty="0">
                <a:solidFill>
                  <a:srgbClr val="00B050"/>
                </a:solidFill>
                <a:latin typeface="+mn-lt"/>
              </a:rPr>
              <a:t>IL POOL DI ESPERTI</a:t>
            </a:r>
            <a:endParaRPr lang="it-IT" sz="2400" b="1" dirty="0">
              <a:solidFill>
                <a:srgbClr val="00B050"/>
              </a:solidFill>
              <a:latin typeface="+mn-lt"/>
              <a:cs typeface="Lucida Sans Unicode" panose="020B0602030504020204" pitchFamily="34" charset="0"/>
            </a:endParaRPr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48E3E4B4-BE45-1F4B-F7EF-242095EB3453}"/>
              </a:ext>
            </a:extLst>
          </p:cNvPr>
          <p:cNvSpPr txBox="1"/>
          <p:nvPr/>
        </p:nvSpPr>
        <p:spPr>
          <a:xfrm>
            <a:off x="594767" y="3369505"/>
            <a:ext cx="3793747" cy="25853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b="1" dirty="0">
                <a:solidFill>
                  <a:srgbClr val="FF0000"/>
                </a:solidFill>
                <a:latin typeface="+mn-lt"/>
              </a:rPr>
              <a:t>APPROFONDIMENTO DI CARATTERE NORMATIVO E TECNICO OPERATIVO NEI 4 SETTORI DI INTERVENTO</a:t>
            </a:r>
          </a:p>
          <a:p>
            <a:endParaRPr lang="it-IT" b="1" dirty="0">
              <a:solidFill>
                <a:srgbClr val="FF0000"/>
              </a:solidFill>
              <a:latin typeface="+mn-lt"/>
            </a:endParaRP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it-IT" b="1" dirty="0">
                <a:solidFill>
                  <a:srgbClr val="0070C0"/>
                </a:solidFill>
                <a:latin typeface="+mn-lt"/>
              </a:rPr>
              <a:t>331 news pubblicate (eventi e opportunità)</a:t>
            </a:r>
          </a:p>
          <a:p>
            <a:endParaRPr lang="it-IT" b="1" dirty="0">
              <a:solidFill>
                <a:srgbClr val="0070C0"/>
              </a:solidFill>
              <a:latin typeface="+mn-lt"/>
            </a:endParaRP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it-IT" b="1" dirty="0">
                <a:solidFill>
                  <a:srgbClr val="0070C0"/>
                </a:solidFill>
                <a:latin typeface="+mn-lt"/>
              </a:rPr>
              <a:t>69 Newsletter</a:t>
            </a:r>
          </a:p>
          <a:p>
            <a:endParaRPr lang="it-IT" b="1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11" name="CasellaDiTesto 10">
            <a:extLst>
              <a:ext uri="{FF2B5EF4-FFF2-40B4-BE49-F238E27FC236}">
                <a16:creationId xmlns:a16="http://schemas.microsoft.com/office/drawing/2014/main" id="{5376128E-7075-D33C-46FF-C40601A27168}"/>
              </a:ext>
            </a:extLst>
          </p:cNvPr>
          <p:cNvSpPr txBox="1"/>
          <p:nvPr/>
        </p:nvSpPr>
        <p:spPr>
          <a:xfrm>
            <a:off x="4805840" y="3369505"/>
            <a:ext cx="2736704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b="1" dirty="0">
                <a:solidFill>
                  <a:srgbClr val="FF0000"/>
                </a:solidFill>
                <a:latin typeface="+mn-lt"/>
              </a:rPr>
              <a:t>SPAZIO DI CONFRONTO</a:t>
            </a:r>
          </a:p>
          <a:p>
            <a:endParaRPr lang="it-IT" b="1" dirty="0">
              <a:solidFill>
                <a:srgbClr val="FF0000"/>
              </a:solidFill>
              <a:latin typeface="+mn-lt"/>
            </a:endParaRP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it-IT" b="1" dirty="0">
                <a:solidFill>
                  <a:srgbClr val="0070C0"/>
                </a:solidFill>
                <a:latin typeface="+mn-lt"/>
              </a:rPr>
              <a:t>247 Forum attivati su esperienze e orientamenti delle Province rispetto alle sfide attuali</a:t>
            </a:r>
          </a:p>
          <a:p>
            <a:endParaRPr lang="it-IT" dirty="0">
              <a:solidFill>
                <a:srgbClr val="002060"/>
              </a:solidFill>
            </a:endParaRPr>
          </a:p>
        </p:txBody>
      </p:sp>
      <p:cxnSp>
        <p:nvCxnSpPr>
          <p:cNvPr id="12" name="Connettore 2 11">
            <a:extLst>
              <a:ext uri="{FF2B5EF4-FFF2-40B4-BE49-F238E27FC236}">
                <a16:creationId xmlns:a16="http://schemas.microsoft.com/office/drawing/2014/main" id="{951B349E-5CAA-426A-3C2E-5B1A53F13305}"/>
              </a:ext>
            </a:extLst>
          </p:cNvPr>
          <p:cNvCxnSpPr>
            <a:cxnSpLocks/>
          </p:cNvCxnSpPr>
          <p:nvPr/>
        </p:nvCxnSpPr>
        <p:spPr>
          <a:xfrm>
            <a:off x="7543801" y="2093609"/>
            <a:ext cx="914400" cy="815850"/>
          </a:xfrm>
          <a:prstGeom prst="straightConnector1">
            <a:avLst/>
          </a:prstGeom>
          <a:ln w="92075">
            <a:solidFill>
              <a:schemeClr val="accent1"/>
            </a:solidFill>
            <a:tailEnd type="triangle"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16" name="Connettore 2 15">
            <a:extLst>
              <a:ext uri="{FF2B5EF4-FFF2-40B4-BE49-F238E27FC236}">
                <a16:creationId xmlns:a16="http://schemas.microsoft.com/office/drawing/2014/main" id="{FA7A05AD-0C92-ECAC-588A-ED67A69B35D7}"/>
              </a:ext>
            </a:extLst>
          </p:cNvPr>
          <p:cNvCxnSpPr>
            <a:cxnSpLocks/>
          </p:cNvCxnSpPr>
          <p:nvPr/>
        </p:nvCxnSpPr>
        <p:spPr>
          <a:xfrm flipH="1">
            <a:off x="3793341" y="2223780"/>
            <a:ext cx="1136564" cy="605997"/>
          </a:xfrm>
          <a:prstGeom prst="straightConnector1">
            <a:avLst/>
          </a:prstGeom>
          <a:ln w="92075">
            <a:solidFill>
              <a:srgbClr val="0070C0"/>
            </a:solidFill>
            <a:tailEnd type="triangle"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sp>
        <p:nvSpPr>
          <p:cNvPr id="18" name="Rettangolo 17">
            <a:extLst>
              <a:ext uri="{FF2B5EF4-FFF2-40B4-BE49-F238E27FC236}">
                <a16:creationId xmlns:a16="http://schemas.microsoft.com/office/drawing/2014/main" id="{80E63D90-F982-F0A9-CABA-BAA1F359E1EC}"/>
              </a:ext>
            </a:extLst>
          </p:cNvPr>
          <p:cNvSpPr/>
          <p:nvPr/>
        </p:nvSpPr>
        <p:spPr>
          <a:xfrm>
            <a:off x="9289965" y="1641732"/>
            <a:ext cx="2133600" cy="1634868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b="1" dirty="0">
              <a:solidFill>
                <a:srgbClr val="00B050"/>
              </a:solidFill>
            </a:endParaRPr>
          </a:p>
          <a:p>
            <a:pPr algn="ctr"/>
            <a:r>
              <a:rPr lang="it-IT" b="1" dirty="0">
                <a:solidFill>
                  <a:srgbClr val="00B050"/>
                </a:solidFill>
              </a:rPr>
              <a:t>882 UTENTI ATTIVI ISCRITTI ALLA PIATTAFORMA PI.CO. (</a:t>
            </a:r>
            <a:r>
              <a:rPr lang="it-IT" b="1" dirty="0">
                <a:solidFill>
                  <a:srgbClr val="00B050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www.pi-co.eu</a:t>
            </a:r>
            <a:r>
              <a:rPr lang="it-IT" b="1" dirty="0">
                <a:solidFill>
                  <a:srgbClr val="00B050"/>
                </a:solidFill>
              </a:rPr>
              <a:t>)</a:t>
            </a:r>
          </a:p>
          <a:p>
            <a:pPr algn="ctr"/>
            <a:endParaRPr lang="it-IT" b="1" dirty="0">
              <a:solidFill>
                <a:srgbClr val="0070C0"/>
              </a:solidFill>
            </a:endParaRPr>
          </a:p>
        </p:txBody>
      </p:sp>
      <p:cxnSp>
        <p:nvCxnSpPr>
          <p:cNvPr id="2" name="Connettore 2 1">
            <a:extLst>
              <a:ext uri="{FF2B5EF4-FFF2-40B4-BE49-F238E27FC236}">
                <a16:creationId xmlns:a16="http://schemas.microsoft.com/office/drawing/2014/main" id="{A8B412C1-CB83-0D66-CDBE-5B00CD061BEE}"/>
              </a:ext>
            </a:extLst>
          </p:cNvPr>
          <p:cNvCxnSpPr>
            <a:cxnSpLocks/>
          </p:cNvCxnSpPr>
          <p:nvPr/>
        </p:nvCxnSpPr>
        <p:spPr>
          <a:xfrm>
            <a:off x="6077526" y="2150539"/>
            <a:ext cx="18473" cy="780438"/>
          </a:xfrm>
          <a:prstGeom prst="straightConnector1">
            <a:avLst/>
          </a:prstGeom>
          <a:ln w="92075">
            <a:solidFill>
              <a:srgbClr val="0070C0"/>
            </a:solidFill>
            <a:tailEnd type="triangle"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sp>
        <p:nvSpPr>
          <p:cNvPr id="13" name="CasellaDiTesto 12">
            <a:extLst>
              <a:ext uri="{FF2B5EF4-FFF2-40B4-BE49-F238E27FC236}">
                <a16:creationId xmlns:a16="http://schemas.microsoft.com/office/drawing/2014/main" id="{6B0AD25C-8AD2-F0DA-0FCA-CF1333766BCE}"/>
              </a:ext>
            </a:extLst>
          </p:cNvPr>
          <p:cNvSpPr txBox="1"/>
          <p:nvPr/>
        </p:nvSpPr>
        <p:spPr>
          <a:xfrm>
            <a:off x="8312809" y="3384478"/>
            <a:ext cx="3037956" cy="25853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b="1" dirty="0">
                <a:solidFill>
                  <a:srgbClr val="FF0000"/>
                </a:solidFill>
                <a:latin typeface="+mn-lt"/>
              </a:rPr>
              <a:t>RIFLESSIONI E ANALISI</a:t>
            </a:r>
          </a:p>
          <a:p>
            <a:endParaRPr lang="it-IT" b="1" dirty="0">
              <a:solidFill>
                <a:srgbClr val="FF0000"/>
              </a:solidFill>
              <a:latin typeface="+mn-lt"/>
            </a:endParaRP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it-IT" b="1" dirty="0">
                <a:solidFill>
                  <a:srgbClr val="0070C0"/>
                </a:solidFill>
                <a:latin typeface="+mn-lt"/>
              </a:rPr>
              <a:t>247 Blog  su temi di attualità, strategie, tendenze e politiche territoriali</a:t>
            </a:r>
          </a:p>
          <a:p>
            <a:endParaRPr lang="it-IT" b="1" dirty="0">
              <a:solidFill>
                <a:srgbClr val="0070C0"/>
              </a:solidFill>
              <a:latin typeface="+mn-lt"/>
            </a:endParaRP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it-IT" b="1" dirty="0">
                <a:solidFill>
                  <a:srgbClr val="0070C0"/>
                </a:solidFill>
                <a:latin typeface="+mn-lt"/>
              </a:rPr>
              <a:t>19 Bollettini</a:t>
            </a:r>
          </a:p>
          <a:p>
            <a:endParaRPr lang="it-IT" dirty="0">
              <a:solidFill>
                <a:srgbClr val="002060"/>
              </a:solidFill>
            </a:endParaRPr>
          </a:p>
        </p:txBody>
      </p:sp>
      <p:pic>
        <p:nvPicPr>
          <p:cNvPr id="1026" name="Picture 2" descr="Social Engagement: cos'è, vantaggi e come fare | Italiaonline">
            <a:extLst>
              <a:ext uri="{FF2B5EF4-FFF2-40B4-BE49-F238E27FC236}">
                <a16:creationId xmlns:a16="http://schemas.microsoft.com/office/drawing/2014/main" id="{52F4F099-74F0-12BA-B34B-29D5CE88CB4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7299" y="1530344"/>
            <a:ext cx="2336261" cy="1554676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1028" name="Picture 4" descr="My conflicted relationship to “expertise” – How Matters">
            <a:extLst>
              <a:ext uri="{FF2B5EF4-FFF2-40B4-BE49-F238E27FC236}">
                <a16:creationId xmlns:a16="http://schemas.microsoft.com/office/drawing/2014/main" id="{B1B468B9-294E-5D87-23E0-72C6B96C4F6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25000" y="76089"/>
            <a:ext cx="1753755" cy="1268815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Immagine 6">
            <a:extLst>
              <a:ext uri="{FF2B5EF4-FFF2-40B4-BE49-F238E27FC236}">
                <a16:creationId xmlns:a16="http://schemas.microsoft.com/office/drawing/2014/main" id="{D4E807BA-74D2-1495-95C3-65350E39C1B6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6991" y="5979212"/>
            <a:ext cx="11069762" cy="68956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47507460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DE0C02B-A309-9291-8231-47075A2D726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06CB9770-7C69-6FC1-39E2-688FD9BB0B0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81000" y="838200"/>
            <a:ext cx="11430000" cy="5940088"/>
          </a:xfrm>
        </p:spPr>
        <p:txBody>
          <a:bodyPr/>
          <a:lstStyle/>
          <a:p>
            <a:pPr marL="285750" indent="-285750" algn="just">
              <a:buFont typeface="Wingdings" panose="05000000000000000000" pitchFamily="2" charset="2"/>
              <a:buChar char="v"/>
            </a:pPr>
            <a:r>
              <a:rPr lang="it-IT" sz="1600" dirty="0">
                <a:effectLst/>
              </a:rPr>
              <a:t>Attraverso i quattro pilastri di intervento e grazie alla piattaforma di collaborazione </a:t>
            </a:r>
            <a:r>
              <a:rPr lang="it-IT" sz="1600" dirty="0" err="1">
                <a:effectLst/>
              </a:rPr>
              <a:t>Pi.Co</a:t>
            </a:r>
            <a:r>
              <a:rPr lang="it-IT" sz="1600" dirty="0">
                <a:effectLst/>
              </a:rPr>
              <a:t>., il progetto ha favorito lo sviluppo di modelli organizzativi più efficienti, l’armonizzazione degli standard di servizio e il rafforzamento delle capacità amministrative del sistema delle autonomie locali.</a:t>
            </a:r>
          </a:p>
          <a:p>
            <a:pPr algn="just"/>
            <a:endParaRPr lang="it-IT" sz="1600" dirty="0">
              <a:effectLst/>
            </a:endParaRPr>
          </a:p>
          <a:p>
            <a:pPr marL="285750" indent="-285750" algn="just">
              <a:buFont typeface="Wingdings" panose="05000000000000000000" pitchFamily="2" charset="2"/>
              <a:buChar char="v"/>
            </a:pPr>
            <a:r>
              <a:rPr lang="it-IT" sz="1600" dirty="0">
                <a:effectLst/>
              </a:rPr>
              <a:t>Particolare rilevanza assume il consistente investimento formativo realizzato: il primo ciclo ha consentito di formare 1.991 risorse umane delle Province, mentre il secondo ciclo di alta formazione “Programma CIVITAS”, con il rilascio di CFU universitari e l’accredito SNA, ha ulteriormente elevato le competenze in materia di appalti, politiche europee, innovazione e digitalizzazione, nonché di gestione del personale.</a:t>
            </a:r>
          </a:p>
          <a:p>
            <a:pPr algn="just"/>
            <a:endParaRPr lang="it-IT" sz="1600" dirty="0">
              <a:effectLst/>
            </a:endParaRPr>
          </a:p>
          <a:p>
            <a:pPr marL="285750" indent="-285750" algn="just">
              <a:buFont typeface="Wingdings" panose="05000000000000000000" pitchFamily="2" charset="2"/>
              <a:buChar char="v"/>
            </a:pPr>
            <a:r>
              <a:rPr lang="it-IT" sz="1600" dirty="0">
                <a:effectLst/>
              </a:rPr>
              <a:t>Le azioni di </a:t>
            </a:r>
            <a:r>
              <a:rPr lang="it-IT" sz="1600" dirty="0" err="1">
                <a:effectLst/>
              </a:rPr>
              <a:t>capacity</a:t>
            </a:r>
            <a:r>
              <a:rPr lang="it-IT" sz="1600" dirty="0">
                <a:effectLst/>
              </a:rPr>
              <a:t> building metodologico, i focus group, i percorsi di accompagnamento e le iniziative di semplificazione del PIAO hanno contribuito a consolidare un approccio condiviso e innovativo nella definizione e nell’erogazione di servizi a favore dei Comuni, valorizzando il ruolo delle Province come soggetto intermediario essenziale.</a:t>
            </a:r>
          </a:p>
          <a:p>
            <a:pPr algn="just"/>
            <a:endParaRPr lang="it-IT" sz="1600" dirty="0">
              <a:effectLst/>
            </a:endParaRPr>
          </a:p>
          <a:p>
            <a:pPr marL="285750" indent="-285750" algn="just">
              <a:buFont typeface="Wingdings" panose="05000000000000000000" pitchFamily="2" charset="2"/>
              <a:buChar char="v"/>
            </a:pPr>
            <a:r>
              <a:rPr lang="it-IT" sz="1600" dirty="0">
                <a:effectLst/>
              </a:rPr>
              <a:t>Al termine di questo percorso pluriennale, che ha coinvolto 88 Province, si può affermare che il progetto ha avviato con successo una sperimentazione innovativa a livello nazionale, dimostrando la capacità delle Province di agire come attori propulsivi di efficienza, innovazione e coesione territoriale. L’UPI intende valorizzare i risultati raggiunti e le buone pratiche emerse, con l’obiettivo di consolidare e rendere strutturali i modelli di collaborazione attivati attraverso la piattaforma </a:t>
            </a:r>
            <a:r>
              <a:rPr lang="it-IT" sz="1600" dirty="0" err="1">
                <a:effectLst/>
              </a:rPr>
              <a:t>Pi.Co</a:t>
            </a:r>
            <a:r>
              <a:rPr lang="it-IT" sz="1600" dirty="0">
                <a:effectLst/>
              </a:rPr>
              <a:t>. e le reti tematiche, in vista di una più efficace azione a sostegno dei Comuni e dello sviluppo dei territori. </a:t>
            </a:r>
          </a:p>
          <a:p>
            <a:pPr algn="just"/>
            <a:endParaRPr lang="it-IT" sz="1600" dirty="0">
              <a:effectLst/>
            </a:endParaRPr>
          </a:p>
          <a:p>
            <a:pPr algn="ctr"/>
            <a:r>
              <a:rPr lang="it-IT" sz="1600" dirty="0">
                <a:effectLst/>
              </a:rPr>
              <a:t>Le </a:t>
            </a:r>
            <a:r>
              <a:rPr lang="it-IT" sz="1600" b="1" dirty="0">
                <a:solidFill>
                  <a:srgbClr val="0070C0"/>
                </a:solidFill>
                <a:effectLst/>
              </a:rPr>
              <a:t>Province confermano così il proprio ruolo istituzionale di ponte </a:t>
            </a:r>
            <a:r>
              <a:rPr lang="it-IT" sz="1600" dirty="0">
                <a:effectLst/>
              </a:rPr>
              <a:t>tra lo Stato, le Regioni e i Comuni, contribuendo in modo concreto al miglioramento della qualità della Pubblica Amministrazione locale.</a:t>
            </a:r>
          </a:p>
          <a:p>
            <a:endParaRPr lang="it-IT" dirty="0"/>
          </a:p>
        </p:txBody>
      </p:sp>
      <p:sp>
        <p:nvSpPr>
          <p:cNvPr id="5" name="object 10">
            <a:extLst>
              <a:ext uri="{FF2B5EF4-FFF2-40B4-BE49-F238E27FC236}">
                <a16:creationId xmlns:a16="http://schemas.microsoft.com/office/drawing/2014/main" id="{C0C5E327-0920-DB33-3D44-67E4518A6863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533400" y="152400"/>
            <a:ext cx="7863434" cy="5137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it-IT" spc="-45" dirty="0"/>
              <a:t>CONCLUSIONI</a:t>
            </a:r>
            <a:endParaRPr spc="-25" dirty="0"/>
          </a:p>
        </p:txBody>
      </p:sp>
    </p:spTree>
    <p:extLst>
      <p:ext uri="{BB962C8B-B14F-4D97-AF65-F5344CB8AC3E}">
        <p14:creationId xmlns:p14="http://schemas.microsoft.com/office/powerpoint/2010/main" val="64208935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object 4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36830" rIns="0" bIns="0" rtlCol="0">
            <a:spAutoFit/>
          </a:bodyPr>
          <a:lstStyle/>
          <a:p>
            <a:pPr marL="38100" marR="0" lvl="0" indent="0" defTabSz="914400" eaLnBrk="1" fontAlgn="auto" latinLnBrk="0" hangingPunct="1">
              <a:lnSpc>
                <a:spcPct val="100000"/>
              </a:lnSpc>
              <a:spcBef>
                <a:spcPts val="29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1D60167-4931-47E6-BA6A-407CBD079E47}" type="slidenum">
              <a:rPr kumimoji="0" sz="1400" b="1" i="0" u="none" strike="noStrike" kern="0" cap="none" spc="-25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rebuchet MS"/>
              </a:rPr>
              <a:pPr marL="38100" marR="0" lvl="0" indent="0" defTabSz="914400" eaLnBrk="1" fontAlgn="auto" latinLnBrk="0" hangingPunct="1">
                <a:lnSpc>
                  <a:spcPct val="100000"/>
                </a:lnSpc>
                <a:spcBef>
                  <a:spcPts val="29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15</a:t>
            </a:fld>
            <a:endParaRPr kumimoji="0" sz="1400" b="1" i="0" u="none" strike="noStrike" kern="0" cap="none" spc="-25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rebuchet MS"/>
            </a:endParaRPr>
          </a:p>
        </p:txBody>
      </p:sp>
      <p:sp>
        <p:nvSpPr>
          <p:cNvPr id="55" name="Rettangolo 54">
            <a:extLst>
              <a:ext uri="{FF2B5EF4-FFF2-40B4-BE49-F238E27FC236}">
                <a16:creationId xmlns:a16="http://schemas.microsoft.com/office/drawing/2014/main" id="{AF467C01-0B40-524D-0BE4-D6B972154329}"/>
              </a:ext>
            </a:extLst>
          </p:cNvPr>
          <p:cNvSpPr/>
          <p:nvPr/>
        </p:nvSpPr>
        <p:spPr>
          <a:xfrm>
            <a:off x="0" y="5843697"/>
            <a:ext cx="12192000" cy="1014303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18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9" name="Rettangolo 58">
            <a:extLst>
              <a:ext uri="{FF2B5EF4-FFF2-40B4-BE49-F238E27FC236}">
                <a16:creationId xmlns:a16="http://schemas.microsoft.com/office/drawing/2014/main" id="{9C2D3C98-1A6D-66EA-3AF1-99379772DA73}"/>
              </a:ext>
            </a:extLst>
          </p:cNvPr>
          <p:cNvSpPr/>
          <p:nvPr/>
        </p:nvSpPr>
        <p:spPr>
          <a:xfrm>
            <a:off x="304800" y="228600"/>
            <a:ext cx="11582400" cy="5339502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2800" b="1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haroni" panose="020F0502020204030204" pitchFamily="2" charset="-79"/>
              <a:ea typeface="+mn-ea"/>
              <a:cs typeface="Aharoni" panose="020F0502020204030204" pitchFamily="2" charset="-79"/>
            </a:endParaRP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haroni" panose="020F0502020204030204" pitchFamily="2" charset="-79"/>
                <a:ea typeface="+mn-ea"/>
                <a:cs typeface="Aharoni" panose="020F0502020204030204" pitchFamily="2" charset="-79"/>
              </a:rPr>
              <a:t>GRAZIE PER L’ATTENZIONE</a:t>
            </a:r>
          </a:p>
        </p:txBody>
      </p:sp>
      <p:pic>
        <p:nvPicPr>
          <p:cNvPr id="63" name="Immagine 62" descr="Immagine che contiene schizzo, Elementi grafici, clipart, simbolo&#10;&#10;Descrizione generata automaticamente">
            <a:extLst>
              <a:ext uri="{FF2B5EF4-FFF2-40B4-BE49-F238E27FC236}">
                <a16:creationId xmlns:a16="http://schemas.microsoft.com/office/drawing/2014/main" id="{989AB6C2-31FD-608D-9DEB-FB422A068DD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88646" y="198268"/>
            <a:ext cx="2594105" cy="1452495"/>
          </a:xfrm>
          <a:prstGeom prst="rect">
            <a:avLst/>
          </a:prstGeom>
        </p:spPr>
      </p:pic>
      <p:pic>
        <p:nvPicPr>
          <p:cNvPr id="66" name="Immagine 65" descr="Immagine che contiene testo, Carattere, corona, logo&#10;&#10;Descrizione generata automaticamente">
            <a:extLst>
              <a:ext uri="{FF2B5EF4-FFF2-40B4-BE49-F238E27FC236}">
                <a16:creationId xmlns:a16="http://schemas.microsoft.com/office/drawing/2014/main" id="{01751DE6-E180-E58B-3C0B-EDD6B0D3AFB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0" y="457200"/>
            <a:ext cx="3476190" cy="1076190"/>
          </a:xfrm>
          <a:prstGeom prst="rect">
            <a:avLst/>
          </a:prstGeom>
        </p:spPr>
      </p:pic>
      <p:sp>
        <p:nvSpPr>
          <p:cNvPr id="2" name="object 17">
            <a:extLst>
              <a:ext uri="{FF2B5EF4-FFF2-40B4-BE49-F238E27FC236}">
                <a16:creationId xmlns:a16="http://schemas.microsoft.com/office/drawing/2014/main" id="{25974C9B-54C3-A14F-C616-E5B0CE4D8EB6}"/>
              </a:ext>
            </a:extLst>
          </p:cNvPr>
          <p:cNvSpPr txBox="1"/>
          <p:nvPr/>
        </p:nvSpPr>
        <p:spPr>
          <a:xfrm>
            <a:off x="3989578" y="3411423"/>
            <a:ext cx="3310890" cy="12725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100" b="1" spc="-110" dirty="0">
                <a:solidFill>
                  <a:srgbClr val="FFFFFF"/>
                </a:solidFill>
                <a:latin typeface="Trebuchet MS"/>
                <a:cs typeface="Trebuchet MS"/>
              </a:rPr>
              <a:t>Per</a:t>
            </a:r>
            <a:r>
              <a:rPr sz="2100" b="1" spc="-14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2100" b="1" spc="-65" dirty="0">
                <a:solidFill>
                  <a:srgbClr val="FFFFFF"/>
                </a:solidFill>
                <a:latin typeface="Trebuchet MS"/>
                <a:cs typeface="Trebuchet MS"/>
              </a:rPr>
              <a:t>maggiori</a:t>
            </a:r>
            <a:r>
              <a:rPr sz="2100" b="1" spc="-16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2100" b="1" spc="-10" dirty="0">
                <a:solidFill>
                  <a:srgbClr val="FFFFFF"/>
                </a:solidFill>
                <a:latin typeface="Trebuchet MS"/>
                <a:cs typeface="Trebuchet MS"/>
              </a:rPr>
              <a:t>informazioni</a:t>
            </a:r>
            <a:endParaRPr sz="2100" dirty="0">
              <a:latin typeface="Trebuchet MS"/>
              <a:cs typeface="Trebuchet MS"/>
            </a:endParaRPr>
          </a:p>
          <a:p>
            <a:pPr marL="1141095" marR="5080">
              <a:lnSpc>
                <a:spcPct val="100000"/>
              </a:lnSpc>
              <a:spcBef>
                <a:spcPts val="1535"/>
              </a:spcBef>
            </a:pPr>
            <a:r>
              <a:rPr sz="1600" b="1" u="sng" spc="-6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Trebuchet MS"/>
                <a:cs typeface="Trebuchet MS"/>
                <a:hlinkClick r:id="rId4"/>
              </a:rPr>
              <a:t>www.pi-</a:t>
            </a:r>
            <a:r>
              <a:rPr sz="1600" b="1" u="sng" spc="-1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Trebuchet MS"/>
                <a:cs typeface="Trebuchet MS"/>
                <a:hlinkClick r:id="rId4"/>
              </a:rPr>
              <a:t>co.eu</a:t>
            </a:r>
            <a:r>
              <a:rPr sz="1600" b="1" spc="-1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600" b="1" u="sng" spc="-9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Trebuchet MS"/>
                <a:cs typeface="Trebuchet MS"/>
                <a:hlinkClick r:id="rId5"/>
              </a:rPr>
              <a:t>www.provincecomuni.eu</a:t>
            </a:r>
            <a:r>
              <a:rPr sz="1600" b="1" spc="-9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600" b="1" u="sng" spc="-5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Trebuchet MS"/>
                <a:cs typeface="Trebuchet MS"/>
                <a:hlinkClick r:id="rId6"/>
              </a:rPr>
              <a:t>www.provinceditalia.it</a:t>
            </a:r>
            <a:endParaRPr sz="1600" dirty="0">
              <a:latin typeface="Trebuchet MS"/>
              <a:cs typeface="Trebuchet MS"/>
            </a:endParaRPr>
          </a:p>
        </p:txBody>
      </p:sp>
      <p:pic>
        <p:nvPicPr>
          <p:cNvPr id="4" name="Immagine 3">
            <a:extLst>
              <a:ext uri="{FF2B5EF4-FFF2-40B4-BE49-F238E27FC236}">
                <a16:creationId xmlns:a16="http://schemas.microsoft.com/office/drawing/2014/main" id="{C9F23804-169C-7AF2-63E8-8BA2C96CE608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3054" y="6006068"/>
            <a:ext cx="11069762" cy="68956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8561178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ject 10"/>
          <p:cNvSpPr txBox="1">
            <a:spLocks noGrp="1"/>
          </p:cNvSpPr>
          <p:nvPr>
            <p:ph type="title"/>
          </p:nvPr>
        </p:nvSpPr>
        <p:spPr>
          <a:xfrm>
            <a:off x="594767" y="158876"/>
            <a:ext cx="5501234" cy="5137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45" dirty="0"/>
              <a:t>Il</a:t>
            </a:r>
            <a:r>
              <a:rPr spc="-240" dirty="0"/>
              <a:t> </a:t>
            </a:r>
            <a:r>
              <a:rPr spc="-120" dirty="0" err="1"/>
              <a:t>progetto</a:t>
            </a:r>
            <a:r>
              <a:rPr spc="-240" dirty="0"/>
              <a:t> </a:t>
            </a:r>
            <a:r>
              <a:rPr lang="it-IT" spc="-240" dirty="0"/>
              <a:t>"</a:t>
            </a:r>
            <a:r>
              <a:rPr spc="-140" dirty="0"/>
              <a:t>Province</a:t>
            </a:r>
            <a:r>
              <a:rPr spc="-250" dirty="0"/>
              <a:t> </a:t>
            </a:r>
            <a:r>
              <a:rPr lang="it-IT" spc="-229" dirty="0"/>
              <a:t>e</a:t>
            </a:r>
            <a:r>
              <a:rPr spc="-220" dirty="0"/>
              <a:t> </a:t>
            </a:r>
            <a:r>
              <a:rPr spc="-140" dirty="0" err="1"/>
              <a:t>Comuni</a:t>
            </a:r>
            <a:r>
              <a:rPr lang="it-IT" spc="-140" dirty="0"/>
              <a:t>"</a:t>
            </a:r>
            <a:endParaRPr spc="-25" dirty="0"/>
          </a:p>
        </p:txBody>
      </p:sp>
      <p:sp>
        <p:nvSpPr>
          <p:cNvPr id="11" name="object 11"/>
          <p:cNvSpPr txBox="1"/>
          <p:nvPr/>
        </p:nvSpPr>
        <p:spPr>
          <a:xfrm>
            <a:off x="343915" y="710805"/>
            <a:ext cx="11494551" cy="1877630"/>
          </a:xfrm>
          <a:prstGeom prst="rect">
            <a:avLst/>
          </a:prstGeom>
          <a:solidFill>
            <a:srgbClr val="00449E">
              <a:alpha val="19999"/>
            </a:srgbClr>
          </a:solidFill>
        </p:spPr>
        <p:txBody>
          <a:bodyPr vert="horz" wrap="square" lIns="0" tIns="103505" rIns="0" bIns="0" rtlCol="0">
            <a:spAutoFit/>
          </a:bodyPr>
          <a:lstStyle/>
          <a:p>
            <a:pPr marL="0" marR="0" lvl="0" indent="0" algn="just" defTabSz="91440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8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tillium Web" panose="000005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Progetto strategico </a:t>
            </a:r>
            <a:r>
              <a:rPr kumimoji="0" lang="it-IT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tillium Web" panose="000005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promosso dall’UPI nell’ambito del Programma Operativo Nazionale Governance e Capacità Istituzionale 2014-2020, con il coinvolgimento delle </a:t>
            </a:r>
            <a:r>
              <a:rPr kumimoji="0" lang="it-IT" sz="18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tillium Web" panose="000005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76 Province delle Regioni a Statuto Ordinario, delle 6 Province della Sardegna e dei 6 Liberi Consorzi Comunali della Sicilia</a:t>
            </a:r>
            <a:r>
              <a:rPr kumimoji="0" lang="it-IT" sz="18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tillium Web" panose="000005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kumimoji="0" lang="it-IT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tillium Web" panose="000005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 l’obiettivo di sostenere azioni e interventi necessari per promuovere un modello più efficiente di amministrazione locale, assicurando standard unitari nell’erogazione di servizi pubblici. </a:t>
            </a:r>
            <a:r>
              <a:rPr kumimoji="0" lang="it-IT" sz="18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tillium Web" panose="000005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Dal 18 luglio 2023 il progetto è confluito nel Programma Operativo Complementare (POC) al PON GOV 2014-2020.</a:t>
            </a:r>
            <a:endParaRPr kumimoji="0" lang="it-IT" sz="1400" b="1" i="0" u="none" strike="noStrike" kern="1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6" name="object 4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36830" rIns="0" bIns="0" rtlCol="0">
            <a:spAutoFit/>
          </a:bodyPr>
          <a:lstStyle/>
          <a:p>
            <a:pPr marL="38100" marR="0" lvl="0" indent="0" defTabSz="914400" eaLnBrk="1" fontAlgn="auto" latinLnBrk="0" hangingPunct="1">
              <a:lnSpc>
                <a:spcPct val="100000"/>
              </a:lnSpc>
              <a:spcBef>
                <a:spcPts val="29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1D60167-4931-47E6-BA6A-407CBD079E47}" type="slidenum">
              <a:rPr kumimoji="0" sz="1400" b="1" i="0" u="none" strike="noStrike" kern="0" cap="none" spc="-25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rebuchet MS"/>
              </a:rPr>
              <a:pPr marL="38100" marR="0" lvl="0" indent="0" defTabSz="914400" eaLnBrk="1" fontAlgn="auto" latinLnBrk="0" hangingPunct="1">
                <a:lnSpc>
                  <a:spcPct val="100000"/>
                </a:lnSpc>
                <a:spcBef>
                  <a:spcPts val="29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sz="1400" b="1" i="0" u="none" strike="noStrike" kern="0" cap="none" spc="-25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rebuchet MS"/>
            </a:endParaRPr>
          </a:p>
        </p:txBody>
      </p:sp>
      <p:sp>
        <p:nvSpPr>
          <p:cNvPr id="49" name="Rettangolo 48">
            <a:extLst>
              <a:ext uri="{FF2B5EF4-FFF2-40B4-BE49-F238E27FC236}">
                <a16:creationId xmlns:a16="http://schemas.microsoft.com/office/drawing/2014/main" id="{A03F74CD-AD76-C426-EF82-35C19975EDE4}"/>
              </a:ext>
            </a:extLst>
          </p:cNvPr>
          <p:cNvSpPr/>
          <p:nvPr/>
        </p:nvSpPr>
        <p:spPr>
          <a:xfrm>
            <a:off x="331723" y="2601630"/>
            <a:ext cx="4211694" cy="167842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800" b="0" i="0" u="sng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4 PILASTRI DI INTERVENTO</a:t>
            </a:r>
            <a:r>
              <a:rPr kumimoji="0" lang="it-IT" sz="1800" b="0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: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800" b="1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SUA (Stazioni Uniche Appaltanti)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800" b="1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SAPE (Servizio Associato Politiche Europee)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800" b="1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SIT (Servizi Innovativi Territoriali)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800" b="1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Politiche del Personale</a:t>
            </a:r>
          </a:p>
        </p:txBody>
      </p:sp>
      <p:sp>
        <p:nvSpPr>
          <p:cNvPr id="50" name="Rettangolo 49">
            <a:extLst>
              <a:ext uri="{FF2B5EF4-FFF2-40B4-BE49-F238E27FC236}">
                <a16:creationId xmlns:a16="http://schemas.microsoft.com/office/drawing/2014/main" id="{F8D3D7D4-F9E2-B2A7-08A6-119FE3F4CC18}"/>
              </a:ext>
            </a:extLst>
          </p:cNvPr>
          <p:cNvSpPr/>
          <p:nvPr/>
        </p:nvSpPr>
        <p:spPr>
          <a:xfrm>
            <a:off x="7098168" y="2636440"/>
            <a:ext cx="2377034" cy="1653852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800" b="1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PROTOCOLLI DI ADESIONE POLITICA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800" b="1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&amp; ACCORDI DI COLLABORAZIONE PER LA PIATTAFORMA </a:t>
            </a:r>
            <a:r>
              <a:rPr kumimoji="0" lang="it-IT" sz="1800" b="1" i="0" u="none" strike="noStrike" kern="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Pi.Co</a:t>
            </a:r>
            <a:r>
              <a:rPr kumimoji="0" lang="it-IT" sz="1800" b="1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.</a:t>
            </a:r>
          </a:p>
        </p:txBody>
      </p:sp>
      <p:sp>
        <p:nvSpPr>
          <p:cNvPr id="51" name="Rettangolo 50">
            <a:extLst>
              <a:ext uri="{FF2B5EF4-FFF2-40B4-BE49-F238E27FC236}">
                <a16:creationId xmlns:a16="http://schemas.microsoft.com/office/drawing/2014/main" id="{4786C2F2-E1A8-EE78-BB58-B4A469D907B1}"/>
              </a:ext>
            </a:extLst>
          </p:cNvPr>
          <p:cNvSpPr/>
          <p:nvPr/>
        </p:nvSpPr>
        <p:spPr>
          <a:xfrm>
            <a:off x="9773446" y="2600441"/>
            <a:ext cx="2065020" cy="164523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800" b="1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1 POOL DI ESPERTI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it-IT" b="1" dirty="0">
              <a:solidFill>
                <a:srgbClr val="002060"/>
              </a:solidFill>
              <a:latin typeface="Calibri"/>
            </a:endParaRP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800" b="1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4 RETI TEMATICHE  ATTIVATE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1800" b="1" i="0" u="none" strike="noStrike" kern="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5" name="Rettangolo 54">
            <a:extLst>
              <a:ext uri="{FF2B5EF4-FFF2-40B4-BE49-F238E27FC236}">
                <a16:creationId xmlns:a16="http://schemas.microsoft.com/office/drawing/2014/main" id="{AF467C01-0B40-524D-0BE4-D6B972154329}"/>
              </a:ext>
            </a:extLst>
          </p:cNvPr>
          <p:cNvSpPr/>
          <p:nvPr/>
        </p:nvSpPr>
        <p:spPr>
          <a:xfrm>
            <a:off x="0" y="5843697"/>
            <a:ext cx="12192000" cy="1014303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18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6" name="object 11">
            <a:extLst>
              <a:ext uri="{FF2B5EF4-FFF2-40B4-BE49-F238E27FC236}">
                <a16:creationId xmlns:a16="http://schemas.microsoft.com/office/drawing/2014/main" id="{EADD3574-3840-4FAA-9B28-4BB3E994C824}"/>
              </a:ext>
            </a:extLst>
          </p:cNvPr>
          <p:cNvSpPr txBox="1"/>
          <p:nvPr/>
        </p:nvSpPr>
        <p:spPr>
          <a:xfrm>
            <a:off x="343916" y="4461016"/>
            <a:ext cx="11528200" cy="1140697"/>
          </a:xfrm>
          <a:prstGeom prst="rect">
            <a:avLst/>
          </a:prstGeom>
          <a:solidFill>
            <a:srgbClr val="00449E">
              <a:alpha val="19999"/>
            </a:srgbClr>
          </a:solidFill>
        </p:spPr>
        <p:txBody>
          <a:bodyPr vert="horz" wrap="square" lIns="0" tIns="103505" rIns="0" bIns="0" rtlCol="0">
            <a:spAutoFit/>
          </a:bodyPr>
          <a:lstStyle/>
          <a:p>
            <a:pPr marL="1270" marR="0" lvl="0" indent="0" algn="ctr" defTabSz="914400" eaLnBrk="1" fontAlgn="auto" latinLnBrk="0" hangingPunct="1">
              <a:lnSpc>
                <a:spcPct val="100000"/>
              </a:lnSpc>
              <a:spcBef>
                <a:spcPts val="81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800" b="0" i="0" u="none" strike="noStrike" kern="0" cap="none" spc="-105" normalizeH="0" baseline="0" noProof="0" dirty="0">
                <a:ln>
                  <a:noFill/>
                </a:ln>
                <a:solidFill>
                  <a:srgbClr val="040E21"/>
                </a:solidFill>
                <a:effectLst/>
                <a:uLnTx/>
                <a:uFillTx/>
                <a:latin typeface="Lucida Sans Unicode"/>
                <a:cs typeface="Lucida Sans Unicode"/>
              </a:rPr>
              <a:t>Il P</a:t>
            </a:r>
            <a:r>
              <a:rPr kumimoji="0" lang="it-IT" sz="1800" b="1" i="0" u="none" strike="noStrike" kern="0" cap="none" spc="-80" normalizeH="0" baseline="0" noProof="0" dirty="0">
                <a:ln>
                  <a:noFill/>
                </a:ln>
                <a:solidFill>
                  <a:srgbClr val="00449E"/>
                </a:solidFill>
                <a:effectLst/>
                <a:uLnTx/>
                <a:uFillTx/>
                <a:latin typeface="Trebuchet MS"/>
                <a:cs typeface="Trebuchet MS"/>
              </a:rPr>
              <a:t>rogetto</a:t>
            </a:r>
            <a:r>
              <a:rPr kumimoji="0" lang="it-IT" sz="1800" b="1" i="0" u="none" strike="noStrike" kern="0" cap="none" spc="-110" normalizeH="0" baseline="0" noProof="0" dirty="0">
                <a:ln>
                  <a:noFill/>
                </a:ln>
                <a:solidFill>
                  <a:srgbClr val="00449E"/>
                </a:solidFill>
                <a:effectLst/>
                <a:uLnTx/>
                <a:uFillTx/>
                <a:latin typeface="Trebuchet MS"/>
                <a:cs typeface="Trebuchet MS"/>
              </a:rPr>
              <a:t> </a:t>
            </a:r>
            <a:r>
              <a:rPr kumimoji="0" lang="it-IT" sz="1800" b="1" i="0" u="none" strike="noStrike" kern="0" cap="none" spc="-90" normalizeH="0" baseline="0" noProof="0" dirty="0">
                <a:ln>
                  <a:noFill/>
                </a:ln>
                <a:solidFill>
                  <a:srgbClr val="00449E"/>
                </a:solidFill>
                <a:effectLst/>
                <a:uLnTx/>
                <a:uFillTx/>
                <a:latin typeface="Trebuchet MS"/>
                <a:cs typeface="Trebuchet MS"/>
              </a:rPr>
              <a:t>«Province</a:t>
            </a:r>
            <a:r>
              <a:rPr kumimoji="0" lang="it-IT" sz="1800" b="1" i="0" u="none" strike="noStrike" kern="0" cap="none" spc="-95" normalizeH="0" baseline="0" noProof="0" dirty="0">
                <a:ln>
                  <a:noFill/>
                </a:ln>
                <a:solidFill>
                  <a:srgbClr val="00449E"/>
                </a:solidFill>
                <a:effectLst/>
                <a:uLnTx/>
                <a:uFillTx/>
                <a:latin typeface="Trebuchet MS"/>
                <a:cs typeface="Trebuchet MS"/>
              </a:rPr>
              <a:t> </a:t>
            </a:r>
            <a:r>
              <a:rPr kumimoji="0" lang="it-IT" sz="1800" b="1" i="0" u="none" strike="noStrike" kern="0" cap="none" spc="-130" normalizeH="0" baseline="0" noProof="0" dirty="0">
                <a:ln>
                  <a:noFill/>
                </a:ln>
                <a:solidFill>
                  <a:srgbClr val="00449E"/>
                </a:solidFill>
                <a:effectLst/>
                <a:uLnTx/>
                <a:uFillTx/>
                <a:latin typeface="Trebuchet MS"/>
                <a:cs typeface="Trebuchet MS"/>
              </a:rPr>
              <a:t>e</a:t>
            </a:r>
            <a:r>
              <a:rPr kumimoji="0" lang="it-IT" sz="1800" b="1" i="0" u="none" strike="noStrike" kern="0" cap="none" spc="-95" normalizeH="0" baseline="0" noProof="0" dirty="0">
                <a:ln>
                  <a:noFill/>
                </a:ln>
                <a:solidFill>
                  <a:srgbClr val="00449E"/>
                </a:solidFill>
                <a:effectLst/>
                <a:uLnTx/>
                <a:uFillTx/>
                <a:latin typeface="Trebuchet MS"/>
                <a:cs typeface="Trebuchet MS"/>
              </a:rPr>
              <a:t> </a:t>
            </a:r>
            <a:r>
              <a:rPr kumimoji="0" lang="it-IT" sz="1800" b="1" i="0" u="none" strike="noStrike" kern="0" cap="none" spc="-10" normalizeH="0" baseline="0" noProof="0" dirty="0">
                <a:ln>
                  <a:noFill/>
                </a:ln>
                <a:solidFill>
                  <a:srgbClr val="00449E"/>
                </a:solidFill>
                <a:effectLst/>
                <a:uLnTx/>
                <a:uFillTx/>
                <a:latin typeface="Trebuchet MS"/>
                <a:cs typeface="Trebuchet MS"/>
              </a:rPr>
              <a:t>Comuni» </a:t>
            </a:r>
            <a:r>
              <a:rPr kumimoji="0" lang="it-IT" sz="1800" b="0" i="0" u="none" strike="noStrike" kern="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/>
                <a:cs typeface="Trebuchet MS"/>
              </a:rPr>
              <a:t>si configura come un </a:t>
            </a:r>
            <a:r>
              <a:rPr kumimoji="0" lang="it-IT" sz="1800" b="0" i="0" u="none" strike="noStrike" kern="0" cap="none" spc="-12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ucida Sans Unicode"/>
                <a:cs typeface="Lucida Sans Unicode"/>
              </a:rPr>
              <a:t>intervento </a:t>
            </a:r>
            <a:r>
              <a:rPr kumimoji="0" lang="it-IT" sz="1800" b="0" i="0" u="none" strike="noStrike" kern="0" cap="none" spc="-190" normalizeH="0" baseline="0" noProof="0" dirty="0">
                <a:ln>
                  <a:noFill/>
                </a:ln>
                <a:solidFill>
                  <a:srgbClr val="040E21"/>
                </a:solidFill>
                <a:effectLst/>
                <a:uLnTx/>
                <a:uFillTx/>
                <a:latin typeface="Lucida Sans Unicode"/>
                <a:cs typeface="Lucida Sans Unicode"/>
              </a:rPr>
              <a:t>di</a:t>
            </a:r>
            <a:r>
              <a:rPr kumimoji="0" lang="it-IT" sz="1800" b="0" i="0" u="none" strike="noStrike" kern="0" cap="none" spc="-125" normalizeH="0" baseline="0" noProof="0" dirty="0">
                <a:ln>
                  <a:noFill/>
                </a:ln>
                <a:solidFill>
                  <a:srgbClr val="040E21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lang="it-IT" sz="1800" b="0" i="0" u="none" strike="noStrike" kern="0" cap="none" spc="-114" normalizeH="0" baseline="0" noProof="0" dirty="0">
                <a:ln>
                  <a:noFill/>
                </a:ln>
                <a:solidFill>
                  <a:srgbClr val="040E21"/>
                </a:solidFill>
                <a:effectLst/>
                <a:uLnTx/>
                <a:uFillTx/>
                <a:latin typeface="Lucida Sans Unicode"/>
                <a:cs typeface="Lucida Sans Unicode"/>
              </a:rPr>
              <a:t>sistema</a:t>
            </a:r>
            <a:r>
              <a:rPr kumimoji="0" lang="it-IT" sz="1800" b="0" i="0" u="none" strike="noStrike" kern="0" cap="none" spc="-130" normalizeH="0" baseline="0" noProof="0" dirty="0">
                <a:ln>
                  <a:noFill/>
                </a:ln>
                <a:solidFill>
                  <a:srgbClr val="040E21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</a:p>
          <a:p>
            <a:pPr marL="1270" marR="0" lvl="0" indent="0" algn="ctr" defTabSz="914400" eaLnBrk="1" fontAlgn="auto" latinLnBrk="0" hangingPunct="1">
              <a:lnSpc>
                <a:spcPct val="100000"/>
              </a:lnSpc>
              <a:spcBef>
                <a:spcPts val="81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800" b="0" i="0" u="none" strike="noStrike" kern="0" cap="none" spc="-150" normalizeH="0" baseline="0" noProof="0" dirty="0">
                <a:ln>
                  <a:noFill/>
                </a:ln>
                <a:solidFill>
                  <a:srgbClr val="040E21"/>
                </a:solidFill>
                <a:effectLst/>
                <a:uLnTx/>
                <a:uFillTx/>
                <a:latin typeface="Lucida Sans Unicode"/>
                <a:cs typeface="Lucida Sans Unicode"/>
              </a:rPr>
              <a:t>diretto ad </a:t>
            </a:r>
            <a:r>
              <a:rPr kumimoji="0" lang="it-IT" sz="1800" b="0" i="0" u="none" strike="noStrike" kern="0" cap="none" spc="-114" normalizeH="0" baseline="0" noProof="0" dirty="0">
                <a:ln>
                  <a:noFill/>
                </a:ln>
                <a:solidFill>
                  <a:srgbClr val="040E21"/>
                </a:solidFill>
                <a:effectLst/>
                <a:uLnTx/>
                <a:uFillTx/>
                <a:latin typeface="Lucida Sans Unicode"/>
                <a:cs typeface="Lucida Sans Unicode"/>
              </a:rPr>
              <a:t>avviare </a:t>
            </a:r>
            <a:r>
              <a:rPr kumimoji="0" lang="it-IT" sz="1800" b="0" i="0" u="none" strike="noStrike" kern="0" cap="none" spc="-145" normalizeH="0" baseline="0" noProof="0" dirty="0">
                <a:ln>
                  <a:noFill/>
                </a:ln>
                <a:solidFill>
                  <a:srgbClr val="040E21"/>
                </a:solidFill>
                <a:effectLst/>
                <a:uLnTx/>
                <a:uFillTx/>
                <a:latin typeface="Lucida Sans Unicode"/>
                <a:cs typeface="Lucida Sans Unicode"/>
              </a:rPr>
              <a:t>una</a:t>
            </a:r>
            <a:r>
              <a:rPr kumimoji="0" lang="it-IT" sz="1800" b="0" i="0" u="none" strike="noStrike" kern="0" cap="none" spc="-125" normalizeH="0" baseline="0" noProof="0" dirty="0">
                <a:ln>
                  <a:noFill/>
                </a:ln>
                <a:solidFill>
                  <a:srgbClr val="040E21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lang="it-IT" sz="1800" b="1" i="0" u="none" strike="noStrike" kern="0" cap="none" spc="-145" normalizeH="0" baseline="0" noProof="0" dirty="0">
                <a:ln>
                  <a:noFill/>
                </a:ln>
                <a:solidFill>
                  <a:srgbClr val="040E21"/>
                </a:solidFill>
                <a:effectLst/>
                <a:uLnTx/>
                <a:uFillTx/>
                <a:latin typeface="Lucida Sans Unicode"/>
                <a:cs typeface="Lucida Sans Unicode"/>
              </a:rPr>
              <a:t>sperimentazione</a:t>
            </a:r>
            <a:r>
              <a:rPr kumimoji="0" lang="it-IT" sz="1800" b="1" i="0" u="none" strike="noStrike" kern="0" cap="none" spc="-105" normalizeH="0" baseline="0" noProof="0" dirty="0">
                <a:ln>
                  <a:noFill/>
                </a:ln>
                <a:solidFill>
                  <a:srgbClr val="040E21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lang="it-IT" sz="1800" b="1" i="0" u="none" strike="noStrike" kern="0" cap="none" spc="-10" normalizeH="0" baseline="0" noProof="0" dirty="0">
                <a:ln>
                  <a:noFill/>
                </a:ln>
                <a:solidFill>
                  <a:srgbClr val="040E21"/>
                </a:solidFill>
                <a:effectLst/>
                <a:uLnTx/>
                <a:uFillTx/>
                <a:latin typeface="Lucida Sans Unicode"/>
                <a:cs typeface="Lucida Sans Unicode"/>
              </a:rPr>
              <a:t>innovativa</a:t>
            </a:r>
          </a:p>
          <a:p>
            <a:pPr marL="1270" marR="0" lvl="0" indent="0" algn="ctr" defTabSz="914400" eaLnBrk="1" fontAlgn="auto" latinLnBrk="0" hangingPunct="1">
              <a:lnSpc>
                <a:spcPct val="100000"/>
              </a:lnSpc>
              <a:spcBef>
                <a:spcPts val="81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800" b="0" i="0" u="none" strike="noStrike" kern="0" cap="none" spc="-110" normalizeH="0" baseline="0" noProof="0" dirty="0">
                <a:ln>
                  <a:noFill/>
                </a:ln>
                <a:solidFill>
                  <a:srgbClr val="040E21"/>
                </a:solidFill>
                <a:effectLst/>
                <a:uLnTx/>
                <a:uFillTx/>
                <a:latin typeface="Lucida Sans Unicode"/>
                <a:cs typeface="Lucida Sans Unicode"/>
              </a:rPr>
              <a:t>a</a:t>
            </a:r>
            <a:r>
              <a:rPr kumimoji="0" lang="it-IT" sz="1800" b="0" i="0" u="none" strike="noStrike" kern="0" cap="none" spc="-150" normalizeH="0" baseline="0" noProof="0" dirty="0">
                <a:ln>
                  <a:noFill/>
                </a:ln>
                <a:solidFill>
                  <a:srgbClr val="040E21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lang="it-IT" sz="1800" b="0" i="0" u="none" strike="noStrike" kern="0" cap="none" spc="-130" normalizeH="0" baseline="0" noProof="0" dirty="0">
                <a:ln>
                  <a:noFill/>
                </a:ln>
                <a:solidFill>
                  <a:srgbClr val="040E21"/>
                </a:solidFill>
                <a:effectLst/>
                <a:uLnTx/>
                <a:uFillTx/>
                <a:latin typeface="Lucida Sans Unicode"/>
                <a:cs typeface="Lucida Sans Unicode"/>
              </a:rPr>
              <a:t>livello</a:t>
            </a:r>
            <a:r>
              <a:rPr kumimoji="0" lang="it-IT" sz="1800" b="0" i="0" u="none" strike="noStrike" kern="0" cap="none" spc="-125" normalizeH="0" baseline="0" noProof="0" dirty="0">
                <a:ln>
                  <a:noFill/>
                </a:ln>
                <a:solidFill>
                  <a:srgbClr val="040E21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lang="it-IT" sz="1800" b="0" i="0" u="none" strike="noStrike" kern="0" cap="none" spc="-150" normalizeH="0" baseline="0" noProof="0" dirty="0">
                <a:ln>
                  <a:noFill/>
                </a:ln>
                <a:solidFill>
                  <a:srgbClr val="040E21"/>
                </a:solidFill>
                <a:effectLst/>
                <a:uLnTx/>
                <a:uFillTx/>
                <a:latin typeface="Lucida Sans Unicode"/>
                <a:cs typeface="Lucida Sans Unicode"/>
              </a:rPr>
              <a:t>nazionale per</a:t>
            </a:r>
            <a:r>
              <a:rPr kumimoji="0" lang="it-IT" sz="1800" b="0" i="0" u="none" strike="noStrike" kern="0" cap="none" spc="-130" normalizeH="0" baseline="0" noProof="0" dirty="0">
                <a:ln>
                  <a:noFill/>
                </a:ln>
                <a:solidFill>
                  <a:srgbClr val="040E21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lang="it-IT" sz="1800" b="0" i="0" u="none" strike="noStrike" kern="0" cap="none" spc="-150" normalizeH="0" baseline="0" noProof="0" dirty="0">
                <a:ln>
                  <a:noFill/>
                </a:ln>
                <a:solidFill>
                  <a:srgbClr val="040E21"/>
                </a:solidFill>
                <a:effectLst/>
                <a:uLnTx/>
                <a:uFillTx/>
                <a:latin typeface="Lucida Sans Unicode"/>
                <a:cs typeface="Lucida Sans Unicode"/>
              </a:rPr>
              <a:t>il</a:t>
            </a:r>
            <a:r>
              <a:rPr kumimoji="0" lang="it-IT" sz="1800" b="0" i="0" u="none" strike="noStrike" kern="0" cap="none" spc="-160" normalizeH="0" baseline="0" noProof="0" dirty="0">
                <a:ln>
                  <a:noFill/>
                </a:ln>
                <a:solidFill>
                  <a:srgbClr val="040E21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lang="it-IT" sz="1800" b="1" i="0" u="none" strike="noStrike" kern="0" cap="none" spc="-100" normalizeH="0" baseline="0" noProof="0" dirty="0">
                <a:ln>
                  <a:noFill/>
                </a:ln>
                <a:solidFill>
                  <a:srgbClr val="040E21"/>
                </a:solidFill>
                <a:effectLst/>
                <a:uLnTx/>
                <a:uFillTx/>
                <a:latin typeface="Trebuchet MS"/>
                <a:cs typeface="Trebuchet MS"/>
              </a:rPr>
              <a:t>rilancio</a:t>
            </a:r>
            <a:r>
              <a:rPr kumimoji="0" lang="it-IT" sz="1800" b="1" i="0" u="none" strike="noStrike" kern="0" cap="none" spc="-105" normalizeH="0" baseline="0" noProof="0" dirty="0">
                <a:ln>
                  <a:noFill/>
                </a:ln>
                <a:solidFill>
                  <a:srgbClr val="040E21"/>
                </a:solidFill>
                <a:effectLst/>
                <a:uLnTx/>
                <a:uFillTx/>
                <a:latin typeface="Trebuchet MS"/>
                <a:cs typeface="Trebuchet MS"/>
              </a:rPr>
              <a:t> del</a:t>
            </a:r>
            <a:r>
              <a:rPr kumimoji="0" lang="it-IT" sz="1800" b="1" i="0" u="none" strike="noStrike" kern="0" cap="none" spc="-120" normalizeH="0" baseline="0" noProof="0" dirty="0">
                <a:ln>
                  <a:noFill/>
                </a:ln>
                <a:solidFill>
                  <a:srgbClr val="040E21"/>
                </a:solidFill>
                <a:effectLst/>
                <a:uLnTx/>
                <a:uFillTx/>
                <a:latin typeface="Trebuchet MS"/>
                <a:cs typeface="Trebuchet MS"/>
              </a:rPr>
              <a:t> </a:t>
            </a:r>
            <a:r>
              <a:rPr kumimoji="0" lang="it-IT" sz="1800" b="1" i="0" u="none" strike="noStrike" kern="0" cap="none" spc="-95" normalizeH="0" baseline="0" noProof="0" dirty="0">
                <a:ln>
                  <a:noFill/>
                </a:ln>
                <a:solidFill>
                  <a:srgbClr val="040E21"/>
                </a:solidFill>
                <a:effectLst/>
                <a:uLnTx/>
                <a:uFillTx/>
                <a:latin typeface="Trebuchet MS"/>
                <a:cs typeface="Trebuchet MS"/>
              </a:rPr>
              <a:t>ruolo</a:t>
            </a:r>
            <a:r>
              <a:rPr kumimoji="0" lang="it-IT" sz="1800" b="1" i="0" u="none" strike="noStrike" kern="0" cap="none" spc="-120" normalizeH="0" baseline="0" noProof="0" dirty="0">
                <a:ln>
                  <a:noFill/>
                </a:ln>
                <a:solidFill>
                  <a:srgbClr val="040E21"/>
                </a:solidFill>
                <a:effectLst/>
                <a:uLnTx/>
                <a:uFillTx/>
                <a:latin typeface="Trebuchet MS"/>
                <a:cs typeface="Trebuchet MS"/>
              </a:rPr>
              <a:t> </a:t>
            </a:r>
            <a:r>
              <a:rPr kumimoji="0" lang="it-IT" sz="1800" b="1" i="0" u="none" strike="noStrike" kern="0" cap="none" spc="-80" normalizeH="0" baseline="0" noProof="0" dirty="0">
                <a:ln>
                  <a:noFill/>
                </a:ln>
                <a:solidFill>
                  <a:srgbClr val="040E21"/>
                </a:solidFill>
                <a:effectLst/>
                <a:uLnTx/>
                <a:uFillTx/>
                <a:latin typeface="Trebuchet MS"/>
                <a:cs typeface="Trebuchet MS"/>
              </a:rPr>
              <a:t>degli</a:t>
            </a:r>
            <a:r>
              <a:rPr kumimoji="0" lang="it-IT" sz="1800" b="1" i="0" u="none" strike="noStrike" kern="0" cap="none" spc="-120" normalizeH="0" baseline="0" noProof="0" dirty="0">
                <a:ln>
                  <a:noFill/>
                </a:ln>
                <a:solidFill>
                  <a:srgbClr val="040E21"/>
                </a:solidFill>
                <a:effectLst/>
                <a:uLnTx/>
                <a:uFillTx/>
                <a:latin typeface="Trebuchet MS"/>
                <a:cs typeface="Trebuchet MS"/>
              </a:rPr>
              <a:t> </a:t>
            </a:r>
            <a:r>
              <a:rPr kumimoji="0" lang="it-IT" sz="1800" b="1" i="0" u="none" strike="noStrike" kern="0" cap="none" spc="-80" normalizeH="0" baseline="0" noProof="0" dirty="0">
                <a:ln>
                  <a:noFill/>
                </a:ln>
                <a:solidFill>
                  <a:srgbClr val="040E21"/>
                </a:solidFill>
                <a:effectLst/>
                <a:uLnTx/>
                <a:uFillTx/>
                <a:latin typeface="Trebuchet MS"/>
                <a:cs typeface="Trebuchet MS"/>
              </a:rPr>
              <a:t>Enti</a:t>
            </a:r>
            <a:r>
              <a:rPr kumimoji="0" lang="it-IT" sz="1800" b="1" i="0" u="none" strike="noStrike" kern="0" cap="none" spc="-100" normalizeH="0" baseline="0" noProof="0" dirty="0">
                <a:ln>
                  <a:noFill/>
                </a:ln>
                <a:solidFill>
                  <a:srgbClr val="040E21"/>
                </a:solidFill>
                <a:effectLst/>
                <a:uLnTx/>
                <a:uFillTx/>
                <a:latin typeface="Trebuchet MS"/>
                <a:cs typeface="Trebuchet MS"/>
              </a:rPr>
              <a:t> </a:t>
            </a:r>
            <a:r>
              <a:rPr kumimoji="0" lang="it-IT" sz="1800" b="1" i="0" u="none" strike="noStrike" kern="0" cap="none" spc="-105" normalizeH="0" baseline="0" noProof="0" dirty="0">
                <a:ln>
                  <a:noFill/>
                </a:ln>
                <a:solidFill>
                  <a:srgbClr val="040E21"/>
                </a:solidFill>
                <a:effectLst/>
                <a:uLnTx/>
                <a:uFillTx/>
                <a:latin typeface="Trebuchet MS"/>
                <a:cs typeface="Trebuchet MS"/>
              </a:rPr>
              <a:t>di</a:t>
            </a:r>
            <a:r>
              <a:rPr kumimoji="0" lang="it-IT" sz="1800" b="1" i="0" u="none" strike="noStrike" kern="0" cap="none" spc="-110" normalizeH="0" baseline="0" noProof="0" dirty="0">
                <a:ln>
                  <a:noFill/>
                </a:ln>
                <a:solidFill>
                  <a:srgbClr val="040E21"/>
                </a:solidFill>
                <a:effectLst/>
                <a:uLnTx/>
                <a:uFillTx/>
                <a:latin typeface="Trebuchet MS"/>
                <a:cs typeface="Trebuchet MS"/>
              </a:rPr>
              <a:t> </a:t>
            </a:r>
            <a:r>
              <a:rPr kumimoji="0" lang="it-IT" sz="1800" b="1" i="0" u="none" strike="noStrike" kern="0" cap="none" spc="-100" normalizeH="0" baseline="0" noProof="0" dirty="0">
                <a:ln>
                  <a:noFill/>
                </a:ln>
                <a:solidFill>
                  <a:srgbClr val="040E21"/>
                </a:solidFill>
                <a:effectLst/>
                <a:uLnTx/>
                <a:uFillTx/>
                <a:latin typeface="Trebuchet MS"/>
                <a:cs typeface="Trebuchet MS"/>
              </a:rPr>
              <a:t>area</a:t>
            </a:r>
            <a:r>
              <a:rPr kumimoji="0" lang="it-IT" sz="1800" b="1" i="0" u="none" strike="noStrike" kern="0" cap="none" spc="-114" normalizeH="0" baseline="0" noProof="0" dirty="0">
                <a:ln>
                  <a:noFill/>
                </a:ln>
                <a:solidFill>
                  <a:srgbClr val="040E21"/>
                </a:solidFill>
                <a:effectLst/>
                <a:uLnTx/>
                <a:uFillTx/>
                <a:latin typeface="Trebuchet MS"/>
                <a:cs typeface="Trebuchet MS"/>
              </a:rPr>
              <a:t> </a:t>
            </a:r>
            <a:r>
              <a:rPr kumimoji="0" lang="it-IT" sz="1800" b="1" i="0" u="none" strike="noStrike" kern="0" cap="none" spc="-40" normalizeH="0" baseline="0" noProof="0" dirty="0">
                <a:ln>
                  <a:noFill/>
                </a:ln>
                <a:solidFill>
                  <a:srgbClr val="040E21"/>
                </a:solidFill>
                <a:effectLst/>
                <a:uLnTx/>
                <a:uFillTx/>
                <a:latin typeface="Trebuchet MS"/>
                <a:cs typeface="Trebuchet MS"/>
              </a:rPr>
              <a:t>vasta</a:t>
            </a:r>
            <a:r>
              <a:rPr kumimoji="0" lang="it-IT" sz="1800" b="1" i="0" u="none" strike="noStrike" kern="0" cap="none" spc="-110" normalizeH="0" baseline="0" noProof="0" dirty="0">
                <a:ln>
                  <a:noFill/>
                </a:ln>
                <a:solidFill>
                  <a:srgbClr val="040E21"/>
                </a:solidFill>
                <a:effectLst/>
                <a:uLnTx/>
                <a:uFillTx/>
                <a:latin typeface="Trebuchet MS"/>
                <a:cs typeface="Trebuchet MS"/>
              </a:rPr>
              <a:t> </a:t>
            </a:r>
            <a:r>
              <a:rPr kumimoji="0" lang="it-IT" sz="1800" b="1" i="0" u="none" strike="noStrike" kern="0" cap="none" spc="-65" normalizeH="0" baseline="0" noProof="0" dirty="0">
                <a:ln>
                  <a:noFill/>
                </a:ln>
                <a:solidFill>
                  <a:srgbClr val="040E21"/>
                </a:solidFill>
                <a:effectLst/>
                <a:uLnTx/>
                <a:uFillTx/>
                <a:latin typeface="Trebuchet MS"/>
                <a:cs typeface="Trebuchet MS"/>
              </a:rPr>
              <a:t>a</a:t>
            </a:r>
            <a:r>
              <a:rPr kumimoji="0" lang="it-IT" sz="1800" b="1" i="0" u="none" strike="noStrike" kern="0" cap="none" spc="-120" normalizeH="0" baseline="0" noProof="0" dirty="0">
                <a:ln>
                  <a:noFill/>
                </a:ln>
                <a:solidFill>
                  <a:srgbClr val="040E21"/>
                </a:solidFill>
                <a:effectLst/>
                <a:uLnTx/>
                <a:uFillTx/>
                <a:latin typeface="Trebuchet MS"/>
                <a:cs typeface="Trebuchet MS"/>
              </a:rPr>
              <a:t> </a:t>
            </a:r>
            <a:r>
              <a:rPr kumimoji="0" lang="it-IT" sz="1800" b="1" i="0" u="none" strike="noStrike" kern="0" cap="none" spc="-75" normalizeH="0" baseline="0" noProof="0" dirty="0">
                <a:ln>
                  <a:noFill/>
                </a:ln>
                <a:solidFill>
                  <a:srgbClr val="040E21"/>
                </a:solidFill>
                <a:effectLst/>
                <a:uLnTx/>
                <a:uFillTx/>
                <a:latin typeface="Trebuchet MS"/>
                <a:cs typeface="Trebuchet MS"/>
              </a:rPr>
              <a:t>supporto</a:t>
            </a:r>
            <a:r>
              <a:rPr kumimoji="0" lang="it-IT" sz="1800" b="1" i="0" u="none" strike="noStrike" kern="0" cap="none" spc="-120" normalizeH="0" baseline="0" noProof="0" dirty="0">
                <a:ln>
                  <a:noFill/>
                </a:ln>
                <a:solidFill>
                  <a:srgbClr val="040E21"/>
                </a:solidFill>
                <a:effectLst/>
                <a:uLnTx/>
                <a:uFillTx/>
                <a:latin typeface="Trebuchet MS"/>
                <a:cs typeface="Trebuchet MS"/>
              </a:rPr>
              <a:t> </a:t>
            </a:r>
            <a:r>
              <a:rPr kumimoji="0" lang="it-IT" sz="1800" b="1" i="0" u="none" strike="noStrike" kern="0" cap="none" spc="-105" normalizeH="0" baseline="0" noProof="0" dirty="0">
                <a:ln>
                  <a:noFill/>
                </a:ln>
                <a:solidFill>
                  <a:srgbClr val="040E21"/>
                </a:solidFill>
                <a:effectLst/>
                <a:uLnTx/>
                <a:uFillTx/>
                <a:latin typeface="Trebuchet MS"/>
                <a:cs typeface="Trebuchet MS"/>
              </a:rPr>
              <a:t>dei</a:t>
            </a:r>
            <a:r>
              <a:rPr kumimoji="0" lang="it-IT" sz="1800" b="1" i="0" u="none" strike="noStrike" kern="0" cap="none" spc="-114" normalizeH="0" baseline="0" noProof="0" dirty="0">
                <a:ln>
                  <a:noFill/>
                </a:ln>
                <a:solidFill>
                  <a:srgbClr val="040E21"/>
                </a:solidFill>
                <a:effectLst/>
                <a:uLnTx/>
                <a:uFillTx/>
                <a:latin typeface="Trebuchet MS"/>
                <a:cs typeface="Trebuchet MS"/>
              </a:rPr>
              <a:t> </a:t>
            </a:r>
            <a:r>
              <a:rPr kumimoji="0" lang="it-IT" sz="1800" b="1" i="0" u="none" strike="noStrike" kern="0" cap="none" spc="-10" normalizeH="0" baseline="0" noProof="0" dirty="0">
                <a:ln>
                  <a:noFill/>
                </a:ln>
                <a:solidFill>
                  <a:srgbClr val="040E21"/>
                </a:solidFill>
                <a:effectLst/>
                <a:uLnTx/>
                <a:uFillTx/>
                <a:latin typeface="Trebuchet MS"/>
                <a:cs typeface="Trebuchet MS"/>
              </a:rPr>
              <a:t>Comuni</a:t>
            </a:r>
            <a:endParaRPr kumimoji="0" lang="it-IT" sz="1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Trebuchet MS"/>
              <a:cs typeface="Trebuchet MS"/>
            </a:endParaRPr>
          </a:p>
        </p:txBody>
      </p:sp>
      <p:sp>
        <p:nvSpPr>
          <p:cNvPr id="3" name="Rettangolo 2">
            <a:extLst>
              <a:ext uri="{FF2B5EF4-FFF2-40B4-BE49-F238E27FC236}">
                <a16:creationId xmlns:a16="http://schemas.microsoft.com/office/drawing/2014/main" id="{805016CC-F348-DFD2-173C-02F6AA0F7A83}"/>
              </a:ext>
            </a:extLst>
          </p:cNvPr>
          <p:cNvSpPr/>
          <p:nvPr/>
        </p:nvSpPr>
        <p:spPr>
          <a:xfrm>
            <a:off x="4734905" y="2601630"/>
            <a:ext cx="2065020" cy="164523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1800" b="1" i="0" u="none" strike="noStrike" kern="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800" b="1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1 PIATTAFORMA DI COLLABORAZIONE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800" b="1" i="0" u="none" strike="noStrike" kern="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(</a:t>
            </a:r>
            <a:r>
              <a:rPr kumimoji="0" lang="it-IT" sz="1800" b="1" i="0" u="none" strike="noStrike" kern="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/>
                <a:ea typeface="+mn-ea"/>
                <a:cs typeface="+mn-cs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www.pi-co.eu</a:t>
            </a:r>
            <a:r>
              <a:rPr kumimoji="0" lang="it-IT" sz="1800" b="1" i="0" u="none" strike="noStrike" kern="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)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1800" b="1" i="0" u="none" strike="noStrike" kern="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1800" b="1" i="0" u="none" strike="noStrike" kern="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" name="Rettangolo 3">
            <a:extLst>
              <a:ext uri="{FF2B5EF4-FFF2-40B4-BE49-F238E27FC236}">
                <a16:creationId xmlns:a16="http://schemas.microsoft.com/office/drawing/2014/main" id="{ACF3DAB5-5EE9-21A6-CDE2-46D89F8ABB50}"/>
              </a:ext>
            </a:extLst>
          </p:cNvPr>
          <p:cNvSpPr/>
          <p:nvPr/>
        </p:nvSpPr>
        <p:spPr>
          <a:xfrm>
            <a:off x="8790466" y="116988"/>
            <a:ext cx="3048000" cy="513715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8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Maggio 2020-giugno 2026</a:t>
            </a:r>
          </a:p>
        </p:txBody>
      </p:sp>
      <p:pic>
        <p:nvPicPr>
          <p:cNvPr id="5" name="Immagine 4">
            <a:extLst>
              <a:ext uri="{FF2B5EF4-FFF2-40B4-BE49-F238E27FC236}">
                <a16:creationId xmlns:a16="http://schemas.microsoft.com/office/drawing/2014/main" id="{D6DC43C9-DFFC-C65E-6667-7F62F5614DC7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3019" y="5873249"/>
            <a:ext cx="11069762" cy="68956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4033416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E5F52D81-2449-4C5F-06DC-52AC5CF81F8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ject 10">
            <a:extLst>
              <a:ext uri="{FF2B5EF4-FFF2-40B4-BE49-F238E27FC236}">
                <a16:creationId xmlns:a16="http://schemas.microsoft.com/office/drawing/2014/main" id="{C447895C-4428-CE45-5790-CA2B2A11AE76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594767" y="158876"/>
            <a:ext cx="5501234" cy="5137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it-IT" spc="-25" dirty="0"/>
              <a:t>PROVINCE &amp; COMUNI</a:t>
            </a:r>
            <a:endParaRPr spc="-25" dirty="0"/>
          </a:p>
        </p:txBody>
      </p:sp>
      <p:sp>
        <p:nvSpPr>
          <p:cNvPr id="46" name="object 46">
            <a:extLst>
              <a:ext uri="{FF2B5EF4-FFF2-40B4-BE49-F238E27FC236}">
                <a16:creationId xmlns:a16="http://schemas.microsoft.com/office/drawing/2014/main" id="{F51069F6-CD1B-2470-550F-64407053BEF8}"/>
              </a:ext>
            </a:extLst>
          </p:cNvPr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36830" rIns="0" bIns="0" rtlCol="0">
            <a:spAutoFit/>
          </a:bodyPr>
          <a:lstStyle/>
          <a:p>
            <a:pPr marL="38100" marR="0" lvl="0" indent="0" defTabSz="914400" eaLnBrk="1" fontAlgn="auto" latinLnBrk="0" hangingPunct="1">
              <a:lnSpc>
                <a:spcPct val="100000"/>
              </a:lnSpc>
              <a:spcBef>
                <a:spcPts val="29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1D60167-4931-47E6-BA6A-407CBD079E47}" type="slidenum">
              <a:rPr kumimoji="0" sz="1400" b="1" i="0" u="none" strike="noStrike" kern="0" cap="none" spc="-25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rebuchet MS"/>
              </a:rPr>
              <a:pPr marL="38100" marR="0" lvl="0" indent="0" defTabSz="914400" eaLnBrk="1" fontAlgn="auto" latinLnBrk="0" hangingPunct="1">
                <a:lnSpc>
                  <a:spcPct val="100000"/>
                </a:lnSpc>
                <a:spcBef>
                  <a:spcPts val="29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sz="1400" b="1" i="0" u="none" strike="noStrike" kern="0" cap="none" spc="-25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rebuchet MS"/>
            </a:endParaRPr>
          </a:p>
        </p:txBody>
      </p:sp>
      <p:sp>
        <p:nvSpPr>
          <p:cNvPr id="55" name="Rettangolo 54">
            <a:extLst>
              <a:ext uri="{FF2B5EF4-FFF2-40B4-BE49-F238E27FC236}">
                <a16:creationId xmlns:a16="http://schemas.microsoft.com/office/drawing/2014/main" id="{3DD04AC9-4CD3-82A1-0E96-7D4777A593DB}"/>
              </a:ext>
            </a:extLst>
          </p:cNvPr>
          <p:cNvSpPr/>
          <p:nvPr/>
        </p:nvSpPr>
        <p:spPr>
          <a:xfrm>
            <a:off x="0" y="5843697"/>
            <a:ext cx="12192000" cy="1014303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18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" name="Rettangolo 3">
            <a:extLst>
              <a:ext uri="{FF2B5EF4-FFF2-40B4-BE49-F238E27FC236}">
                <a16:creationId xmlns:a16="http://schemas.microsoft.com/office/drawing/2014/main" id="{51139E37-38EE-0549-5CB4-D1FCDEC73A52}"/>
              </a:ext>
            </a:extLst>
          </p:cNvPr>
          <p:cNvSpPr/>
          <p:nvPr/>
        </p:nvSpPr>
        <p:spPr>
          <a:xfrm>
            <a:off x="608588" y="1032758"/>
            <a:ext cx="3733800" cy="17526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24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Garamond" panose="02020404030301010803" pitchFamily="18" charset="0"/>
                <a:ea typeface="+mn-ea"/>
                <a:cs typeface="+mn-cs"/>
              </a:rPr>
              <a:t>88 PROVINCE INTERESSATE </a:t>
            </a:r>
          </a:p>
        </p:txBody>
      </p:sp>
      <p:sp>
        <p:nvSpPr>
          <p:cNvPr id="5" name="Rettangolo 4">
            <a:extLst>
              <a:ext uri="{FF2B5EF4-FFF2-40B4-BE49-F238E27FC236}">
                <a16:creationId xmlns:a16="http://schemas.microsoft.com/office/drawing/2014/main" id="{F9E8D5EB-228F-1231-9DE3-9D0C816BB833}"/>
              </a:ext>
            </a:extLst>
          </p:cNvPr>
          <p:cNvSpPr/>
          <p:nvPr/>
        </p:nvSpPr>
        <p:spPr>
          <a:xfrm>
            <a:off x="622923" y="2864799"/>
            <a:ext cx="3733800" cy="125000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24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Garamond" panose="02020404030301010803" pitchFamily="18" charset="0"/>
                <a:ea typeface="+mn-ea"/>
                <a:cs typeface="+mn-cs"/>
              </a:rPr>
              <a:t>4 AMBITI DI INTERVENTO</a:t>
            </a:r>
          </a:p>
        </p:txBody>
      </p:sp>
      <p:sp>
        <p:nvSpPr>
          <p:cNvPr id="6" name="Rettangolo 5">
            <a:extLst>
              <a:ext uri="{FF2B5EF4-FFF2-40B4-BE49-F238E27FC236}">
                <a16:creationId xmlns:a16="http://schemas.microsoft.com/office/drawing/2014/main" id="{8ADF4E05-54E8-22C9-A568-93F99D2C3627}"/>
              </a:ext>
            </a:extLst>
          </p:cNvPr>
          <p:cNvSpPr/>
          <p:nvPr/>
        </p:nvSpPr>
        <p:spPr>
          <a:xfrm>
            <a:off x="6036439" y="676410"/>
            <a:ext cx="3733800" cy="91910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2400" b="1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Garamond" panose="02020404030301010803" pitchFamily="18" charset="0"/>
                <a:ea typeface="+mn-ea"/>
                <a:cs typeface="+mn-cs"/>
              </a:rPr>
              <a:t>APPALTI</a:t>
            </a:r>
          </a:p>
        </p:txBody>
      </p:sp>
      <p:sp>
        <p:nvSpPr>
          <p:cNvPr id="7" name="Rettangolo 6">
            <a:extLst>
              <a:ext uri="{FF2B5EF4-FFF2-40B4-BE49-F238E27FC236}">
                <a16:creationId xmlns:a16="http://schemas.microsoft.com/office/drawing/2014/main" id="{D9038B29-A1F6-6DD1-A61F-34499183AB2E}"/>
              </a:ext>
            </a:extLst>
          </p:cNvPr>
          <p:cNvSpPr/>
          <p:nvPr/>
        </p:nvSpPr>
        <p:spPr>
          <a:xfrm>
            <a:off x="6375279" y="1826513"/>
            <a:ext cx="2957090" cy="71311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2400" b="1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Garamond" panose="02020404030301010803" pitchFamily="18" charset="0"/>
                <a:ea typeface="+mn-ea"/>
                <a:cs typeface="+mn-cs"/>
              </a:rPr>
              <a:t>EUROPA</a:t>
            </a:r>
          </a:p>
        </p:txBody>
      </p:sp>
      <p:sp>
        <p:nvSpPr>
          <p:cNvPr id="8" name="Rettangolo 7">
            <a:extLst>
              <a:ext uri="{FF2B5EF4-FFF2-40B4-BE49-F238E27FC236}">
                <a16:creationId xmlns:a16="http://schemas.microsoft.com/office/drawing/2014/main" id="{58CF3645-15F2-1FD8-A1CD-A2FA87DC5ABE}"/>
              </a:ext>
            </a:extLst>
          </p:cNvPr>
          <p:cNvSpPr/>
          <p:nvPr/>
        </p:nvSpPr>
        <p:spPr>
          <a:xfrm>
            <a:off x="6155563" y="2766497"/>
            <a:ext cx="3733800" cy="91910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2400" b="1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Garamond" panose="02020404030301010803" pitchFamily="18" charset="0"/>
                <a:ea typeface="+mn-ea"/>
                <a:cs typeface="+mn-cs"/>
              </a:rPr>
              <a:t>INNOVAZIONE &amp; DIGITALIZZAZIONE</a:t>
            </a:r>
          </a:p>
        </p:txBody>
      </p:sp>
      <p:pic>
        <p:nvPicPr>
          <p:cNvPr id="1026" name="Picture 2" descr="Rapporto tra SUA, centrali di committenza e soggetti aggregatori. I  chiarimenti ANAC | Consulenza Appalti Pubblici">
            <a:extLst>
              <a:ext uri="{FF2B5EF4-FFF2-40B4-BE49-F238E27FC236}">
                <a16:creationId xmlns:a16="http://schemas.microsoft.com/office/drawing/2014/main" id="{2FA3CFC6-83EB-E8BC-139A-9E9CA0B840B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44957" y="115979"/>
            <a:ext cx="1628775" cy="12262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3" name="Connettore 2 12">
            <a:extLst>
              <a:ext uri="{FF2B5EF4-FFF2-40B4-BE49-F238E27FC236}">
                <a16:creationId xmlns:a16="http://schemas.microsoft.com/office/drawing/2014/main" id="{7A9EA9F3-B055-D274-144D-44FE14B70E78}"/>
              </a:ext>
            </a:extLst>
          </p:cNvPr>
          <p:cNvCxnSpPr>
            <a:cxnSpLocks/>
          </p:cNvCxnSpPr>
          <p:nvPr/>
        </p:nvCxnSpPr>
        <p:spPr>
          <a:xfrm flipV="1">
            <a:off x="4714422" y="1644602"/>
            <a:ext cx="1150586" cy="918685"/>
          </a:xfrm>
          <a:prstGeom prst="straightConnector1">
            <a:avLst/>
          </a:prstGeom>
          <a:ln w="50800">
            <a:tailEnd type="triangle"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18" name="Connettore 2 17">
            <a:extLst>
              <a:ext uri="{FF2B5EF4-FFF2-40B4-BE49-F238E27FC236}">
                <a16:creationId xmlns:a16="http://schemas.microsoft.com/office/drawing/2014/main" id="{14B1EC27-048D-9FA9-F953-E50537414749}"/>
              </a:ext>
            </a:extLst>
          </p:cNvPr>
          <p:cNvCxnSpPr>
            <a:cxnSpLocks/>
          </p:cNvCxnSpPr>
          <p:nvPr/>
        </p:nvCxnSpPr>
        <p:spPr>
          <a:xfrm flipV="1">
            <a:off x="4741039" y="3211717"/>
            <a:ext cx="1295400" cy="28670"/>
          </a:xfrm>
          <a:prstGeom prst="straightConnector1">
            <a:avLst/>
          </a:prstGeom>
          <a:ln w="50800">
            <a:tailEnd type="triangle"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20" name="Connettore 2 19">
            <a:extLst>
              <a:ext uri="{FF2B5EF4-FFF2-40B4-BE49-F238E27FC236}">
                <a16:creationId xmlns:a16="http://schemas.microsoft.com/office/drawing/2014/main" id="{7D311647-2E6D-6B1F-9B48-CC4D8EBE74B2}"/>
              </a:ext>
            </a:extLst>
          </p:cNvPr>
          <p:cNvCxnSpPr>
            <a:cxnSpLocks/>
          </p:cNvCxnSpPr>
          <p:nvPr/>
        </p:nvCxnSpPr>
        <p:spPr>
          <a:xfrm>
            <a:off x="4676322" y="3662386"/>
            <a:ext cx="1188686" cy="484497"/>
          </a:xfrm>
          <a:prstGeom prst="straightConnector1">
            <a:avLst/>
          </a:prstGeom>
          <a:ln w="50800">
            <a:tailEnd type="triangle"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sp>
        <p:nvSpPr>
          <p:cNvPr id="22" name="Rettangolo 21">
            <a:extLst>
              <a:ext uri="{FF2B5EF4-FFF2-40B4-BE49-F238E27FC236}">
                <a16:creationId xmlns:a16="http://schemas.microsoft.com/office/drawing/2014/main" id="{CD5BEC3A-F32C-3988-92DA-67BA27C80EAD}"/>
              </a:ext>
            </a:extLst>
          </p:cNvPr>
          <p:cNvSpPr/>
          <p:nvPr/>
        </p:nvSpPr>
        <p:spPr>
          <a:xfrm>
            <a:off x="2334581" y="4994829"/>
            <a:ext cx="7431886" cy="95493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2000" b="1" i="0" u="none" strike="noStrike" kern="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Garamond" panose="02020404030301010803" pitchFamily="18" charset="0"/>
                <a:ea typeface="+mn-ea"/>
                <a:cs typeface="+mn-cs"/>
              </a:rPr>
              <a:t>INDAGINI, MODELIZZAZIONE, FORMAZIONE, CAPACITY BUILDING E SCAMBIO DI ESPERIENZE</a:t>
            </a:r>
          </a:p>
        </p:txBody>
      </p:sp>
      <p:pic>
        <p:nvPicPr>
          <p:cNvPr id="1032" name="Picture 8" descr="Training on the job: significato e vantaggi - Frog Learning">
            <a:extLst>
              <a:ext uri="{FF2B5EF4-FFF2-40B4-BE49-F238E27FC236}">
                <a16:creationId xmlns:a16="http://schemas.microsoft.com/office/drawing/2014/main" id="{9A1C53FD-A14F-4A2A-830F-272234F299D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56753" y="4067254"/>
            <a:ext cx="2293106" cy="11983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3" name="Picture 6" descr="Best Practices in Procurement (Free Webinar) - Blue Ocean">
            <a:extLst>
              <a:ext uri="{FF2B5EF4-FFF2-40B4-BE49-F238E27FC236}">
                <a16:creationId xmlns:a16="http://schemas.microsoft.com/office/drawing/2014/main" id="{AB8B0C58-B0EC-2B17-C6BD-4C676742905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95607" y="5108234"/>
            <a:ext cx="1778265" cy="9233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4" name="Ovale 23">
            <a:extLst>
              <a:ext uri="{FF2B5EF4-FFF2-40B4-BE49-F238E27FC236}">
                <a16:creationId xmlns:a16="http://schemas.microsoft.com/office/drawing/2014/main" id="{CD2AD4C4-105A-0C73-FB5B-A60C64BCEA08}"/>
              </a:ext>
            </a:extLst>
          </p:cNvPr>
          <p:cNvSpPr/>
          <p:nvPr/>
        </p:nvSpPr>
        <p:spPr>
          <a:xfrm>
            <a:off x="838200" y="1371600"/>
            <a:ext cx="3514751" cy="1143000"/>
          </a:xfrm>
          <a:prstGeom prst="ellipse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2" name="Picture 2" descr="L'Europa ha perso il contatto con i cittadini, servono più politiche  sociali - Eunews">
            <a:extLst>
              <a:ext uri="{FF2B5EF4-FFF2-40B4-BE49-F238E27FC236}">
                <a16:creationId xmlns:a16="http://schemas.microsoft.com/office/drawing/2014/main" id="{2F79830C-5104-6081-F106-7580EE474E9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60246" y="1526412"/>
            <a:ext cx="1398196" cy="11196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4" descr="FOCUS PNRR: Missione 1, digitalizzazione, innovazione, competitività,  cultura e turismo -">
            <a:extLst>
              <a:ext uri="{FF2B5EF4-FFF2-40B4-BE49-F238E27FC236}">
                <a16:creationId xmlns:a16="http://schemas.microsoft.com/office/drawing/2014/main" id="{12E05F9D-3891-56F3-05C8-F6286325C6F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91800" y="2702409"/>
            <a:ext cx="1398196" cy="10759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1" name="Connettore 2 10">
            <a:extLst>
              <a:ext uri="{FF2B5EF4-FFF2-40B4-BE49-F238E27FC236}">
                <a16:creationId xmlns:a16="http://schemas.microsoft.com/office/drawing/2014/main" id="{AD01BF61-360A-DD94-C827-9BC506672810}"/>
              </a:ext>
            </a:extLst>
          </p:cNvPr>
          <p:cNvCxnSpPr>
            <a:cxnSpLocks/>
          </p:cNvCxnSpPr>
          <p:nvPr/>
        </p:nvCxnSpPr>
        <p:spPr>
          <a:xfrm flipV="1">
            <a:off x="5006697" y="2369943"/>
            <a:ext cx="1214857" cy="271449"/>
          </a:xfrm>
          <a:prstGeom prst="straightConnector1">
            <a:avLst/>
          </a:prstGeom>
          <a:ln w="50800">
            <a:tailEnd type="triangle"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sp>
        <p:nvSpPr>
          <p:cNvPr id="15" name="Rettangolo 14">
            <a:extLst>
              <a:ext uri="{FF2B5EF4-FFF2-40B4-BE49-F238E27FC236}">
                <a16:creationId xmlns:a16="http://schemas.microsoft.com/office/drawing/2014/main" id="{62A0B9EA-3919-DB54-DC07-8AA5118983B6}"/>
              </a:ext>
            </a:extLst>
          </p:cNvPr>
          <p:cNvSpPr/>
          <p:nvPr/>
        </p:nvSpPr>
        <p:spPr>
          <a:xfrm>
            <a:off x="6201994" y="3839609"/>
            <a:ext cx="3170606" cy="91910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2400" b="1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Garamond" panose="02020404030301010803" pitchFamily="18" charset="0"/>
                <a:ea typeface="+mn-ea"/>
                <a:cs typeface="+mn-cs"/>
              </a:rPr>
              <a:t>POLITICHE DEL PERSONALE</a:t>
            </a:r>
          </a:p>
        </p:txBody>
      </p:sp>
      <p:pic>
        <p:nvPicPr>
          <p:cNvPr id="17" name="Picture 6" descr="Basics of Human Resources Management and Dimensions of Human Capital  Development - Bimabazaar.com">
            <a:extLst>
              <a:ext uri="{FF2B5EF4-FFF2-40B4-BE49-F238E27FC236}">
                <a16:creationId xmlns:a16="http://schemas.microsoft.com/office/drawing/2014/main" id="{423E7164-A000-11F2-5A73-18ABD5112D0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87186" y="3921717"/>
            <a:ext cx="1803712" cy="9725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Immagine 2">
            <a:extLst>
              <a:ext uri="{FF2B5EF4-FFF2-40B4-BE49-F238E27FC236}">
                <a16:creationId xmlns:a16="http://schemas.microsoft.com/office/drawing/2014/main" id="{AD9EEB78-B749-F6DB-DD0E-A067982A50B8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5643" y="5959189"/>
            <a:ext cx="11069762" cy="68956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0853767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C777E392-6D07-94BF-9633-FA129682D31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ject 10">
            <a:extLst>
              <a:ext uri="{FF2B5EF4-FFF2-40B4-BE49-F238E27FC236}">
                <a16:creationId xmlns:a16="http://schemas.microsoft.com/office/drawing/2014/main" id="{8D8C99D1-EE83-0F66-A42D-CC6A5A3F47E9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594767" y="158876"/>
            <a:ext cx="8244434" cy="5137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45" dirty="0"/>
              <a:t>Il</a:t>
            </a:r>
            <a:r>
              <a:rPr spc="-240" dirty="0"/>
              <a:t> </a:t>
            </a:r>
            <a:r>
              <a:rPr spc="-120" dirty="0" err="1"/>
              <a:t>progetto</a:t>
            </a:r>
            <a:r>
              <a:rPr spc="-240" dirty="0"/>
              <a:t> </a:t>
            </a:r>
            <a:r>
              <a:rPr lang="it-IT" spc="-240" dirty="0"/>
              <a:t>"</a:t>
            </a:r>
            <a:r>
              <a:rPr spc="-140" dirty="0"/>
              <a:t>Province</a:t>
            </a:r>
            <a:r>
              <a:rPr spc="-250" dirty="0"/>
              <a:t> </a:t>
            </a:r>
            <a:r>
              <a:rPr lang="it-IT" spc="-229" dirty="0"/>
              <a:t>e</a:t>
            </a:r>
            <a:r>
              <a:rPr spc="-220" dirty="0"/>
              <a:t> </a:t>
            </a:r>
            <a:r>
              <a:rPr spc="-140" dirty="0" err="1"/>
              <a:t>Comuni</a:t>
            </a:r>
            <a:r>
              <a:rPr lang="it-IT" spc="-140" dirty="0"/>
              <a:t>"</a:t>
            </a:r>
            <a:endParaRPr spc="-25" dirty="0"/>
          </a:p>
        </p:txBody>
      </p:sp>
      <p:sp>
        <p:nvSpPr>
          <p:cNvPr id="11" name="object 11">
            <a:extLst>
              <a:ext uri="{FF2B5EF4-FFF2-40B4-BE49-F238E27FC236}">
                <a16:creationId xmlns:a16="http://schemas.microsoft.com/office/drawing/2014/main" id="{EAE35649-84A9-1DD2-D0C0-D06C11189020}"/>
              </a:ext>
            </a:extLst>
          </p:cNvPr>
          <p:cNvSpPr txBox="1"/>
          <p:nvPr/>
        </p:nvSpPr>
        <p:spPr>
          <a:xfrm>
            <a:off x="594766" y="956048"/>
            <a:ext cx="11158855" cy="473848"/>
          </a:xfrm>
          <a:prstGeom prst="rect">
            <a:avLst/>
          </a:prstGeom>
          <a:solidFill>
            <a:srgbClr val="00449E">
              <a:alpha val="19999"/>
            </a:srgbClr>
          </a:solidFill>
        </p:spPr>
        <p:txBody>
          <a:bodyPr vert="horz" wrap="square" lIns="0" tIns="103505" rIns="0" bIns="0" rtlCol="0">
            <a:spAutoFit/>
          </a:bodyPr>
          <a:lstStyle/>
          <a:p>
            <a:pPr marL="1270" marR="0" lvl="0" indent="0" algn="ctr" defTabSz="914400" eaLnBrk="1" fontAlgn="auto" latinLnBrk="0" hangingPunct="1">
              <a:lnSpc>
                <a:spcPct val="100000"/>
              </a:lnSpc>
              <a:spcBef>
                <a:spcPts val="81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2400" b="1" i="0" u="none" strike="noStrike" kern="0" cap="none" spc="-105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Lucida Sans Unicode"/>
                <a:cs typeface="Lucida Sans Unicode"/>
              </a:rPr>
              <a:t>LE INDAGINI</a:t>
            </a:r>
            <a:endParaRPr kumimoji="0" lang="it-IT" sz="2400" b="1" i="0" u="none" strike="noStrike" kern="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Trebuchet MS"/>
              <a:cs typeface="Trebuchet MS"/>
            </a:endParaRPr>
          </a:p>
        </p:txBody>
      </p:sp>
      <p:sp>
        <p:nvSpPr>
          <p:cNvPr id="46" name="object 46">
            <a:extLst>
              <a:ext uri="{FF2B5EF4-FFF2-40B4-BE49-F238E27FC236}">
                <a16:creationId xmlns:a16="http://schemas.microsoft.com/office/drawing/2014/main" id="{FD706D11-F7CE-69BC-846B-64F67B2F8563}"/>
              </a:ext>
            </a:extLst>
          </p:cNvPr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36830" rIns="0" bIns="0" rtlCol="0">
            <a:spAutoFit/>
          </a:bodyPr>
          <a:lstStyle/>
          <a:p>
            <a:pPr marL="38100" marR="0" lvl="0" indent="0" defTabSz="914400" eaLnBrk="1" fontAlgn="auto" latinLnBrk="0" hangingPunct="1">
              <a:lnSpc>
                <a:spcPct val="100000"/>
              </a:lnSpc>
              <a:spcBef>
                <a:spcPts val="29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1D60167-4931-47E6-BA6A-407CBD079E47}" type="slidenum">
              <a:rPr kumimoji="0" sz="1400" b="1" i="0" u="none" strike="noStrike" kern="0" cap="none" spc="-25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rebuchet MS"/>
              </a:rPr>
              <a:pPr marL="38100" marR="0" lvl="0" indent="0" defTabSz="914400" eaLnBrk="1" fontAlgn="auto" latinLnBrk="0" hangingPunct="1">
                <a:lnSpc>
                  <a:spcPct val="100000"/>
                </a:lnSpc>
                <a:spcBef>
                  <a:spcPts val="29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sz="1400" b="1" i="0" u="none" strike="noStrike" kern="0" cap="none" spc="-25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rebuchet MS"/>
            </a:endParaRPr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D7A44D0A-0413-2E50-F129-AE80518B1AB0}"/>
              </a:ext>
            </a:extLst>
          </p:cNvPr>
          <p:cNvSpPr txBox="1"/>
          <p:nvPr/>
        </p:nvSpPr>
        <p:spPr>
          <a:xfrm>
            <a:off x="572706" y="3740575"/>
            <a:ext cx="6114288" cy="646331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 panose="020B0602030504020204" pitchFamily="34" charset="0"/>
                <a:cs typeface="Lucida Sans Unicode" panose="020B0602030504020204" pitchFamily="34" charset="0"/>
              </a:rPr>
              <a:t>La mappatura delle politiche del personale: evoluzione e servizi ai Comuni</a:t>
            </a: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47E94462-1779-710A-A360-EC2E4F94775A}"/>
              </a:ext>
            </a:extLst>
          </p:cNvPr>
          <p:cNvSpPr txBox="1"/>
          <p:nvPr/>
        </p:nvSpPr>
        <p:spPr>
          <a:xfrm>
            <a:off x="571378" y="1708072"/>
            <a:ext cx="6115616" cy="120032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 panose="020B0602030504020204" pitchFamily="34" charset="0"/>
                <a:cs typeface="Lucida Sans Unicode" panose="020B0602030504020204" pitchFamily="34" charset="0"/>
              </a:rPr>
              <a:t>L’indagine sugli assetti organizzativi delle Province rispetto all’erogazione di servizi ai Comuni nei settori Appalti, Europa, Innovazione e Digitalizzazione</a:t>
            </a:r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91B418AA-ED31-241D-6893-6D7170BA0D28}"/>
              </a:ext>
            </a:extLst>
          </p:cNvPr>
          <p:cNvSpPr txBox="1"/>
          <p:nvPr/>
        </p:nvSpPr>
        <p:spPr>
          <a:xfrm>
            <a:off x="6720944" y="2991502"/>
            <a:ext cx="5254379" cy="64633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 panose="020B0602030504020204" pitchFamily="34" charset="0"/>
                <a:cs typeface="Lucida Sans Unicode" panose="020B0602030504020204" pitchFamily="34" charset="0"/>
              </a:rPr>
              <a:t>L’Analisi della qualità dei PIAO provinciali: il Progetto «UPIAO» </a:t>
            </a:r>
          </a:p>
        </p:txBody>
      </p:sp>
      <p:pic>
        <p:nvPicPr>
          <p:cNvPr id="2050" name="Picture 2" descr="Mappatura dei processi aziendali: cos'è, esempi e tipologie - Mirko Cuneo">
            <a:extLst>
              <a:ext uri="{FF2B5EF4-FFF2-40B4-BE49-F238E27FC236}">
                <a16:creationId xmlns:a16="http://schemas.microsoft.com/office/drawing/2014/main" id="{C2F3425A-D009-8624-E24D-8FF553C5A8B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1999" y="1791118"/>
            <a:ext cx="1324907" cy="815328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CasellaDiTesto 7">
            <a:extLst>
              <a:ext uri="{FF2B5EF4-FFF2-40B4-BE49-F238E27FC236}">
                <a16:creationId xmlns:a16="http://schemas.microsoft.com/office/drawing/2014/main" id="{41CBABB6-13BB-5E04-7DD0-9C6714BB9E16}"/>
              </a:ext>
            </a:extLst>
          </p:cNvPr>
          <p:cNvSpPr txBox="1"/>
          <p:nvPr/>
        </p:nvSpPr>
        <p:spPr>
          <a:xfrm>
            <a:off x="4038600" y="4563422"/>
            <a:ext cx="7486488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marR="0" lvl="0" indent="0" algn="just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528955" algn="l"/>
                <a:tab pos="529590" algn="l"/>
              </a:tabLst>
              <a:defRPr/>
            </a:pPr>
            <a:r>
              <a:rPr kumimoji="0" lang="it-IT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 panose="020B0602030504020204" pitchFamily="34" charset="0"/>
                <a:cs typeface="Lucida Sans Unicode" panose="020B0602030504020204" pitchFamily="34" charset="0"/>
              </a:rPr>
              <a:t>«</a:t>
            </a:r>
            <a:r>
              <a:rPr kumimoji="0" lang="it-IT" sz="16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 panose="020B0602030504020204" pitchFamily="34" charset="0"/>
                <a:cs typeface="Lucida Sans Unicode" panose="020B0602030504020204" pitchFamily="34" charset="0"/>
              </a:rPr>
              <a:t>Il modello organizzativo della nuova Provincia: dalle fondamenta ad un’ipotesi di progettazione realizzativa”</a:t>
            </a:r>
          </a:p>
          <a:p>
            <a:pPr marL="457200" marR="0" lvl="0" indent="0" algn="just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528955" algn="l"/>
                <a:tab pos="529590" algn="l"/>
              </a:tabLst>
              <a:defRPr/>
            </a:pPr>
            <a:endParaRPr kumimoji="0" lang="it-IT" sz="1600" b="1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Lucida Sans Unicode" panose="020B0602030504020204" pitchFamily="34" charset="0"/>
              <a:cs typeface="Lucida Sans Unicode" panose="020B0602030504020204" pitchFamily="34" charset="0"/>
            </a:endParaRPr>
          </a:p>
          <a:p>
            <a:pPr marL="457200" marR="0" lvl="0" indent="0" algn="just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528955" algn="l"/>
                <a:tab pos="529590" algn="l"/>
              </a:tabLst>
              <a:defRPr/>
            </a:pPr>
            <a:r>
              <a:rPr kumimoji="0" lang="it-IT" sz="16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 panose="020B0602030504020204" pitchFamily="34" charset="0"/>
                <a:cs typeface="Lucida Sans Unicode" panose="020B0602030504020204" pitchFamily="34" charset="0"/>
              </a:rPr>
              <a:t>“La Provincia tra nuove prospettive di riforma e ruolo di supporto ai comuni”</a:t>
            </a:r>
          </a:p>
        </p:txBody>
      </p:sp>
      <p:sp>
        <p:nvSpPr>
          <p:cNvPr id="9" name="Rettangolo 8">
            <a:extLst>
              <a:ext uri="{FF2B5EF4-FFF2-40B4-BE49-F238E27FC236}">
                <a16:creationId xmlns:a16="http://schemas.microsoft.com/office/drawing/2014/main" id="{2E36523D-5FBA-F279-4DEE-DB7AC7A45A2E}"/>
              </a:ext>
            </a:extLst>
          </p:cNvPr>
          <p:cNvSpPr/>
          <p:nvPr/>
        </p:nvSpPr>
        <p:spPr>
          <a:xfrm>
            <a:off x="1681681" y="4709086"/>
            <a:ext cx="1653102" cy="103096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8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LE RICERCHE</a:t>
            </a:r>
          </a:p>
        </p:txBody>
      </p:sp>
      <p:sp>
        <p:nvSpPr>
          <p:cNvPr id="12" name="Freccia a destra 11">
            <a:extLst>
              <a:ext uri="{FF2B5EF4-FFF2-40B4-BE49-F238E27FC236}">
                <a16:creationId xmlns:a16="http://schemas.microsoft.com/office/drawing/2014/main" id="{CFAC39FF-3327-08BF-37C3-D26461473275}"/>
              </a:ext>
            </a:extLst>
          </p:cNvPr>
          <p:cNvSpPr/>
          <p:nvPr/>
        </p:nvSpPr>
        <p:spPr>
          <a:xfrm>
            <a:off x="3629186" y="5144211"/>
            <a:ext cx="609600" cy="304751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3" name="object 39">
            <a:extLst>
              <a:ext uri="{FF2B5EF4-FFF2-40B4-BE49-F238E27FC236}">
                <a16:creationId xmlns:a16="http://schemas.microsoft.com/office/drawing/2014/main" id="{B60E0E81-E5FD-C9F7-2584-A2098348640F}"/>
              </a:ext>
            </a:extLst>
          </p:cNvPr>
          <p:cNvSpPr txBox="1"/>
          <p:nvPr/>
        </p:nvSpPr>
        <p:spPr>
          <a:xfrm>
            <a:off x="9032206" y="180747"/>
            <a:ext cx="1753235" cy="6667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 lvl="0" indent="-1270" algn="ctr" defTabSz="914400" eaLnBrk="1" fontAlgn="auto" latinLnBrk="0" hangingPunct="1">
              <a:lnSpc>
                <a:spcPct val="100000"/>
              </a:lnSpc>
              <a:spcBef>
                <a:spcPts val="10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400" b="1" i="0" u="none" strike="noStrike" kern="0" cap="none" spc="-95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Dati</a:t>
            </a:r>
            <a:r>
              <a:rPr kumimoji="0" sz="1400" b="1" i="0" u="none" strike="noStrike" kern="0" cap="none" spc="-11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400" b="1" i="0" u="none" strike="noStrike" kern="0" cap="none" spc="-75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e</a:t>
            </a:r>
            <a:r>
              <a:rPr kumimoji="0" sz="1400" b="1" i="0" u="none" strike="noStrike" kern="0" cap="none" spc="-105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400" b="1" i="0" u="none" strike="noStrike" kern="0" cap="none" spc="-114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informazioni</a:t>
            </a:r>
            <a:r>
              <a:rPr kumimoji="0" sz="1400" b="1" i="0" u="none" strike="noStrike" kern="0" cap="none" spc="-125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400" b="1" i="0" u="none" strike="noStrike" kern="0" cap="none" spc="-25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sui </a:t>
            </a:r>
            <a:r>
              <a:rPr kumimoji="0" sz="1400" b="1" i="0" u="none" strike="noStrike" kern="0" cap="none" spc="-10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servizi</a:t>
            </a:r>
            <a:r>
              <a:rPr kumimoji="0" sz="1400" b="1" i="0" u="none" strike="noStrike" kern="0" cap="none" spc="-8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400" b="1" i="0" u="none" strike="noStrike" kern="0" cap="none" spc="-75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e</a:t>
            </a:r>
            <a:r>
              <a:rPr kumimoji="0" sz="1400" b="1" i="0" u="none" strike="noStrike" kern="0" cap="none" spc="-114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400" b="1" i="0" u="none" strike="noStrike" kern="0" cap="none" spc="-11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individuazione </a:t>
            </a:r>
            <a:r>
              <a:rPr kumimoji="0" sz="1400" b="1" i="0" u="none" strike="noStrike" kern="0" cap="none" spc="-12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di</a:t>
            </a:r>
            <a:r>
              <a:rPr kumimoji="0" sz="1400" b="1" i="0" u="none" strike="noStrike" kern="0" cap="none" spc="-114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Lucida Sans Unicode"/>
                <a:cs typeface="Lucida Sans Unicode"/>
              </a:rPr>
              <a:t> </a:t>
            </a:r>
            <a:r>
              <a:rPr kumimoji="0" sz="1400" b="1" i="1" u="none" strike="noStrike" kern="0" cap="none" spc="-8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cs typeface="Arial"/>
              </a:rPr>
              <a:t>Best</a:t>
            </a:r>
            <a:r>
              <a:rPr kumimoji="0" sz="1400" b="1" i="1" u="none" strike="noStrike" kern="0" cap="none" spc="-75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cs typeface="Arial"/>
              </a:rPr>
              <a:t> </a:t>
            </a:r>
            <a:r>
              <a:rPr kumimoji="0" sz="1400" b="1" i="1" u="none" strike="noStrike" kern="0" cap="none" spc="-1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cs typeface="Arial"/>
              </a:rPr>
              <a:t>Practices</a:t>
            </a:r>
            <a:endParaRPr kumimoji="0" sz="1400" b="1" i="0" u="none" strike="noStrike" kern="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/>
              <a:cs typeface="Arial"/>
            </a:endParaRPr>
          </a:p>
        </p:txBody>
      </p:sp>
      <p:pic>
        <p:nvPicPr>
          <p:cNvPr id="3" name="Immagine 2">
            <a:extLst>
              <a:ext uri="{FF2B5EF4-FFF2-40B4-BE49-F238E27FC236}">
                <a16:creationId xmlns:a16="http://schemas.microsoft.com/office/drawing/2014/main" id="{1F39A424-5BDD-A4E7-9793-CE385461D61C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1119" y="6009564"/>
            <a:ext cx="11069762" cy="68956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6964900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48D30ABD-F8C3-4797-1913-AB3EE4DC2CE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ject 10">
            <a:extLst>
              <a:ext uri="{FF2B5EF4-FFF2-40B4-BE49-F238E27FC236}">
                <a16:creationId xmlns:a16="http://schemas.microsoft.com/office/drawing/2014/main" id="{EB37EC2C-9375-A8B9-178C-E3BAFCA62419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45" dirty="0"/>
              <a:t>Il</a:t>
            </a:r>
            <a:r>
              <a:rPr spc="-240" dirty="0"/>
              <a:t> </a:t>
            </a:r>
            <a:r>
              <a:rPr spc="-120" dirty="0" err="1"/>
              <a:t>progetto</a:t>
            </a:r>
            <a:r>
              <a:rPr spc="-240" dirty="0"/>
              <a:t> </a:t>
            </a:r>
            <a:r>
              <a:rPr lang="it-IT" spc="-240" dirty="0"/>
              <a:t>"</a:t>
            </a:r>
            <a:r>
              <a:rPr spc="-140" dirty="0"/>
              <a:t>Province</a:t>
            </a:r>
            <a:r>
              <a:rPr spc="-250" dirty="0"/>
              <a:t> </a:t>
            </a:r>
            <a:r>
              <a:rPr lang="it-IT" spc="-229" dirty="0"/>
              <a:t>e</a:t>
            </a:r>
            <a:r>
              <a:rPr spc="-220" dirty="0"/>
              <a:t> </a:t>
            </a:r>
            <a:r>
              <a:rPr spc="-140" dirty="0" err="1"/>
              <a:t>Comuni</a:t>
            </a:r>
            <a:r>
              <a:rPr lang="it-IT" spc="-140" dirty="0"/>
              <a:t>"</a:t>
            </a:r>
            <a:endParaRPr spc="-25" dirty="0"/>
          </a:p>
        </p:txBody>
      </p:sp>
      <p:sp>
        <p:nvSpPr>
          <p:cNvPr id="11" name="object 11">
            <a:extLst>
              <a:ext uri="{FF2B5EF4-FFF2-40B4-BE49-F238E27FC236}">
                <a16:creationId xmlns:a16="http://schemas.microsoft.com/office/drawing/2014/main" id="{957FDFC7-265E-B2D8-939C-ECACDFC027E7}"/>
              </a:ext>
            </a:extLst>
          </p:cNvPr>
          <p:cNvSpPr txBox="1"/>
          <p:nvPr/>
        </p:nvSpPr>
        <p:spPr>
          <a:xfrm>
            <a:off x="594766" y="956048"/>
            <a:ext cx="11158855" cy="473848"/>
          </a:xfrm>
          <a:prstGeom prst="rect">
            <a:avLst/>
          </a:prstGeom>
          <a:solidFill>
            <a:srgbClr val="00449E">
              <a:alpha val="19999"/>
            </a:srgbClr>
          </a:solidFill>
        </p:spPr>
        <p:txBody>
          <a:bodyPr vert="horz" wrap="square" lIns="0" tIns="103505" rIns="0" bIns="0" rtlCol="0">
            <a:spAutoFit/>
          </a:bodyPr>
          <a:lstStyle/>
          <a:p>
            <a:pPr marL="1270" marR="0" lvl="0" indent="0" algn="ctr" defTabSz="914400" eaLnBrk="1" fontAlgn="auto" latinLnBrk="0" hangingPunct="1">
              <a:lnSpc>
                <a:spcPct val="100000"/>
              </a:lnSpc>
              <a:spcBef>
                <a:spcPts val="81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2400" b="1" i="0" u="none" strike="noStrike" kern="0" cap="none" spc="-105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Lucida Sans Unicode"/>
                <a:cs typeface="Lucida Sans Unicode"/>
              </a:rPr>
              <a:t>I MODELLI ORGANIZZATIVI DI SERVIZI AI COMUNI</a:t>
            </a:r>
            <a:endParaRPr kumimoji="0" lang="it-IT" sz="2400" b="1" i="0" u="none" strike="noStrike" kern="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Trebuchet MS"/>
              <a:cs typeface="Trebuchet MS"/>
            </a:endParaRPr>
          </a:p>
        </p:txBody>
      </p:sp>
      <p:sp>
        <p:nvSpPr>
          <p:cNvPr id="46" name="object 46">
            <a:extLst>
              <a:ext uri="{FF2B5EF4-FFF2-40B4-BE49-F238E27FC236}">
                <a16:creationId xmlns:a16="http://schemas.microsoft.com/office/drawing/2014/main" id="{CF2E44F1-8CEB-3374-36D7-C0910EBEF0A3}"/>
              </a:ext>
            </a:extLst>
          </p:cNvPr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36830" rIns="0" bIns="0" rtlCol="0">
            <a:spAutoFit/>
          </a:bodyPr>
          <a:lstStyle/>
          <a:p>
            <a:pPr marL="38100" marR="0" lvl="0" indent="0" defTabSz="914400" eaLnBrk="1" fontAlgn="auto" latinLnBrk="0" hangingPunct="1">
              <a:lnSpc>
                <a:spcPct val="100000"/>
              </a:lnSpc>
              <a:spcBef>
                <a:spcPts val="29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1D60167-4931-47E6-BA6A-407CBD079E47}" type="slidenum">
              <a:rPr kumimoji="0" sz="1400" b="1" i="0" u="none" strike="noStrike" kern="0" cap="none" spc="-25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rebuchet MS"/>
              </a:rPr>
              <a:pPr marL="38100" marR="0" lvl="0" indent="0" defTabSz="914400" eaLnBrk="1" fontAlgn="auto" latinLnBrk="0" hangingPunct="1">
                <a:lnSpc>
                  <a:spcPct val="100000"/>
                </a:lnSpc>
                <a:spcBef>
                  <a:spcPts val="29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sz="1400" b="1" i="0" u="none" strike="noStrike" kern="0" cap="none" spc="-25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rebuchet MS"/>
            </a:endParaRPr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7E523EF0-F350-EB68-C19F-FE4D223D2B42}"/>
              </a:ext>
            </a:extLst>
          </p:cNvPr>
          <p:cNvSpPr txBox="1"/>
          <p:nvPr/>
        </p:nvSpPr>
        <p:spPr>
          <a:xfrm>
            <a:off x="838200" y="2072788"/>
            <a:ext cx="6115616" cy="1477328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Costruzione di tre Modelli di servizi: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1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  <a:p>
            <a:pPr marL="285750" marR="0" lvl="0" indent="-28575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it-IT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SUA Stazione Unica Appaltante, </a:t>
            </a:r>
          </a:p>
          <a:p>
            <a:pPr marL="285750" marR="0" lvl="0" indent="-28575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it-IT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SAPE Servizio Europa Politiche Associate </a:t>
            </a:r>
          </a:p>
          <a:p>
            <a:pPr marL="285750" marR="0" lvl="0" indent="-28575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it-IT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SIT Servizi Innovativi Territoriali </a:t>
            </a:r>
          </a:p>
        </p:txBody>
      </p:sp>
      <p:pic>
        <p:nvPicPr>
          <p:cNvPr id="1026" name="Picture 2" descr="I modelli di organizzazione dei Servizi Sanitari Regionali | MioPharma Blog">
            <a:extLst>
              <a:ext uri="{FF2B5EF4-FFF2-40B4-BE49-F238E27FC236}">
                <a16:creationId xmlns:a16="http://schemas.microsoft.com/office/drawing/2014/main" id="{6EA19FC8-69F8-12A9-64C5-D866073D601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67600" y="2062549"/>
            <a:ext cx="983060" cy="819217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9" name="CasellaDiTesto 8">
            <a:extLst>
              <a:ext uri="{FF2B5EF4-FFF2-40B4-BE49-F238E27FC236}">
                <a16:creationId xmlns:a16="http://schemas.microsoft.com/office/drawing/2014/main" id="{F2EC7331-ACDA-3A77-EF67-BA471DAAC480}"/>
              </a:ext>
            </a:extLst>
          </p:cNvPr>
          <p:cNvSpPr txBox="1"/>
          <p:nvPr/>
        </p:nvSpPr>
        <p:spPr>
          <a:xfrm>
            <a:off x="6115616" y="4386451"/>
            <a:ext cx="5431096" cy="92333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Elaborazione di due Modelli di servizi ai Comuni sulle politiche del personale 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1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pic>
        <p:nvPicPr>
          <p:cNvPr id="1028" name="Picture 4" descr="9 Essential Human Resource Management Skills - Visual Planning">
            <a:extLst>
              <a:ext uri="{FF2B5EF4-FFF2-40B4-BE49-F238E27FC236}">
                <a16:creationId xmlns:a16="http://schemas.microsoft.com/office/drawing/2014/main" id="{84E2112D-7D4A-1C07-B60D-F79D91C7A36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08937" y="3435086"/>
            <a:ext cx="1283844" cy="63588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Rettangolo 11">
            <a:extLst>
              <a:ext uri="{FF2B5EF4-FFF2-40B4-BE49-F238E27FC236}">
                <a16:creationId xmlns:a16="http://schemas.microsoft.com/office/drawing/2014/main" id="{A48375BB-16F0-058A-3049-BC139926DE20}"/>
              </a:ext>
            </a:extLst>
          </p:cNvPr>
          <p:cNvSpPr/>
          <p:nvPr/>
        </p:nvSpPr>
        <p:spPr>
          <a:xfrm>
            <a:off x="2853916" y="4502401"/>
            <a:ext cx="1759767" cy="137124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800" b="1" i="0" u="none" strike="noStrike" kern="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Treviso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800" b="1" i="0" u="none" strike="noStrike" kern="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Brescia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800" b="1" i="0" u="none" strike="noStrike" kern="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Pesaro e Urbino Monza e Brianza</a:t>
            </a:r>
          </a:p>
        </p:txBody>
      </p:sp>
      <p:pic>
        <p:nvPicPr>
          <p:cNvPr id="1030" name="Picture 6" descr="Best Practices in Procurement (Free Webinar) - Blue Ocean">
            <a:extLst>
              <a:ext uri="{FF2B5EF4-FFF2-40B4-BE49-F238E27FC236}">
                <a16:creationId xmlns:a16="http://schemas.microsoft.com/office/drawing/2014/main" id="{304AE161-8779-0E3B-E134-71828599898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6697" y="4726408"/>
            <a:ext cx="1778265" cy="9233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Immagine 2">
            <a:extLst>
              <a:ext uri="{FF2B5EF4-FFF2-40B4-BE49-F238E27FC236}">
                <a16:creationId xmlns:a16="http://schemas.microsoft.com/office/drawing/2014/main" id="{328AE8CF-B911-EA50-D4C3-9A02303B931D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3019" y="5873249"/>
            <a:ext cx="11069762" cy="68956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1523446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6D753687-AF51-BD7E-0FD8-04078CE8D7D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ject 10">
            <a:extLst>
              <a:ext uri="{FF2B5EF4-FFF2-40B4-BE49-F238E27FC236}">
                <a16:creationId xmlns:a16="http://schemas.microsoft.com/office/drawing/2014/main" id="{7E12672A-033E-C630-CD8F-207C4DEC0303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594767" y="158876"/>
            <a:ext cx="7863434" cy="5137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45" dirty="0"/>
              <a:t>Il</a:t>
            </a:r>
            <a:r>
              <a:rPr spc="-240" dirty="0"/>
              <a:t> </a:t>
            </a:r>
            <a:r>
              <a:rPr spc="-120" dirty="0" err="1"/>
              <a:t>progetto</a:t>
            </a:r>
            <a:r>
              <a:rPr spc="-240" dirty="0"/>
              <a:t> </a:t>
            </a:r>
            <a:r>
              <a:rPr lang="it-IT" spc="-240" dirty="0"/>
              <a:t>"</a:t>
            </a:r>
            <a:r>
              <a:rPr spc="-140" dirty="0"/>
              <a:t>Province</a:t>
            </a:r>
            <a:r>
              <a:rPr spc="-250" dirty="0"/>
              <a:t> </a:t>
            </a:r>
            <a:r>
              <a:rPr lang="it-IT" spc="-229" dirty="0"/>
              <a:t>&amp;</a:t>
            </a:r>
            <a:r>
              <a:rPr spc="-220" dirty="0"/>
              <a:t> </a:t>
            </a:r>
            <a:r>
              <a:rPr spc="-140" dirty="0" err="1"/>
              <a:t>Comuni</a:t>
            </a:r>
            <a:r>
              <a:rPr lang="it-IT" spc="-140" dirty="0"/>
              <a:t>"</a:t>
            </a:r>
            <a:endParaRPr spc="-25" dirty="0"/>
          </a:p>
        </p:txBody>
      </p:sp>
      <p:sp>
        <p:nvSpPr>
          <p:cNvPr id="11" name="object 11">
            <a:extLst>
              <a:ext uri="{FF2B5EF4-FFF2-40B4-BE49-F238E27FC236}">
                <a16:creationId xmlns:a16="http://schemas.microsoft.com/office/drawing/2014/main" id="{82F113F4-1AAA-E1AD-DF06-62081D3E3705}"/>
              </a:ext>
            </a:extLst>
          </p:cNvPr>
          <p:cNvSpPr txBox="1"/>
          <p:nvPr/>
        </p:nvSpPr>
        <p:spPr>
          <a:xfrm>
            <a:off x="594766" y="956048"/>
            <a:ext cx="11158855" cy="473848"/>
          </a:xfrm>
          <a:prstGeom prst="rect">
            <a:avLst/>
          </a:prstGeom>
          <a:solidFill>
            <a:srgbClr val="00449E">
              <a:alpha val="19999"/>
            </a:srgbClr>
          </a:solidFill>
        </p:spPr>
        <p:txBody>
          <a:bodyPr vert="horz" wrap="square" lIns="0" tIns="103505" rIns="0" bIns="0" rtlCol="0">
            <a:spAutoFit/>
          </a:bodyPr>
          <a:lstStyle/>
          <a:p>
            <a:pPr marL="1270" algn="ctr">
              <a:lnSpc>
                <a:spcPct val="100000"/>
              </a:lnSpc>
              <a:spcBef>
                <a:spcPts val="815"/>
              </a:spcBef>
            </a:pPr>
            <a:r>
              <a:rPr lang="it-IT" sz="2400" b="1" spc="-105" dirty="0">
                <a:solidFill>
                  <a:srgbClr val="002060"/>
                </a:solidFill>
                <a:latin typeface="Lucida Sans Unicode"/>
                <a:cs typeface="Lucida Sans Unicode"/>
              </a:rPr>
              <a:t>IL RAFFORZAMENTO DELLE COMPETENZE</a:t>
            </a:r>
            <a:endParaRPr lang="it-IT" sz="2400" b="1" dirty="0">
              <a:solidFill>
                <a:srgbClr val="002060"/>
              </a:solidFill>
              <a:latin typeface="Trebuchet MS"/>
              <a:cs typeface="Trebuchet MS"/>
            </a:endParaRPr>
          </a:p>
        </p:txBody>
      </p:sp>
      <p:sp>
        <p:nvSpPr>
          <p:cNvPr id="46" name="object 46">
            <a:extLst>
              <a:ext uri="{FF2B5EF4-FFF2-40B4-BE49-F238E27FC236}">
                <a16:creationId xmlns:a16="http://schemas.microsoft.com/office/drawing/2014/main" id="{D30C06B2-1139-8F6D-5459-F6A8603B2595}"/>
              </a:ext>
            </a:extLst>
          </p:cNvPr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3683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290"/>
              </a:spcBef>
            </a:pPr>
            <a:fld id="{81D60167-4931-47E6-BA6A-407CBD079E47}" type="slidenum">
              <a:rPr spc="-25" dirty="0">
                <a:solidFill>
                  <a:srgbClr val="FFFFFF"/>
                </a:solidFill>
              </a:rPr>
              <a:t>6</a:t>
            </a:fld>
            <a:endParaRPr spc="-25" dirty="0">
              <a:solidFill>
                <a:srgbClr val="FFFFFF"/>
              </a:solidFill>
            </a:endParaRPr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94521A1B-814C-0512-F280-C95F8B5836F8}"/>
              </a:ext>
            </a:extLst>
          </p:cNvPr>
          <p:cNvSpPr txBox="1"/>
          <p:nvPr/>
        </p:nvSpPr>
        <p:spPr>
          <a:xfrm>
            <a:off x="821729" y="2538744"/>
            <a:ext cx="3703246" cy="400110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/>
            <a:r>
              <a:rPr kumimoji="0" lang="it-IT" sz="20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Lucida Sans Unicode" panose="020B0602030504020204" pitchFamily="34" charset="0"/>
                <a:cs typeface="Lucida Sans Unicode" panose="020B0602030504020204" pitchFamily="34" charset="0"/>
              </a:rPr>
              <a:t>2 CICLI DI FORMAZIONE</a:t>
            </a:r>
            <a:endParaRPr lang="it-IT" sz="2000" dirty="0">
              <a:solidFill>
                <a:srgbClr val="FF0000"/>
              </a:solidFill>
              <a:latin typeface="Lucida Sans Unicode" panose="020B0602030504020204" pitchFamily="34" charset="0"/>
              <a:cs typeface="Lucida Sans Unicode" panose="020B0602030504020204" pitchFamily="34" charset="0"/>
            </a:endParaRPr>
          </a:p>
        </p:txBody>
      </p:sp>
      <p:sp>
        <p:nvSpPr>
          <p:cNvPr id="14" name="CasellaDiTesto 13">
            <a:extLst>
              <a:ext uri="{FF2B5EF4-FFF2-40B4-BE49-F238E27FC236}">
                <a16:creationId xmlns:a16="http://schemas.microsoft.com/office/drawing/2014/main" id="{0D1E785A-F79A-A0AE-D00B-B41A1CF2B043}"/>
              </a:ext>
            </a:extLst>
          </p:cNvPr>
          <p:cNvSpPr txBox="1"/>
          <p:nvPr/>
        </p:nvSpPr>
        <p:spPr>
          <a:xfrm>
            <a:off x="6825558" y="3898198"/>
            <a:ext cx="4895621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it-IT" sz="18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2025-2026: ALTA FORMAZIONE CON RILASCIO DI CFU</a:t>
            </a:r>
          </a:p>
          <a:p>
            <a:endParaRPr kumimoji="0" lang="it-IT" sz="1800" b="1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  <a:p>
            <a:pPr marL="285750" marR="0" lvl="0" indent="-28575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v"/>
              <a:tabLst/>
              <a:defRPr/>
            </a:pPr>
            <a:r>
              <a:rPr kumimoji="0" lang="it-IT" sz="1800" b="1" i="0" u="none" strike="noStrike" kern="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</a:rPr>
              <a:t>APPALTI</a:t>
            </a:r>
          </a:p>
          <a:p>
            <a:pPr marL="285750" marR="0" lvl="0" indent="-28575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v"/>
              <a:tabLst/>
              <a:defRPr/>
            </a:pPr>
            <a:r>
              <a:rPr kumimoji="0" lang="it-IT" sz="1800" b="1" i="0" u="none" strike="noStrike" kern="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</a:rPr>
              <a:t>POLITICHE EUROPEE</a:t>
            </a:r>
          </a:p>
          <a:p>
            <a:pPr marL="285750" marR="0" lvl="0" indent="-28575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v"/>
              <a:tabLst/>
              <a:defRPr/>
            </a:pPr>
            <a:r>
              <a:rPr kumimoji="0" lang="it-IT" sz="1800" b="1" i="0" u="none" strike="noStrike" kern="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</a:rPr>
              <a:t>INNOVAZIONE &amp; DIGITALIZZAZIONE</a:t>
            </a:r>
          </a:p>
          <a:p>
            <a:pPr marL="285750" marR="0" lvl="0" indent="-28575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v"/>
              <a:tabLst/>
              <a:defRPr/>
            </a:pPr>
            <a:r>
              <a:rPr lang="it-IT" b="1" dirty="0">
                <a:solidFill>
                  <a:srgbClr val="0070C0"/>
                </a:solidFill>
              </a:rPr>
              <a:t>POLITICHE DEL PERSONALE</a:t>
            </a:r>
            <a:endParaRPr kumimoji="0" lang="it-IT" sz="1800" b="1" i="0" u="none" strike="noStrike" kern="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</a:endParaRPr>
          </a:p>
          <a:p>
            <a:endParaRPr lang="it-IT" b="1" dirty="0"/>
          </a:p>
        </p:txBody>
      </p:sp>
      <p:pic>
        <p:nvPicPr>
          <p:cNvPr id="4098" name="Picture 2" descr="HR Training for Non HR Managers - Blue Ocean Academy">
            <a:extLst>
              <a:ext uri="{FF2B5EF4-FFF2-40B4-BE49-F238E27FC236}">
                <a16:creationId xmlns:a16="http://schemas.microsoft.com/office/drawing/2014/main" id="{74BF20AD-B99F-E853-B048-17AFC469643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3053931"/>
            <a:ext cx="2213793" cy="11068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1" name="object 20">
            <a:extLst>
              <a:ext uri="{FF2B5EF4-FFF2-40B4-BE49-F238E27FC236}">
                <a16:creationId xmlns:a16="http://schemas.microsoft.com/office/drawing/2014/main" id="{90BF39BC-ADC4-73D7-0274-FEA71B8FC129}"/>
              </a:ext>
            </a:extLst>
          </p:cNvPr>
          <p:cNvSpPr txBox="1"/>
          <p:nvPr/>
        </p:nvSpPr>
        <p:spPr>
          <a:xfrm>
            <a:off x="8763000" y="198437"/>
            <a:ext cx="1907539" cy="6667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 indent="-635" algn="ctr">
              <a:lnSpc>
                <a:spcPct val="100000"/>
              </a:lnSpc>
              <a:spcBef>
                <a:spcPts val="105"/>
              </a:spcBef>
            </a:pPr>
            <a:r>
              <a:rPr lang="it-IT" sz="1400" b="1" spc="-85" noProof="0" dirty="0">
                <a:solidFill>
                  <a:srgbClr val="00B050"/>
                </a:solidFill>
                <a:latin typeface="Lucida Sans Unicode"/>
                <a:cs typeface="Lucida Sans Unicode"/>
              </a:rPr>
              <a:t>Percorsi</a:t>
            </a:r>
            <a:r>
              <a:rPr lang="it-IT" sz="1400" b="1" spc="-50" noProof="0" dirty="0">
                <a:solidFill>
                  <a:srgbClr val="00B050"/>
                </a:solidFill>
                <a:latin typeface="Lucida Sans Unicode"/>
                <a:cs typeface="Lucida Sans Unicode"/>
              </a:rPr>
              <a:t> </a:t>
            </a:r>
            <a:r>
              <a:rPr lang="it-IT" sz="1400" b="1" spc="-95" noProof="0" dirty="0">
                <a:solidFill>
                  <a:srgbClr val="00B050"/>
                </a:solidFill>
                <a:latin typeface="Lucida Sans Unicode"/>
                <a:cs typeface="Lucida Sans Unicode"/>
              </a:rPr>
              <a:t>formativi</a:t>
            </a:r>
            <a:r>
              <a:rPr lang="it-IT" sz="1400" b="1" spc="-70" noProof="0" dirty="0">
                <a:solidFill>
                  <a:srgbClr val="00B050"/>
                </a:solidFill>
                <a:latin typeface="Lucida Sans Unicode"/>
                <a:cs typeface="Lucida Sans Unicode"/>
              </a:rPr>
              <a:t> </a:t>
            </a:r>
            <a:r>
              <a:rPr lang="it-IT" sz="1400" b="1" spc="-25" noProof="0" dirty="0">
                <a:solidFill>
                  <a:srgbClr val="00B050"/>
                </a:solidFill>
                <a:latin typeface="Lucida Sans Unicode"/>
                <a:cs typeface="Lucida Sans Unicode"/>
              </a:rPr>
              <a:t>per </a:t>
            </a:r>
            <a:r>
              <a:rPr lang="it-IT" sz="1400" b="1" spc="-100" noProof="0" dirty="0">
                <a:solidFill>
                  <a:srgbClr val="00B050"/>
                </a:solidFill>
                <a:latin typeface="Lucida Sans Unicode"/>
                <a:cs typeface="Lucida Sans Unicode"/>
              </a:rPr>
              <a:t>rafforzare</a:t>
            </a:r>
            <a:r>
              <a:rPr lang="it-IT" sz="1400" b="1" spc="-85" noProof="0" dirty="0">
                <a:solidFill>
                  <a:srgbClr val="00B050"/>
                </a:solidFill>
                <a:latin typeface="Lucida Sans Unicode"/>
                <a:cs typeface="Lucida Sans Unicode"/>
              </a:rPr>
              <a:t> le </a:t>
            </a:r>
            <a:r>
              <a:rPr lang="it-IT" sz="1400" b="1" spc="-105" noProof="0" dirty="0">
                <a:solidFill>
                  <a:srgbClr val="00B050"/>
                </a:solidFill>
                <a:latin typeface="Lucida Sans Unicode"/>
                <a:cs typeface="Lucida Sans Unicode"/>
              </a:rPr>
              <a:t>competenze </a:t>
            </a:r>
            <a:r>
              <a:rPr lang="it-IT" sz="1400" b="1" spc="-90" noProof="0" dirty="0">
                <a:solidFill>
                  <a:srgbClr val="00B050"/>
                </a:solidFill>
                <a:latin typeface="Lucida Sans Unicode"/>
                <a:cs typeface="Lucida Sans Unicode"/>
              </a:rPr>
              <a:t>nelle</a:t>
            </a:r>
            <a:r>
              <a:rPr lang="it-IT" sz="1400" b="1" spc="-114" noProof="0" dirty="0">
                <a:solidFill>
                  <a:srgbClr val="00B050"/>
                </a:solidFill>
                <a:latin typeface="Lucida Sans Unicode"/>
                <a:cs typeface="Lucida Sans Unicode"/>
              </a:rPr>
              <a:t> Pr</a:t>
            </a:r>
            <a:r>
              <a:rPr lang="it-IT" sz="1400" b="1" spc="-10" noProof="0" dirty="0">
                <a:solidFill>
                  <a:srgbClr val="00B050"/>
                </a:solidFill>
                <a:latin typeface="Lucida Sans Unicode"/>
                <a:cs typeface="Lucida Sans Unicode"/>
              </a:rPr>
              <a:t>ovince</a:t>
            </a:r>
            <a:endParaRPr lang="it-IT" sz="1400" b="1" noProof="0" dirty="0">
              <a:solidFill>
                <a:srgbClr val="00B050"/>
              </a:solidFill>
              <a:latin typeface="Lucida Sans Unicode"/>
              <a:cs typeface="Lucida Sans Unicode"/>
            </a:endParaRPr>
          </a:p>
        </p:txBody>
      </p:sp>
      <p:sp>
        <p:nvSpPr>
          <p:cNvPr id="25" name="CasellaDiTesto 24">
            <a:extLst>
              <a:ext uri="{FF2B5EF4-FFF2-40B4-BE49-F238E27FC236}">
                <a16:creationId xmlns:a16="http://schemas.microsoft.com/office/drawing/2014/main" id="{3D8D832F-D182-6375-71FA-3DF5DDBA5ACB}"/>
              </a:ext>
            </a:extLst>
          </p:cNvPr>
          <p:cNvSpPr txBox="1"/>
          <p:nvPr/>
        </p:nvSpPr>
        <p:spPr>
          <a:xfrm>
            <a:off x="7118394" y="1928013"/>
            <a:ext cx="3810000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b="1" dirty="0"/>
              <a:t>2023: FORMAZIONE BASE</a:t>
            </a:r>
          </a:p>
          <a:p>
            <a:endParaRPr lang="it-IT" b="1" dirty="0"/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it-IT" b="1" dirty="0">
                <a:solidFill>
                  <a:srgbClr val="0070C0"/>
                </a:solidFill>
              </a:rPr>
              <a:t>APPALTI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it-IT" b="1" dirty="0">
                <a:solidFill>
                  <a:srgbClr val="0070C0"/>
                </a:solidFill>
              </a:rPr>
              <a:t>POLITICHE EUROPEE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it-IT" b="1" dirty="0">
                <a:solidFill>
                  <a:srgbClr val="0070C0"/>
                </a:solidFill>
              </a:rPr>
              <a:t>INNOVAZIONE</a:t>
            </a:r>
          </a:p>
        </p:txBody>
      </p:sp>
      <p:cxnSp>
        <p:nvCxnSpPr>
          <p:cNvPr id="4" name="Connettore 2 3">
            <a:extLst>
              <a:ext uri="{FF2B5EF4-FFF2-40B4-BE49-F238E27FC236}">
                <a16:creationId xmlns:a16="http://schemas.microsoft.com/office/drawing/2014/main" id="{7CA2A459-5DD2-A10D-9D7D-101F0BD2089C}"/>
              </a:ext>
            </a:extLst>
          </p:cNvPr>
          <p:cNvCxnSpPr>
            <a:cxnSpLocks/>
          </p:cNvCxnSpPr>
          <p:nvPr/>
        </p:nvCxnSpPr>
        <p:spPr>
          <a:xfrm flipV="1">
            <a:off x="4898477" y="2167910"/>
            <a:ext cx="1416367" cy="304800"/>
          </a:xfrm>
          <a:prstGeom prst="straightConnector1">
            <a:avLst/>
          </a:prstGeom>
          <a:ln w="92075">
            <a:solidFill>
              <a:srgbClr val="00B050"/>
            </a:solidFill>
            <a:tailEnd type="triangle"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9" name="Connettore 2 8">
            <a:extLst>
              <a:ext uri="{FF2B5EF4-FFF2-40B4-BE49-F238E27FC236}">
                <a16:creationId xmlns:a16="http://schemas.microsoft.com/office/drawing/2014/main" id="{BB731644-A571-7362-9451-C8557BAAEBDC}"/>
              </a:ext>
            </a:extLst>
          </p:cNvPr>
          <p:cNvCxnSpPr>
            <a:cxnSpLocks/>
          </p:cNvCxnSpPr>
          <p:nvPr/>
        </p:nvCxnSpPr>
        <p:spPr>
          <a:xfrm>
            <a:off x="4802592" y="3607380"/>
            <a:ext cx="1371600" cy="657386"/>
          </a:xfrm>
          <a:prstGeom prst="straightConnector1">
            <a:avLst/>
          </a:prstGeom>
          <a:ln w="95250">
            <a:solidFill>
              <a:srgbClr val="00B050"/>
            </a:solidFill>
            <a:tailEnd type="triangle"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33D1168F-D067-75A0-941F-32BA0936F46E}"/>
              </a:ext>
            </a:extLst>
          </p:cNvPr>
          <p:cNvSpPr txBox="1"/>
          <p:nvPr/>
        </p:nvSpPr>
        <p:spPr>
          <a:xfrm>
            <a:off x="859452" y="4685866"/>
            <a:ext cx="3703246" cy="707886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/>
            <a:r>
              <a:rPr kumimoji="0" lang="it-IT" sz="20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Lucida Sans Unicode" panose="020B0602030504020204" pitchFamily="34" charset="0"/>
                <a:cs typeface="Lucida Sans Unicode" panose="020B0602030504020204" pitchFamily="34" charset="0"/>
              </a:rPr>
              <a:t>3550 risorse umane formate</a:t>
            </a:r>
            <a:endParaRPr lang="it-IT" sz="2000" dirty="0">
              <a:solidFill>
                <a:srgbClr val="FF0000"/>
              </a:solidFill>
              <a:latin typeface="Lucida Sans Unicode" panose="020B0602030504020204" pitchFamily="34" charset="0"/>
              <a:cs typeface="Lucida Sans Unicode" panose="020B0602030504020204" pitchFamily="34" charset="0"/>
            </a:endParaRPr>
          </a:p>
        </p:txBody>
      </p:sp>
      <p:sp>
        <p:nvSpPr>
          <p:cNvPr id="6" name="Ovale 5">
            <a:extLst>
              <a:ext uri="{FF2B5EF4-FFF2-40B4-BE49-F238E27FC236}">
                <a16:creationId xmlns:a16="http://schemas.microsoft.com/office/drawing/2014/main" id="{9BBC90A3-A9AA-7D8B-B860-0CDA53D7A6D9}"/>
              </a:ext>
            </a:extLst>
          </p:cNvPr>
          <p:cNvSpPr/>
          <p:nvPr/>
        </p:nvSpPr>
        <p:spPr>
          <a:xfrm>
            <a:off x="821728" y="4419601"/>
            <a:ext cx="3703247" cy="1325912"/>
          </a:xfrm>
          <a:prstGeom prst="ellipse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pic>
        <p:nvPicPr>
          <p:cNvPr id="7" name="Immagine 6">
            <a:extLst>
              <a:ext uri="{FF2B5EF4-FFF2-40B4-BE49-F238E27FC236}">
                <a16:creationId xmlns:a16="http://schemas.microsoft.com/office/drawing/2014/main" id="{2976ED0B-9A39-2600-6D78-BFE19EDD4411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1119" y="5992888"/>
            <a:ext cx="11069762" cy="68956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2423006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585859E-DC17-4FA7-3BF7-FB2544DC6A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86296" y="314934"/>
            <a:ext cx="5335024" cy="513715"/>
          </a:xfrm>
        </p:spPr>
        <p:txBody>
          <a:bodyPr/>
          <a:lstStyle/>
          <a:p>
            <a:r>
              <a:rPr lang="it-IT" sz="2000" dirty="0">
                <a:solidFill>
                  <a:srgbClr val="FF0000"/>
                </a:solidFill>
              </a:rPr>
              <a:t>IL RAFFORZAMENTO DELLE COMPETENZE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A0670192-FC3F-FF4E-8E91-049EC8E5147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37962" y="1054361"/>
            <a:ext cx="5743155" cy="553998"/>
          </a:xfrm>
          <a:solidFill>
            <a:schemeClr val="accent3">
              <a:lumMod val="20000"/>
              <a:lumOff val="80000"/>
            </a:schemeClr>
          </a:solidFill>
        </p:spPr>
        <p:txBody>
          <a:bodyPr/>
          <a:lstStyle/>
          <a:p>
            <a:pPr algn="ctr"/>
            <a:r>
              <a:rPr lang="it-IT" b="1" dirty="0"/>
              <a:t>Formazione di base </a:t>
            </a:r>
            <a:r>
              <a:rPr lang="it-IT" dirty="0"/>
              <a:t>in tema di Appalti, Europa, Innovazione (</a:t>
            </a:r>
            <a:r>
              <a:rPr lang="it-IT" b="1" dirty="0"/>
              <a:t>PROMO PA &amp; QSM</a:t>
            </a:r>
            <a:r>
              <a:rPr lang="it-IT" dirty="0"/>
              <a:t>)</a:t>
            </a:r>
          </a:p>
        </p:txBody>
      </p:sp>
      <p:sp>
        <p:nvSpPr>
          <p:cNvPr id="6" name="CasellaDiTesto 5">
            <a:extLst>
              <a:ext uri="{FF2B5EF4-FFF2-40B4-BE49-F238E27FC236}">
                <a16:creationId xmlns:a16="http://schemas.microsoft.com/office/drawing/2014/main" id="{67FF2122-350B-75CE-46EC-26D657871B23}"/>
              </a:ext>
            </a:extLst>
          </p:cNvPr>
          <p:cNvSpPr txBox="1"/>
          <p:nvPr/>
        </p:nvSpPr>
        <p:spPr>
          <a:xfrm>
            <a:off x="437961" y="1805695"/>
            <a:ext cx="5817363" cy="120032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“</a:t>
            </a:r>
            <a:r>
              <a:rPr kumimoji="0" lang="it-IT" sz="18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CIVITAS: Competenze Innovative per Valorizzare l'Innovazione Territoriale Amministrativa Strategica</a:t>
            </a:r>
            <a:r>
              <a:rPr kumimoji="0" lang="it-IT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”, percorso di </a:t>
            </a:r>
            <a:r>
              <a:rPr kumimoji="0" lang="it-IT" sz="18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Alta Formazione </a:t>
            </a:r>
            <a:r>
              <a:rPr kumimoji="0" lang="it-IT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gestito da </a:t>
            </a:r>
            <a:r>
              <a:rPr kumimoji="0" lang="it-IT" sz="18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LUMSA</a:t>
            </a:r>
          </a:p>
        </p:txBody>
      </p:sp>
      <p:sp>
        <p:nvSpPr>
          <p:cNvPr id="8" name="CasellaDiTesto 7">
            <a:extLst>
              <a:ext uri="{FF2B5EF4-FFF2-40B4-BE49-F238E27FC236}">
                <a16:creationId xmlns:a16="http://schemas.microsoft.com/office/drawing/2014/main" id="{E8810A7E-A831-0A1C-BA58-7C6FD2E356B7}"/>
              </a:ext>
            </a:extLst>
          </p:cNvPr>
          <p:cNvSpPr txBox="1"/>
          <p:nvPr/>
        </p:nvSpPr>
        <p:spPr>
          <a:xfrm>
            <a:off x="400857" y="3194353"/>
            <a:ext cx="5817363" cy="646331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Percorso di </a:t>
            </a:r>
            <a:r>
              <a:rPr kumimoji="0" lang="it-IT" sz="18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Alta Formazione sulle Politiche del Personale</a:t>
            </a:r>
            <a:r>
              <a:rPr kumimoji="0" lang="it-IT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, gestito da </a:t>
            </a:r>
            <a:r>
              <a:rPr kumimoji="0" lang="it-IT" sz="18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Roma TRE</a:t>
            </a:r>
          </a:p>
        </p:txBody>
      </p:sp>
      <p:sp>
        <p:nvSpPr>
          <p:cNvPr id="10" name="CasellaDiTesto 9">
            <a:extLst>
              <a:ext uri="{FF2B5EF4-FFF2-40B4-BE49-F238E27FC236}">
                <a16:creationId xmlns:a16="http://schemas.microsoft.com/office/drawing/2014/main" id="{D8B981EA-96E4-FA4F-121C-7C0A87829ACB}"/>
              </a:ext>
            </a:extLst>
          </p:cNvPr>
          <p:cNvSpPr txBox="1"/>
          <p:nvPr/>
        </p:nvSpPr>
        <p:spPr>
          <a:xfrm>
            <a:off x="431037" y="4080345"/>
            <a:ext cx="5877720" cy="92333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Progetto </a:t>
            </a:r>
            <a:r>
              <a:rPr kumimoji="0" lang="it-IT" sz="18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UPIAO-lead</a:t>
            </a:r>
            <a:r>
              <a:rPr kumimoji="0" lang="it-IT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 realizzato dal </a:t>
            </a:r>
            <a:r>
              <a:rPr kumimoji="0" lang="it-IT" sz="1800" b="0" i="0" u="none" strike="noStrike" kern="0" cap="none" spc="0" normalizeH="0" baseline="0" noProof="0" dirty="0" err="1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CEntro</a:t>
            </a:r>
            <a:r>
              <a:rPr kumimoji="0" lang="it-IT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 di Ricerca sul </a:t>
            </a:r>
            <a:r>
              <a:rPr kumimoji="0" lang="it-IT" sz="1800" b="0" i="0" u="none" strike="noStrike" kern="0" cap="none" spc="0" normalizeH="0" baseline="0" noProof="0" dirty="0" err="1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VAlorePubblico</a:t>
            </a:r>
            <a:r>
              <a:rPr kumimoji="0" lang="it-IT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 (</a:t>
            </a:r>
            <a:r>
              <a:rPr kumimoji="0" lang="it-IT" sz="18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CERVAP) </a:t>
            </a:r>
            <a:r>
              <a:rPr kumimoji="0" lang="it-IT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del Dipartimento di Economia e Management dell’Università di Ferrara</a:t>
            </a:r>
          </a:p>
        </p:txBody>
      </p:sp>
      <p:sp>
        <p:nvSpPr>
          <p:cNvPr id="11" name="CasellaDiTesto 10">
            <a:extLst>
              <a:ext uri="{FF2B5EF4-FFF2-40B4-BE49-F238E27FC236}">
                <a16:creationId xmlns:a16="http://schemas.microsoft.com/office/drawing/2014/main" id="{D713C679-3745-1CCC-2441-1A137791F311}"/>
              </a:ext>
            </a:extLst>
          </p:cNvPr>
          <p:cNvSpPr txBox="1"/>
          <p:nvPr/>
        </p:nvSpPr>
        <p:spPr>
          <a:xfrm>
            <a:off x="7706008" y="1853581"/>
            <a:ext cx="3647792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marR="0" lvl="0" indent="-28575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q"/>
              <a:tabLst/>
              <a:defRPr/>
            </a:pPr>
            <a:r>
              <a:rPr kumimoji="0" lang="it-IT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380 ore di alta formazione con rilascio di CFU e accredito SNA per appalti </a:t>
            </a:r>
            <a:r>
              <a:rPr kumimoji="0" lang="it-IT" sz="18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</a:rPr>
              <a:t>1138 persone formate</a:t>
            </a:r>
          </a:p>
        </p:txBody>
      </p:sp>
      <p:sp>
        <p:nvSpPr>
          <p:cNvPr id="12" name="CasellaDiTesto 11">
            <a:extLst>
              <a:ext uri="{FF2B5EF4-FFF2-40B4-BE49-F238E27FC236}">
                <a16:creationId xmlns:a16="http://schemas.microsoft.com/office/drawing/2014/main" id="{31FDB906-48D3-92E2-3FEE-1CA808D408E8}"/>
              </a:ext>
            </a:extLst>
          </p:cNvPr>
          <p:cNvSpPr txBox="1"/>
          <p:nvPr/>
        </p:nvSpPr>
        <p:spPr>
          <a:xfrm>
            <a:off x="7706008" y="1095060"/>
            <a:ext cx="3419192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marR="0" lvl="0" indent="-28575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q"/>
              <a:tabLst/>
              <a:defRPr/>
            </a:pPr>
            <a:r>
              <a:rPr kumimoji="0" lang="it-IT" sz="18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2.096 ore di formazione 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8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</a:rPr>
              <a:t>1.991 persone formate</a:t>
            </a:r>
          </a:p>
        </p:txBody>
      </p:sp>
      <p:sp>
        <p:nvSpPr>
          <p:cNvPr id="13" name="CasellaDiTesto 12">
            <a:extLst>
              <a:ext uri="{FF2B5EF4-FFF2-40B4-BE49-F238E27FC236}">
                <a16:creationId xmlns:a16="http://schemas.microsoft.com/office/drawing/2014/main" id="{00ED4725-C443-CB11-5EAC-FC09389845AD}"/>
              </a:ext>
            </a:extLst>
          </p:cNvPr>
          <p:cNvSpPr txBox="1"/>
          <p:nvPr/>
        </p:nvSpPr>
        <p:spPr>
          <a:xfrm>
            <a:off x="7653412" y="3168377"/>
            <a:ext cx="3774217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marR="0" lvl="0" indent="-28575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q"/>
              <a:tabLst/>
              <a:defRPr/>
            </a:pPr>
            <a:r>
              <a:rPr kumimoji="0" lang="it-IT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40 ore di formazione con rilascio di 8 CFU, </a:t>
            </a:r>
            <a:r>
              <a:rPr kumimoji="0" lang="it-IT" sz="18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</a:rPr>
              <a:t>421 persone formate</a:t>
            </a:r>
          </a:p>
        </p:txBody>
      </p:sp>
      <p:sp>
        <p:nvSpPr>
          <p:cNvPr id="15" name="CasellaDiTesto 14">
            <a:extLst>
              <a:ext uri="{FF2B5EF4-FFF2-40B4-BE49-F238E27FC236}">
                <a16:creationId xmlns:a16="http://schemas.microsoft.com/office/drawing/2014/main" id="{62F3C73F-D5EF-4451-1B9C-27FF13E3D46F}"/>
              </a:ext>
            </a:extLst>
          </p:cNvPr>
          <p:cNvSpPr txBox="1"/>
          <p:nvPr/>
        </p:nvSpPr>
        <p:spPr>
          <a:xfrm>
            <a:off x="7615689" y="3904688"/>
            <a:ext cx="3848262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marR="0" lvl="0" indent="-28575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q"/>
              <a:tabLst/>
              <a:defRPr/>
            </a:pPr>
            <a:r>
              <a:rPr kumimoji="0" lang="it-IT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Accompagnamento al processo di costruzione del PIAO in coerenza con le linee guida approvate dal DFP </a:t>
            </a:r>
          </a:p>
        </p:txBody>
      </p:sp>
      <p:sp>
        <p:nvSpPr>
          <p:cNvPr id="16" name="object 10">
            <a:extLst>
              <a:ext uri="{FF2B5EF4-FFF2-40B4-BE49-F238E27FC236}">
                <a16:creationId xmlns:a16="http://schemas.microsoft.com/office/drawing/2014/main" id="{B2A7656F-62F1-EBB6-B0B3-8108D8D89738}"/>
              </a:ext>
            </a:extLst>
          </p:cNvPr>
          <p:cNvSpPr txBox="1">
            <a:spLocks/>
          </p:cNvSpPr>
          <p:nvPr/>
        </p:nvSpPr>
        <p:spPr>
          <a:xfrm>
            <a:off x="370680" y="117897"/>
            <a:ext cx="5803512" cy="5137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>
            <a:lvl1pPr>
              <a:defRPr sz="3200" b="1" i="0">
                <a:solidFill>
                  <a:srgbClr val="00449E"/>
                </a:solidFill>
                <a:latin typeface="Trebuchet MS"/>
                <a:ea typeface="+mj-ea"/>
                <a:cs typeface="Trebuchet MS"/>
              </a:defRPr>
            </a:lvl1pPr>
          </a:lstStyle>
          <a:p>
            <a:pPr marL="12700" marR="0" lvl="0" indent="0" defTabSz="914400" eaLnBrk="1" fontAlgn="auto" latinLnBrk="0" hangingPunct="1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3200" b="1" i="0" u="none" strike="noStrike" kern="0" cap="none" spc="-45" normalizeH="0" baseline="0" noProof="0" dirty="0">
                <a:ln>
                  <a:noFill/>
                </a:ln>
                <a:solidFill>
                  <a:srgbClr val="00449E"/>
                </a:solidFill>
                <a:effectLst/>
                <a:uLnTx/>
                <a:uFillTx/>
                <a:latin typeface="Trebuchet MS"/>
                <a:ea typeface="+mj-ea"/>
              </a:rPr>
              <a:t>Il</a:t>
            </a:r>
            <a:r>
              <a:rPr kumimoji="0" lang="it-IT" sz="3200" b="1" i="0" u="none" strike="noStrike" kern="0" cap="none" spc="-240" normalizeH="0" baseline="0" noProof="0" dirty="0">
                <a:ln>
                  <a:noFill/>
                </a:ln>
                <a:solidFill>
                  <a:srgbClr val="00449E"/>
                </a:solidFill>
                <a:effectLst/>
                <a:uLnTx/>
                <a:uFillTx/>
                <a:latin typeface="Trebuchet MS"/>
                <a:ea typeface="+mj-ea"/>
              </a:rPr>
              <a:t> </a:t>
            </a:r>
            <a:r>
              <a:rPr kumimoji="0" lang="it-IT" sz="3200" b="1" i="0" u="none" strike="noStrike" kern="0" cap="none" spc="-120" normalizeH="0" baseline="0" noProof="0" dirty="0">
                <a:ln>
                  <a:noFill/>
                </a:ln>
                <a:solidFill>
                  <a:srgbClr val="00449E"/>
                </a:solidFill>
                <a:effectLst/>
                <a:uLnTx/>
                <a:uFillTx/>
                <a:latin typeface="Trebuchet MS"/>
                <a:ea typeface="+mj-ea"/>
              </a:rPr>
              <a:t>progetto</a:t>
            </a:r>
            <a:r>
              <a:rPr kumimoji="0" lang="it-IT" sz="3200" b="1" i="0" u="none" strike="noStrike" kern="0" cap="none" spc="-240" normalizeH="0" baseline="0" noProof="0" dirty="0">
                <a:ln>
                  <a:noFill/>
                </a:ln>
                <a:solidFill>
                  <a:srgbClr val="00449E"/>
                </a:solidFill>
                <a:effectLst/>
                <a:uLnTx/>
                <a:uFillTx/>
                <a:latin typeface="Trebuchet MS"/>
                <a:ea typeface="+mj-ea"/>
              </a:rPr>
              <a:t> "</a:t>
            </a:r>
            <a:r>
              <a:rPr kumimoji="0" lang="it-IT" sz="3200" b="1" i="0" u="none" strike="noStrike" kern="0" cap="none" spc="-140" normalizeH="0" baseline="0" noProof="0" dirty="0">
                <a:ln>
                  <a:noFill/>
                </a:ln>
                <a:solidFill>
                  <a:srgbClr val="00449E"/>
                </a:solidFill>
                <a:effectLst/>
                <a:uLnTx/>
                <a:uFillTx/>
                <a:latin typeface="Trebuchet MS"/>
                <a:ea typeface="+mj-ea"/>
              </a:rPr>
              <a:t>Province</a:t>
            </a:r>
            <a:r>
              <a:rPr kumimoji="0" lang="it-IT" sz="3200" b="1" i="0" u="none" strike="noStrike" kern="0" cap="none" spc="-250" normalizeH="0" baseline="0" noProof="0" dirty="0">
                <a:ln>
                  <a:noFill/>
                </a:ln>
                <a:solidFill>
                  <a:srgbClr val="00449E"/>
                </a:solidFill>
                <a:effectLst/>
                <a:uLnTx/>
                <a:uFillTx/>
                <a:latin typeface="Trebuchet MS"/>
                <a:ea typeface="+mj-ea"/>
              </a:rPr>
              <a:t> </a:t>
            </a:r>
            <a:r>
              <a:rPr kumimoji="0" lang="it-IT" sz="3200" b="1" i="0" u="none" strike="noStrike" kern="0" cap="none" spc="-229" normalizeH="0" baseline="0" noProof="0" dirty="0">
                <a:ln>
                  <a:noFill/>
                </a:ln>
                <a:solidFill>
                  <a:srgbClr val="00449E"/>
                </a:solidFill>
                <a:effectLst/>
                <a:uLnTx/>
                <a:uFillTx/>
                <a:latin typeface="Trebuchet MS"/>
                <a:ea typeface="+mj-ea"/>
              </a:rPr>
              <a:t>&amp;</a:t>
            </a:r>
            <a:r>
              <a:rPr kumimoji="0" lang="it-IT" sz="3200" b="1" i="0" u="none" strike="noStrike" kern="0" cap="none" spc="-220" normalizeH="0" baseline="0" noProof="0" dirty="0">
                <a:ln>
                  <a:noFill/>
                </a:ln>
                <a:solidFill>
                  <a:srgbClr val="00449E"/>
                </a:solidFill>
                <a:effectLst/>
                <a:uLnTx/>
                <a:uFillTx/>
                <a:latin typeface="Trebuchet MS"/>
                <a:ea typeface="+mj-ea"/>
              </a:rPr>
              <a:t> </a:t>
            </a:r>
            <a:r>
              <a:rPr kumimoji="0" lang="it-IT" sz="3200" b="1" i="0" u="none" strike="noStrike" kern="0" cap="none" spc="-140" normalizeH="0" baseline="0" noProof="0" dirty="0">
                <a:ln>
                  <a:noFill/>
                </a:ln>
                <a:solidFill>
                  <a:srgbClr val="00449E"/>
                </a:solidFill>
                <a:effectLst/>
                <a:uLnTx/>
                <a:uFillTx/>
                <a:latin typeface="Trebuchet MS"/>
                <a:ea typeface="+mj-ea"/>
              </a:rPr>
              <a:t>Comuni"</a:t>
            </a:r>
            <a:endParaRPr kumimoji="0" lang="it-IT" sz="3200" b="1" i="0" u="none" strike="noStrike" kern="0" cap="none" spc="-25" normalizeH="0" baseline="0" noProof="0" dirty="0">
              <a:ln>
                <a:noFill/>
              </a:ln>
              <a:solidFill>
                <a:srgbClr val="00449E"/>
              </a:solidFill>
              <a:effectLst/>
              <a:uLnTx/>
              <a:uFillTx/>
              <a:latin typeface="Trebuchet MS"/>
              <a:ea typeface="+mj-ea"/>
            </a:endParaRPr>
          </a:p>
        </p:txBody>
      </p:sp>
      <p:sp>
        <p:nvSpPr>
          <p:cNvPr id="17" name="Ovale 16">
            <a:extLst>
              <a:ext uri="{FF2B5EF4-FFF2-40B4-BE49-F238E27FC236}">
                <a16:creationId xmlns:a16="http://schemas.microsoft.com/office/drawing/2014/main" id="{01AB8349-A644-6E6F-B6B7-0A3D0F6175CE}"/>
              </a:ext>
            </a:extLst>
          </p:cNvPr>
          <p:cNvSpPr/>
          <p:nvPr/>
        </p:nvSpPr>
        <p:spPr>
          <a:xfrm>
            <a:off x="6248400" y="62498"/>
            <a:ext cx="5335024" cy="825993"/>
          </a:xfrm>
          <a:prstGeom prst="ellipse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8" name="Freccia a destra 17">
            <a:extLst>
              <a:ext uri="{FF2B5EF4-FFF2-40B4-BE49-F238E27FC236}">
                <a16:creationId xmlns:a16="http://schemas.microsoft.com/office/drawing/2014/main" id="{9DEE2AB9-7121-BF4A-3996-C285E66765EF}"/>
              </a:ext>
            </a:extLst>
          </p:cNvPr>
          <p:cNvSpPr/>
          <p:nvPr/>
        </p:nvSpPr>
        <p:spPr>
          <a:xfrm>
            <a:off x="6473713" y="1220417"/>
            <a:ext cx="980792" cy="240436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9" name="Freccia a destra 18">
            <a:extLst>
              <a:ext uri="{FF2B5EF4-FFF2-40B4-BE49-F238E27FC236}">
                <a16:creationId xmlns:a16="http://schemas.microsoft.com/office/drawing/2014/main" id="{FB9B178A-1EAA-8BC4-D82B-04EE4D7083AD}"/>
              </a:ext>
            </a:extLst>
          </p:cNvPr>
          <p:cNvSpPr/>
          <p:nvPr/>
        </p:nvSpPr>
        <p:spPr>
          <a:xfrm>
            <a:off x="6473713" y="1970052"/>
            <a:ext cx="980792" cy="240436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0" name="Freccia a destra 19">
            <a:extLst>
              <a:ext uri="{FF2B5EF4-FFF2-40B4-BE49-F238E27FC236}">
                <a16:creationId xmlns:a16="http://schemas.microsoft.com/office/drawing/2014/main" id="{34E05718-2BD0-8DFF-CE40-CD6A1146EB38}"/>
              </a:ext>
            </a:extLst>
          </p:cNvPr>
          <p:cNvSpPr/>
          <p:nvPr/>
        </p:nvSpPr>
        <p:spPr>
          <a:xfrm>
            <a:off x="6486296" y="3330684"/>
            <a:ext cx="980792" cy="240436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1" name="Freccia a destra 20">
            <a:extLst>
              <a:ext uri="{FF2B5EF4-FFF2-40B4-BE49-F238E27FC236}">
                <a16:creationId xmlns:a16="http://schemas.microsoft.com/office/drawing/2014/main" id="{B1B59919-4061-2AF7-D861-01CB0CC74DFD}"/>
              </a:ext>
            </a:extLst>
          </p:cNvPr>
          <p:cNvSpPr/>
          <p:nvPr/>
        </p:nvSpPr>
        <p:spPr>
          <a:xfrm>
            <a:off x="6486296" y="4171945"/>
            <a:ext cx="980792" cy="240436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3" name="CasellaDiTesto 22">
            <a:extLst>
              <a:ext uri="{FF2B5EF4-FFF2-40B4-BE49-F238E27FC236}">
                <a16:creationId xmlns:a16="http://schemas.microsoft.com/office/drawing/2014/main" id="{06BA2132-0CE8-9CB6-71CB-8F844CDBB2B6}"/>
              </a:ext>
            </a:extLst>
          </p:cNvPr>
          <p:cNvSpPr txBox="1"/>
          <p:nvPr/>
        </p:nvSpPr>
        <p:spPr>
          <a:xfrm>
            <a:off x="437961" y="5098731"/>
            <a:ext cx="5870795" cy="92333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Percorsi di </a:t>
            </a:r>
            <a:r>
              <a:rPr kumimoji="0" lang="it-IT" sz="18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accompagnamento sull’erogazione di servizi di gestione del personale </a:t>
            </a:r>
            <a:r>
              <a:rPr kumimoji="0" lang="it-IT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condotto da</a:t>
            </a:r>
            <a:r>
              <a:rPr kumimoji="0" lang="it-IT" sz="18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 AFOL Monza e Brianza</a:t>
            </a:r>
            <a:endParaRPr kumimoji="0" lang="it-IT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  <p:sp>
        <p:nvSpPr>
          <p:cNvPr id="24" name="Freccia a destra 23">
            <a:extLst>
              <a:ext uri="{FF2B5EF4-FFF2-40B4-BE49-F238E27FC236}">
                <a16:creationId xmlns:a16="http://schemas.microsoft.com/office/drawing/2014/main" id="{579109D6-6E00-80E5-C3F3-2CFEB2032AFB}"/>
              </a:ext>
            </a:extLst>
          </p:cNvPr>
          <p:cNvSpPr/>
          <p:nvPr/>
        </p:nvSpPr>
        <p:spPr>
          <a:xfrm>
            <a:off x="6486296" y="5345214"/>
            <a:ext cx="980792" cy="240436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6" name="CasellaDiTesto 25">
            <a:extLst>
              <a:ext uri="{FF2B5EF4-FFF2-40B4-BE49-F238E27FC236}">
                <a16:creationId xmlns:a16="http://schemas.microsoft.com/office/drawing/2014/main" id="{4B59D108-2BA1-C143-5341-262E455CE0D1}"/>
              </a:ext>
            </a:extLst>
          </p:cNvPr>
          <p:cNvSpPr txBox="1"/>
          <p:nvPr/>
        </p:nvSpPr>
        <p:spPr>
          <a:xfrm>
            <a:off x="7860429" y="5235590"/>
            <a:ext cx="3962400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Rafforzamento del modello organizzativo provinciale: selezione e formazione del personale;  provvedimenti disciplinari</a:t>
            </a:r>
          </a:p>
        </p:txBody>
      </p:sp>
      <p:pic>
        <p:nvPicPr>
          <p:cNvPr id="5" name="Immagine 4">
            <a:extLst>
              <a:ext uri="{FF2B5EF4-FFF2-40B4-BE49-F238E27FC236}">
                <a16:creationId xmlns:a16="http://schemas.microsoft.com/office/drawing/2014/main" id="{7176516B-7523-AB52-A2C4-36A89948CD1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6117117"/>
            <a:ext cx="8094109" cy="5042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5984039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10">
            <a:extLst>
              <a:ext uri="{FF2B5EF4-FFF2-40B4-BE49-F238E27FC236}">
                <a16:creationId xmlns:a16="http://schemas.microsoft.com/office/drawing/2014/main" id="{D56C0C4A-78DB-7574-3B90-68ACCB792CA8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594767" y="158876"/>
            <a:ext cx="7863434" cy="5137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45" dirty="0"/>
              <a:t>Il</a:t>
            </a:r>
            <a:r>
              <a:rPr spc="-240" dirty="0"/>
              <a:t> </a:t>
            </a:r>
            <a:r>
              <a:rPr spc="-120" dirty="0" err="1"/>
              <a:t>progetto</a:t>
            </a:r>
            <a:r>
              <a:rPr spc="-240" dirty="0"/>
              <a:t> </a:t>
            </a:r>
            <a:r>
              <a:rPr lang="it-IT" spc="-240" dirty="0"/>
              <a:t>"</a:t>
            </a:r>
            <a:r>
              <a:rPr spc="-140" dirty="0"/>
              <a:t>Province</a:t>
            </a:r>
            <a:r>
              <a:rPr spc="-250" dirty="0"/>
              <a:t> </a:t>
            </a:r>
            <a:r>
              <a:rPr lang="it-IT" spc="-229" dirty="0"/>
              <a:t>e</a:t>
            </a:r>
            <a:r>
              <a:rPr spc="-220" dirty="0"/>
              <a:t> </a:t>
            </a:r>
            <a:r>
              <a:rPr spc="-140" dirty="0" err="1"/>
              <a:t>Comuni</a:t>
            </a:r>
            <a:r>
              <a:rPr lang="it-IT" spc="-140" dirty="0"/>
              <a:t>"</a:t>
            </a:r>
            <a:endParaRPr spc="-25" dirty="0"/>
          </a:p>
        </p:txBody>
      </p:sp>
      <p:sp>
        <p:nvSpPr>
          <p:cNvPr id="6" name="object 11">
            <a:extLst>
              <a:ext uri="{FF2B5EF4-FFF2-40B4-BE49-F238E27FC236}">
                <a16:creationId xmlns:a16="http://schemas.microsoft.com/office/drawing/2014/main" id="{5B7DDAC5-459B-B969-7302-F16EB7739EF9}"/>
              </a:ext>
            </a:extLst>
          </p:cNvPr>
          <p:cNvSpPr txBox="1"/>
          <p:nvPr/>
        </p:nvSpPr>
        <p:spPr>
          <a:xfrm>
            <a:off x="594766" y="956048"/>
            <a:ext cx="11158855" cy="473848"/>
          </a:xfrm>
          <a:prstGeom prst="rect">
            <a:avLst/>
          </a:prstGeom>
          <a:solidFill>
            <a:srgbClr val="00449E">
              <a:alpha val="19999"/>
            </a:srgbClr>
          </a:solidFill>
        </p:spPr>
        <p:txBody>
          <a:bodyPr vert="horz" wrap="square" lIns="0" tIns="103505" rIns="0" bIns="0" rtlCol="0">
            <a:spAutoFit/>
          </a:bodyPr>
          <a:lstStyle/>
          <a:p>
            <a:pPr marL="1270" algn="ctr">
              <a:lnSpc>
                <a:spcPct val="100000"/>
              </a:lnSpc>
              <a:spcBef>
                <a:spcPts val="815"/>
              </a:spcBef>
            </a:pPr>
            <a:r>
              <a:rPr lang="it-IT" sz="2400" b="1" spc="-105" dirty="0">
                <a:solidFill>
                  <a:srgbClr val="002060"/>
                </a:solidFill>
                <a:latin typeface="Lucida Sans Unicode"/>
                <a:cs typeface="Lucida Sans Unicode"/>
              </a:rPr>
              <a:t>LA FORMAZIONE: il 1° ciclo (2023)</a:t>
            </a:r>
            <a:endParaRPr lang="it-IT" sz="2400" b="1" dirty="0">
              <a:solidFill>
                <a:srgbClr val="002060"/>
              </a:solidFill>
              <a:latin typeface="Trebuchet MS"/>
              <a:cs typeface="Trebuchet MS"/>
            </a:endParaRPr>
          </a:p>
        </p:txBody>
      </p:sp>
      <p:sp>
        <p:nvSpPr>
          <p:cNvPr id="8" name="CasellaDiTesto 7">
            <a:extLst>
              <a:ext uri="{FF2B5EF4-FFF2-40B4-BE49-F238E27FC236}">
                <a16:creationId xmlns:a16="http://schemas.microsoft.com/office/drawing/2014/main" id="{C0B799E2-FDA6-881A-A3D3-BF72E6FA2361}"/>
              </a:ext>
            </a:extLst>
          </p:cNvPr>
          <p:cNvSpPr txBox="1"/>
          <p:nvPr/>
        </p:nvSpPr>
        <p:spPr>
          <a:xfrm>
            <a:off x="457200" y="1760125"/>
            <a:ext cx="6039417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kumimoji="0" lang="it-IT" sz="18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 panose="020B0602030504020204" pitchFamily="34" charset="0"/>
                <a:cs typeface="Lucida Sans Unicode" panose="020B0602030504020204" pitchFamily="34" charset="0"/>
              </a:rPr>
              <a:t>Formazione di base </a:t>
            </a:r>
            <a:r>
              <a:rPr kumimoji="0" lang="it-IT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 Unicode" panose="020B0602030504020204" pitchFamily="34" charset="0"/>
                <a:cs typeface="Lucida Sans Unicode" panose="020B0602030504020204" pitchFamily="34" charset="0"/>
              </a:rPr>
              <a:t>in tema di Appalti, Europa, Innovazione</a:t>
            </a:r>
            <a:endParaRPr lang="it-IT" dirty="0">
              <a:latin typeface="Lucida Sans Unicode" panose="020B0602030504020204" pitchFamily="34" charset="0"/>
              <a:cs typeface="Lucida Sans Unicode" panose="020B0602030504020204" pitchFamily="34" charset="0"/>
            </a:endParaRPr>
          </a:p>
        </p:txBody>
      </p:sp>
      <p:sp>
        <p:nvSpPr>
          <p:cNvPr id="9" name="CasellaDiTesto 8">
            <a:extLst>
              <a:ext uri="{FF2B5EF4-FFF2-40B4-BE49-F238E27FC236}">
                <a16:creationId xmlns:a16="http://schemas.microsoft.com/office/drawing/2014/main" id="{9E5A2009-15CC-3D4F-BFE8-E161D07E45E6}"/>
              </a:ext>
            </a:extLst>
          </p:cNvPr>
          <p:cNvSpPr txBox="1"/>
          <p:nvPr/>
        </p:nvSpPr>
        <p:spPr>
          <a:xfrm>
            <a:off x="8424251" y="1797848"/>
            <a:ext cx="28956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it-IT" sz="18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2.096 ore di formazione </a:t>
            </a:r>
          </a:p>
          <a:p>
            <a:r>
              <a:rPr kumimoji="0" lang="it-IT" sz="18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1.991 persone formate</a:t>
            </a:r>
            <a:endParaRPr lang="it-IT" b="1" dirty="0"/>
          </a:p>
        </p:txBody>
      </p:sp>
      <p:sp>
        <p:nvSpPr>
          <p:cNvPr id="10" name="Freccia a destra 9">
            <a:extLst>
              <a:ext uri="{FF2B5EF4-FFF2-40B4-BE49-F238E27FC236}">
                <a16:creationId xmlns:a16="http://schemas.microsoft.com/office/drawing/2014/main" id="{2A552944-6FA9-5FC4-73B7-E2DAE988B91E}"/>
              </a:ext>
            </a:extLst>
          </p:cNvPr>
          <p:cNvSpPr/>
          <p:nvPr/>
        </p:nvSpPr>
        <p:spPr>
          <a:xfrm>
            <a:off x="6496617" y="1893164"/>
            <a:ext cx="980792" cy="398230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pic>
        <p:nvPicPr>
          <p:cNvPr id="2050" name="Picture 2" descr="LOGO PROMOPA-color – Promo P.A.">
            <a:extLst>
              <a:ext uri="{FF2B5EF4-FFF2-40B4-BE49-F238E27FC236}">
                <a16:creationId xmlns:a16="http://schemas.microsoft.com/office/drawing/2014/main" id="{8CAA228A-6F64-8CA3-47C4-5BAD28AD063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71800" y="2534553"/>
            <a:ext cx="2144351" cy="720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Società di consulenza e formazione aziendale | QSM">
            <a:extLst>
              <a:ext uri="{FF2B5EF4-FFF2-40B4-BE49-F238E27FC236}">
                <a16:creationId xmlns:a16="http://schemas.microsoft.com/office/drawing/2014/main" id="{813B02D5-22D7-D524-2D44-B91D1063659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3600" y="3620878"/>
            <a:ext cx="1352443" cy="8217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6" descr="L'Università degli Studi di Roma Tor Vergata - Informagiovani Roma">
            <a:extLst>
              <a:ext uri="{FF2B5EF4-FFF2-40B4-BE49-F238E27FC236}">
                <a16:creationId xmlns:a16="http://schemas.microsoft.com/office/drawing/2014/main" id="{8AB84E6B-7EA9-C8AD-3D7A-5CF7EB16C93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649" y="2370605"/>
            <a:ext cx="2144351" cy="11275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CasellaDiTesto 11">
            <a:extLst>
              <a:ext uri="{FF2B5EF4-FFF2-40B4-BE49-F238E27FC236}">
                <a16:creationId xmlns:a16="http://schemas.microsoft.com/office/drawing/2014/main" id="{58C5900F-4B8A-9893-948F-52C2D6056853}"/>
              </a:ext>
            </a:extLst>
          </p:cNvPr>
          <p:cNvSpPr txBox="1"/>
          <p:nvPr/>
        </p:nvSpPr>
        <p:spPr>
          <a:xfrm>
            <a:off x="5505221" y="2754662"/>
            <a:ext cx="6248400" cy="25853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v"/>
            </a:pPr>
            <a:r>
              <a:rPr lang="it-IT" b="1" dirty="0">
                <a:solidFill>
                  <a:srgbClr val="00B050"/>
                </a:solidFill>
              </a:rPr>
              <a:t>APPALTI: </a:t>
            </a:r>
            <a:r>
              <a:rPr lang="it-IT" dirty="0"/>
              <a:t>erogate 620 ore di formazione su 115 moduli formativi articolati su 155 giornate con un totale di 963 iscritti ai corsi. </a:t>
            </a:r>
          </a:p>
          <a:p>
            <a:pPr marL="285750" indent="-285750" algn="just">
              <a:buFont typeface="Wingdings" panose="05000000000000000000" pitchFamily="2" charset="2"/>
              <a:buChar char="v"/>
            </a:pPr>
            <a:r>
              <a:rPr lang="it-IT" b="1" dirty="0">
                <a:solidFill>
                  <a:srgbClr val="00B050"/>
                </a:solidFill>
              </a:rPr>
              <a:t>EUROPA:</a:t>
            </a:r>
            <a:r>
              <a:rPr lang="it-IT" dirty="0"/>
              <a:t> erogate 628 ore di formazione su 67 moduli formativi articolati su 138 giornate con un totale di 327 iscritti ai corsi. </a:t>
            </a:r>
          </a:p>
          <a:p>
            <a:pPr marL="285750" indent="-285750" algn="just">
              <a:buFont typeface="Wingdings" panose="05000000000000000000" pitchFamily="2" charset="2"/>
              <a:buChar char="v"/>
            </a:pPr>
            <a:r>
              <a:rPr lang="it-IT" b="1" dirty="0">
                <a:solidFill>
                  <a:srgbClr val="00B050"/>
                </a:solidFill>
              </a:rPr>
              <a:t>INNOVAZIONE:</a:t>
            </a:r>
            <a:r>
              <a:rPr lang="it-IT" dirty="0"/>
              <a:t> erogate 848 ore di formazione su 183 moduli formativi, calendarizzati su 116 giornate, con un totale di 701 iscritti ai corsi. </a:t>
            </a:r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E87A6E4B-2F5D-6302-2A5D-0E4D6590E5B3}"/>
              </a:ext>
            </a:extLst>
          </p:cNvPr>
          <p:cNvSpPr txBox="1"/>
          <p:nvPr/>
        </p:nvSpPr>
        <p:spPr>
          <a:xfrm>
            <a:off x="342852" y="5066932"/>
            <a:ext cx="496783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b="1" dirty="0"/>
              <a:t>Sessioni formative in presenza e a distanza</a:t>
            </a:r>
          </a:p>
        </p:txBody>
      </p:sp>
      <p:sp>
        <p:nvSpPr>
          <p:cNvPr id="2" name="Ovale 1">
            <a:extLst>
              <a:ext uri="{FF2B5EF4-FFF2-40B4-BE49-F238E27FC236}">
                <a16:creationId xmlns:a16="http://schemas.microsoft.com/office/drawing/2014/main" id="{847E7238-068E-A01A-BB7B-7436562A53B7}"/>
              </a:ext>
            </a:extLst>
          </p:cNvPr>
          <p:cNvSpPr/>
          <p:nvPr/>
        </p:nvSpPr>
        <p:spPr>
          <a:xfrm>
            <a:off x="304800" y="4800601"/>
            <a:ext cx="4967834" cy="914400"/>
          </a:xfrm>
          <a:prstGeom prst="ellipse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7" name="Ovale 6">
            <a:extLst>
              <a:ext uri="{FF2B5EF4-FFF2-40B4-BE49-F238E27FC236}">
                <a16:creationId xmlns:a16="http://schemas.microsoft.com/office/drawing/2014/main" id="{B486D794-267A-EA7B-9D32-14ECD7E8913B}"/>
              </a:ext>
            </a:extLst>
          </p:cNvPr>
          <p:cNvSpPr/>
          <p:nvPr/>
        </p:nvSpPr>
        <p:spPr>
          <a:xfrm>
            <a:off x="8003181" y="1490446"/>
            <a:ext cx="3375291" cy="1127257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pic>
        <p:nvPicPr>
          <p:cNvPr id="11" name="Immagine 10">
            <a:extLst>
              <a:ext uri="{FF2B5EF4-FFF2-40B4-BE49-F238E27FC236}">
                <a16:creationId xmlns:a16="http://schemas.microsoft.com/office/drawing/2014/main" id="{FCBA4EC0-3805-0866-9898-B94CB43F2FCA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1793" y="5962051"/>
            <a:ext cx="11069762" cy="68956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94751696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E07415F-753C-1CFA-F086-CCDC6425AB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10">
            <a:extLst>
              <a:ext uri="{FF2B5EF4-FFF2-40B4-BE49-F238E27FC236}">
                <a16:creationId xmlns:a16="http://schemas.microsoft.com/office/drawing/2014/main" id="{E50F56ED-61D5-10F2-104E-BD789D7E132B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594767" y="158876"/>
            <a:ext cx="7863434" cy="5137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45" dirty="0"/>
              <a:t>Il</a:t>
            </a:r>
            <a:r>
              <a:rPr spc="-240" dirty="0"/>
              <a:t> </a:t>
            </a:r>
            <a:r>
              <a:rPr spc="-120" dirty="0" err="1"/>
              <a:t>progetto</a:t>
            </a:r>
            <a:r>
              <a:rPr spc="-240" dirty="0"/>
              <a:t> </a:t>
            </a:r>
            <a:r>
              <a:rPr lang="it-IT" spc="-240" dirty="0"/>
              <a:t>"</a:t>
            </a:r>
            <a:r>
              <a:rPr spc="-140" dirty="0"/>
              <a:t>Province</a:t>
            </a:r>
            <a:r>
              <a:rPr spc="-250" dirty="0"/>
              <a:t> </a:t>
            </a:r>
            <a:r>
              <a:rPr lang="it-IT" spc="-229" dirty="0"/>
              <a:t>e</a:t>
            </a:r>
            <a:r>
              <a:rPr spc="-220" dirty="0"/>
              <a:t> </a:t>
            </a:r>
            <a:r>
              <a:rPr spc="-140" dirty="0" err="1"/>
              <a:t>Comuni</a:t>
            </a:r>
            <a:r>
              <a:rPr lang="it-IT" spc="-140" dirty="0"/>
              <a:t>"</a:t>
            </a:r>
            <a:endParaRPr spc="-25" dirty="0"/>
          </a:p>
        </p:txBody>
      </p:sp>
      <p:sp>
        <p:nvSpPr>
          <p:cNvPr id="6" name="object 11">
            <a:extLst>
              <a:ext uri="{FF2B5EF4-FFF2-40B4-BE49-F238E27FC236}">
                <a16:creationId xmlns:a16="http://schemas.microsoft.com/office/drawing/2014/main" id="{10352356-829C-0F07-7ABA-D7EAFFE84536}"/>
              </a:ext>
            </a:extLst>
          </p:cNvPr>
          <p:cNvSpPr txBox="1"/>
          <p:nvPr/>
        </p:nvSpPr>
        <p:spPr>
          <a:xfrm>
            <a:off x="594767" y="816508"/>
            <a:ext cx="11158855" cy="473848"/>
          </a:xfrm>
          <a:prstGeom prst="rect">
            <a:avLst/>
          </a:prstGeom>
          <a:solidFill>
            <a:srgbClr val="00449E">
              <a:alpha val="19999"/>
            </a:srgbClr>
          </a:solidFill>
        </p:spPr>
        <p:txBody>
          <a:bodyPr vert="horz" wrap="square" lIns="0" tIns="103505" rIns="0" bIns="0" rtlCol="0">
            <a:spAutoFit/>
          </a:bodyPr>
          <a:lstStyle/>
          <a:p>
            <a:pPr marL="1270" algn="ctr">
              <a:lnSpc>
                <a:spcPct val="100000"/>
              </a:lnSpc>
              <a:spcBef>
                <a:spcPts val="815"/>
              </a:spcBef>
            </a:pPr>
            <a:r>
              <a:rPr lang="it-IT" sz="2400" b="1" spc="-105" dirty="0">
                <a:solidFill>
                  <a:srgbClr val="002060"/>
                </a:solidFill>
                <a:latin typeface="Lucida Sans Unicode"/>
                <a:cs typeface="Lucida Sans Unicode"/>
              </a:rPr>
              <a:t>ALTA FORMAZIONE: il 2° ciclo (2025-2026)</a:t>
            </a:r>
            <a:endParaRPr lang="it-IT" sz="2400" b="1" dirty="0">
              <a:solidFill>
                <a:srgbClr val="002060"/>
              </a:solidFill>
              <a:latin typeface="Trebuchet MS"/>
              <a:cs typeface="Trebuchet MS"/>
            </a:endParaRPr>
          </a:p>
        </p:txBody>
      </p:sp>
      <p:sp>
        <p:nvSpPr>
          <p:cNvPr id="8" name="CasellaDiTesto 7">
            <a:extLst>
              <a:ext uri="{FF2B5EF4-FFF2-40B4-BE49-F238E27FC236}">
                <a16:creationId xmlns:a16="http://schemas.microsoft.com/office/drawing/2014/main" id="{29183DC6-3E90-FB68-BAB7-40C3DF34A7D7}"/>
              </a:ext>
            </a:extLst>
          </p:cNvPr>
          <p:cNvSpPr txBox="1"/>
          <p:nvPr/>
        </p:nvSpPr>
        <p:spPr>
          <a:xfrm>
            <a:off x="457200" y="1760125"/>
            <a:ext cx="6039417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it-IT" dirty="0"/>
              <a:t>“Programma </a:t>
            </a:r>
            <a:r>
              <a:rPr lang="it-IT" b="1" dirty="0"/>
              <a:t>CIVITAS</a:t>
            </a:r>
            <a:r>
              <a:rPr lang="it-IT" dirty="0"/>
              <a:t>: Competenze Innovative per Valorizzare l'Innovazione Territoriale Amministrativa Strategica”</a:t>
            </a:r>
            <a:endParaRPr lang="it-IT" dirty="0">
              <a:latin typeface="Lucida Sans Unicode" panose="020B0602030504020204" pitchFamily="34" charset="0"/>
              <a:cs typeface="Lucida Sans Unicode" panose="020B0602030504020204" pitchFamily="34" charset="0"/>
            </a:endParaRPr>
          </a:p>
        </p:txBody>
      </p:sp>
      <p:sp>
        <p:nvSpPr>
          <p:cNvPr id="9" name="CasellaDiTesto 8">
            <a:extLst>
              <a:ext uri="{FF2B5EF4-FFF2-40B4-BE49-F238E27FC236}">
                <a16:creationId xmlns:a16="http://schemas.microsoft.com/office/drawing/2014/main" id="{D8C25EE5-A5B6-646A-77BF-FABB2E0293E5}"/>
              </a:ext>
            </a:extLst>
          </p:cNvPr>
          <p:cNvSpPr txBox="1"/>
          <p:nvPr/>
        </p:nvSpPr>
        <p:spPr>
          <a:xfrm>
            <a:off x="8439382" y="1559343"/>
            <a:ext cx="2895600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dirty="0"/>
              <a:t>380 ore di alta formazione con rilascio di CFU e accredito SNA per appalti 1138 percorsi formativi completati</a:t>
            </a:r>
            <a:endParaRPr lang="it-IT" b="1" dirty="0"/>
          </a:p>
        </p:txBody>
      </p:sp>
      <p:sp>
        <p:nvSpPr>
          <p:cNvPr id="10" name="Freccia a destra 9">
            <a:extLst>
              <a:ext uri="{FF2B5EF4-FFF2-40B4-BE49-F238E27FC236}">
                <a16:creationId xmlns:a16="http://schemas.microsoft.com/office/drawing/2014/main" id="{2BAFC2F2-61FF-1CF3-84D5-239BB34D3721}"/>
              </a:ext>
            </a:extLst>
          </p:cNvPr>
          <p:cNvSpPr/>
          <p:nvPr/>
        </p:nvSpPr>
        <p:spPr>
          <a:xfrm>
            <a:off x="7010400" y="1884175"/>
            <a:ext cx="980792" cy="398230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1" name="CasellaDiTesto 10">
            <a:extLst>
              <a:ext uri="{FF2B5EF4-FFF2-40B4-BE49-F238E27FC236}">
                <a16:creationId xmlns:a16="http://schemas.microsoft.com/office/drawing/2014/main" id="{078AF140-97B4-2679-CC5A-D079C2AC7182}"/>
              </a:ext>
            </a:extLst>
          </p:cNvPr>
          <p:cNvSpPr txBox="1"/>
          <p:nvPr/>
        </p:nvSpPr>
        <p:spPr>
          <a:xfrm>
            <a:off x="2705100" y="3254603"/>
            <a:ext cx="6781799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b="1" dirty="0">
                <a:solidFill>
                  <a:srgbClr val="00B050"/>
                </a:solidFill>
              </a:rPr>
              <a:t>Modulo Appalti</a:t>
            </a:r>
            <a:r>
              <a:rPr lang="it-IT" dirty="0"/>
              <a:t>: 3 edizioni, 60 ore di didattica ciascuna</a:t>
            </a:r>
            <a:r>
              <a:rPr lang="it-IT" b="1" dirty="0">
                <a:solidFill>
                  <a:srgbClr val="FF0000"/>
                </a:solidFill>
              </a:rPr>
              <a:t>, 12 CFU </a:t>
            </a:r>
          </a:p>
          <a:p>
            <a:r>
              <a:rPr lang="it-IT" b="1" dirty="0">
                <a:solidFill>
                  <a:srgbClr val="00B050"/>
                </a:solidFill>
              </a:rPr>
              <a:t>Modulo Europa</a:t>
            </a:r>
            <a:r>
              <a:rPr lang="it-IT" dirty="0"/>
              <a:t>: 3 edizioni, 40 ore di didattica ciascuna, </a:t>
            </a:r>
            <a:r>
              <a:rPr lang="it-IT" b="1" dirty="0">
                <a:solidFill>
                  <a:srgbClr val="FF0000"/>
                </a:solidFill>
              </a:rPr>
              <a:t>8 CFU</a:t>
            </a:r>
          </a:p>
          <a:p>
            <a:r>
              <a:rPr lang="it-IT" b="1" dirty="0">
                <a:solidFill>
                  <a:srgbClr val="00B050"/>
                </a:solidFill>
              </a:rPr>
              <a:t>Modulo Innovazione e Digitalizzazione</a:t>
            </a:r>
            <a:r>
              <a:rPr lang="it-IT" dirty="0"/>
              <a:t>: 2 edizioni, 40 ore di didattica ciascuna, </a:t>
            </a:r>
            <a:r>
              <a:rPr lang="it-IT" b="1" dirty="0">
                <a:solidFill>
                  <a:srgbClr val="FF0000"/>
                </a:solidFill>
              </a:rPr>
              <a:t>8 CFU</a:t>
            </a: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9B6FBF61-098B-114F-F576-ED2C9676620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7916" y="3206949"/>
            <a:ext cx="2134897" cy="7893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CasellaDiTesto 12">
            <a:extLst>
              <a:ext uri="{FF2B5EF4-FFF2-40B4-BE49-F238E27FC236}">
                <a16:creationId xmlns:a16="http://schemas.microsoft.com/office/drawing/2014/main" id="{C30C1DA3-95D0-ADA0-14D3-C0E8DD0F7F71}"/>
              </a:ext>
            </a:extLst>
          </p:cNvPr>
          <p:cNvSpPr txBox="1"/>
          <p:nvPr/>
        </p:nvSpPr>
        <p:spPr>
          <a:xfrm>
            <a:off x="6474846" y="4611032"/>
            <a:ext cx="4495800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b="1" dirty="0">
                <a:solidFill>
                  <a:srgbClr val="FF0000"/>
                </a:solidFill>
              </a:rPr>
              <a:t>Progetto di Ricerca Applicata CIVITAS-DT</a:t>
            </a:r>
            <a:r>
              <a:rPr lang="it-IT" dirty="0"/>
              <a:t>: per misurare le dimensioni chiave della trasformazione digitale e del work engagement nelle Province italiane</a:t>
            </a:r>
          </a:p>
        </p:txBody>
      </p:sp>
      <p:pic>
        <p:nvPicPr>
          <p:cNvPr id="2" name="Picture 2" descr="I corsi TEMAP e TEDAP ricevono l'accreditamento della Scuola Nazionale  dell'Amministrazione | Università di Roma LUMSA">
            <a:extLst>
              <a:ext uri="{FF2B5EF4-FFF2-40B4-BE49-F238E27FC236}">
                <a16:creationId xmlns:a16="http://schemas.microsoft.com/office/drawing/2014/main" id="{2B53D8E6-00CD-3C25-6D8F-5EED2E3D2BE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51473" y="2755675"/>
            <a:ext cx="1560760" cy="78038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7" name="CasellaDiTesto 6">
            <a:extLst>
              <a:ext uri="{FF2B5EF4-FFF2-40B4-BE49-F238E27FC236}">
                <a16:creationId xmlns:a16="http://schemas.microsoft.com/office/drawing/2014/main" id="{72BADB67-4F07-DA91-6C24-86F64D43D3A2}"/>
              </a:ext>
            </a:extLst>
          </p:cNvPr>
          <p:cNvSpPr txBox="1"/>
          <p:nvPr/>
        </p:nvSpPr>
        <p:spPr>
          <a:xfrm>
            <a:off x="990600" y="4749532"/>
            <a:ext cx="2209800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it-IT" b="1" dirty="0">
                <a:solidFill>
                  <a:srgbClr val="00B050"/>
                </a:solidFill>
              </a:rPr>
              <a:t>8 settembre 2025</a:t>
            </a:r>
          </a:p>
          <a:p>
            <a:pPr algn="ctr"/>
            <a:r>
              <a:rPr lang="it-IT" b="1" dirty="0">
                <a:solidFill>
                  <a:srgbClr val="00B050"/>
                </a:solidFill>
              </a:rPr>
              <a:t>-</a:t>
            </a:r>
          </a:p>
          <a:p>
            <a:pPr algn="ctr"/>
            <a:r>
              <a:rPr lang="it-IT" b="1" dirty="0">
                <a:solidFill>
                  <a:srgbClr val="00B050"/>
                </a:solidFill>
              </a:rPr>
              <a:t>24 marzo 2026 </a:t>
            </a:r>
          </a:p>
        </p:txBody>
      </p:sp>
      <p:pic>
        <p:nvPicPr>
          <p:cNvPr id="3" name="Immagine 2">
            <a:extLst>
              <a:ext uri="{FF2B5EF4-FFF2-40B4-BE49-F238E27FC236}">
                <a16:creationId xmlns:a16="http://schemas.microsoft.com/office/drawing/2014/main" id="{7281E291-38D2-E999-C723-4603D1BA59D8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7231" y="5970509"/>
            <a:ext cx="11069762" cy="68956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9464862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FFFF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1215</TotalTime>
  <Words>1641</Words>
  <Application>Microsoft Office PowerPoint</Application>
  <PresentationFormat>Widescreen</PresentationFormat>
  <Paragraphs>194</Paragraphs>
  <Slides>15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9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15</vt:i4>
      </vt:variant>
    </vt:vector>
  </HeadingPairs>
  <TitlesOfParts>
    <vt:vector size="25" baseType="lpstr">
      <vt:lpstr>Aharoni</vt:lpstr>
      <vt:lpstr>Aptos</vt:lpstr>
      <vt:lpstr>Arial</vt:lpstr>
      <vt:lpstr>Calibri</vt:lpstr>
      <vt:lpstr>Garamond</vt:lpstr>
      <vt:lpstr>Lucida Sans Unicode</vt:lpstr>
      <vt:lpstr>Titillium Web</vt:lpstr>
      <vt:lpstr>Trebuchet MS</vt:lpstr>
      <vt:lpstr>Wingdings</vt:lpstr>
      <vt:lpstr>Office Theme</vt:lpstr>
      <vt:lpstr>Presentazione standard di PowerPoint</vt:lpstr>
      <vt:lpstr>Il progetto "Province e Comuni"</vt:lpstr>
      <vt:lpstr>PROVINCE &amp; COMUNI</vt:lpstr>
      <vt:lpstr>Il progetto "Province e Comuni"</vt:lpstr>
      <vt:lpstr>Il progetto "Province e Comuni"</vt:lpstr>
      <vt:lpstr>Il progetto "Province &amp; Comuni"</vt:lpstr>
      <vt:lpstr>IL RAFFORZAMENTO DELLE COMPETENZE</vt:lpstr>
      <vt:lpstr>Il progetto "Province e Comuni"</vt:lpstr>
      <vt:lpstr>Il progetto "Province e Comuni"</vt:lpstr>
      <vt:lpstr>Il progetto "Province e Comuni"</vt:lpstr>
      <vt:lpstr>Il progetto "Province e Comuni"</vt:lpstr>
      <vt:lpstr>Il progetto "Province e Comuni"</vt:lpstr>
      <vt:lpstr>Il progetto "Province e Comuni"</vt:lpstr>
      <vt:lpstr>CONCLUSIONI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Francesco Gardenal</dc:creator>
  <cp:lastModifiedBy>Laura Lentini</cp:lastModifiedBy>
  <cp:revision>68</cp:revision>
  <cp:lastPrinted>2025-11-17T12:05:35Z</cp:lastPrinted>
  <dcterms:created xsi:type="dcterms:W3CDTF">2024-04-15T08:33:22Z</dcterms:created>
  <dcterms:modified xsi:type="dcterms:W3CDTF">2026-06-24T08:49:14Z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2024-04-08T00:00:00Z</vt:filetime>
  </property>
  <property fmtid="{D5CDD505-2E9C-101B-9397-08002B2CF9AE}" pid="3" name="Creator">
    <vt:lpwstr>Microsoft® PowerPoint® per Microsoft 365</vt:lpwstr>
  </property>
  <property fmtid="{D5CDD505-2E9C-101B-9397-08002B2CF9AE}" pid="4" name="LastSaved">
    <vt:filetime>2024-04-15T00:00:00Z</vt:filetime>
  </property>
  <property fmtid="{D5CDD505-2E9C-101B-9397-08002B2CF9AE}" pid="5" name="Producer">
    <vt:lpwstr>Microsoft® PowerPoint® per Microsoft 365</vt:lpwstr>
  </property>
</Properties>
</file>